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Cedarville Cursive"/>
      <p:regular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edarvilleCursive-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 name="Shape 56"/>
        <p:cNvGrpSpPr/>
        <p:nvPr/>
      </p:nvGrpSpPr>
      <p:grpSpPr>
        <a:xfrm>
          <a:off x="0" y="0"/>
          <a:ext cx="0" cy="0"/>
          <a:chOff x="0" y="0"/>
          <a:chExt cx="0" cy="0"/>
        </a:xfrm>
      </p:grpSpPr>
      <p:sp>
        <p:nvSpPr>
          <p:cNvPr id="57" name="Google Shape;57;g8aa7ab3ee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8aa7ab3ee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 name="Shape 66"/>
        <p:cNvGrpSpPr/>
        <p:nvPr/>
      </p:nvGrpSpPr>
      <p:grpSpPr>
        <a:xfrm>
          <a:off x="0" y="0"/>
          <a:ext cx="0" cy="0"/>
          <a:chOff x="0" y="0"/>
          <a:chExt cx="0" cy="0"/>
        </a:xfrm>
      </p:grpSpPr>
      <p:sp>
        <p:nvSpPr>
          <p:cNvPr id="67" name="Google Shape;67;g8aa5c5ec9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8aa5c5ec9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3" name="Shape 73"/>
        <p:cNvGrpSpPr/>
        <p:nvPr/>
      </p:nvGrpSpPr>
      <p:grpSpPr>
        <a:xfrm>
          <a:off x="0" y="0"/>
          <a:ext cx="0" cy="0"/>
          <a:chOff x="0" y="0"/>
          <a:chExt cx="0" cy="0"/>
        </a:xfrm>
      </p:grpSpPr>
      <p:sp>
        <p:nvSpPr>
          <p:cNvPr id="74" name="Google Shape;74;g8aa5c5ec9f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8aa5c5ec9f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Long date and title underlined. </a:t>
            </a:r>
            <a:endParaRPr/>
          </a:p>
          <a:p>
            <a:pPr indent="0" lvl="0" marL="0" rtl="0" algn="l">
              <a:spcBef>
                <a:spcPts val="0"/>
              </a:spcBef>
              <a:spcAft>
                <a:spcPts val="0"/>
              </a:spcAft>
              <a:buNone/>
            </a:pPr>
            <a:r>
              <a:rPr lang="en-GB"/>
              <a:t>Children copy the words twice in their books and then write the sentence.  This is handwriting and spelling.  </a:t>
            </a:r>
            <a:endParaRPr/>
          </a:p>
          <a:p>
            <a:pPr indent="0" lvl="0" marL="0" rtl="0" algn="l">
              <a:spcBef>
                <a:spcPts val="0"/>
              </a:spcBef>
              <a:spcAft>
                <a:spcPts val="0"/>
              </a:spcAft>
              <a:buNone/>
            </a:pPr>
            <a:r>
              <a:rPr lang="en-GB"/>
              <a:t>10 min activity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9" name="Shape 79"/>
        <p:cNvGrpSpPr/>
        <p:nvPr/>
      </p:nvGrpSpPr>
      <p:grpSpPr>
        <a:xfrm>
          <a:off x="0" y="0"/>
          <a:ext cx="0" cy="0"/>
          <a:chOff x="0" y="0"/>
          <a:chExt cx="0" cy="0"/>
        </a:xfrm>
      </p:grpSpPr>
      <p:sp>
        <p:nvSpPr>
          <p:cNvPr id="80" name="Google Shape;80;g8aa5c5ec9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8aa5c5ec9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8aa5c5ec9f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8aa5c5ec9f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 name="Shape 107"/>
        <p:cNvGrpSpPr/>
        <p:nvPr/>
      </p:nvGrpSpPr>
      <p:grpSpPr>
        <a:xfrm>
          <a:off x="0" y="0"/>
          <a:ext cx="0" cy="0"/>
          <a:chOff x="0" y="0"/>
          <a:chExt cx="0" cy="0"/>
        </a:xfrm>
      </p:grpSpPr>
      <p:sp>
        <p:nvSpPr>
          <p:cNvPr id="108" name="Google Shape;108;g8aa5c5ec9f_0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8aa5c5ec9f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5" name="Shape 115"/>
        <p:cNvGrpSpPr/>
        <p:nvPr/>
      </p:nvGrpSpPr>
      <p:grpSpPr>
        <a:xfrm>
          <a:off x="0" y="0"/>
          <a:ext cx="0" cy="0"/>
          <a:chOff x="0" y="0"/>
          <a:chExt cx="0" cy="0"/>
        </a:xfrm>
      </p:grpSpPr>
      <p:sp>
        <p:nvSpPr>
          <p:cNvPr id="116" name="Google Shape;116;g8aa5c5ec9f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8aa5c5ec9f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AutoNum type="arabicPeriod"/>
            </a:pPr>
            <a:r>
              <a:rPr lang="en-GB"/>
              <a:t>All children whisper read text independently first. </a:t>
            </a:r>
            <a:endParaRPr/>
          </a:p>
          <a:p>
            <a:pPr indent="-298450" lvl="0" marL="457200" rtl="0" algn="l">
              <a:spcBef>
                <a:spcPts val="0"/>
              </a:spcBef>
              <a:spcAft>
                <a:spcPts val="0"/>
              </a:spcAft>
              <a:buSzPts val="1100"/>
              <a:buAutoNum type="arabicPeriod"/>
            </a:pPr>
            <a:r>
              <a:rPr lang="en-GB"/>
              <a:t>Choral read the text together - read aloud with the children </a:t>
            </a:r>
            <a:endParaRPr/>
          </a:p>
          <a:p>
            <a:pPr indent="-298450" lvl="0" marL="457200" rtl="0" algn="l">
              <a:spcBef>
                <a:spcPts val="0"/>
              </a:spcBef>
              <a:spcAft>
                <a:spcPts val="0"/>
              </a:spcAft>
              <a:buSzPts val="1100"/>
              <a:buAutoNum type="arabicPeriod"/>
            </a:pPr>
            <a:r>
              <a:rPr lang="en-GB"/>
              <a:t>Discuss any vocabulary they are unsure about - children can annotate the text if needed. </a:t>
            </a:r>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2" name="Shape 122"/>
        <p:cNvGrpSpPr/>
        <p:nvPr/>
      </p:nvGrpSpPr>
      <p:grpSpPr>
        <a:xfrm>
          <a:off x="0" y="0"/>
          <a:ext cx="0" cy="0"/>
          <a:chOff x="0" y="0"/>
          <a:chExt cx="0" cy="0"/>
        </a:xfrm>
      </p:grpSpPr>
      <p:sp>
        <p:nvSpPr>
          <p:cNvPr id="123" name="Google Shape;123;g8aa5c5ec9f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8aa5c5ec9f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1"/>
                </a:solidFill>
              </a:rPr>
              <a:t>4. Read the questions with the children </a:t>
            </a:r>
            <a:endParaRPr>
              <a:solidFill>
                <a:schemeClr val="dk1"/>
              </a:solidFill>
            </a:endParaRPr>
          </a:p>
          <a:p>
            <a:pPr indent="0" lvl="0" marL="0" rtl="0" algn="l">
              <a:spcBef>
                <a:spcPts val="0"/>
              </a:spcBef>
              <a:spcAft>
                <a:spcPts val="0"/>
              </a:spcAft>
              <a:buNone/>
            </a:pPr>
            <a:r>
              <a:rPr lang="en-GB">
                <a:solidFill>
                  <a:schemeClr val="dk1"/>
                </a:solidFill>
              </a:rPr>
              <a:t>5. Reread the text together and children underline any answers they can find to support the questions. </a:t>
            </a:r>
            <a:r>
              <a:rPr i="1" lang="en-GB">
                <a:solidFill>
                  <a:schemeClr val="dk1"/>
                </a:solidFill>
              </a:rPr>
              <a:t>See next slide for teachers notes and annotations. </a:t>
            </a:r>
            <a:endParaRPr i="1">
              <a:solidFill>
                <a:schemeClr val="dk1"/>
              </a:solidFill>
            </a:endParaRPr>
          </a:p>
          <a:p>
            <a:pPr indent="0" lvl="0" marL="0" rtl="0" algn="l">
              <a:spcBef>
                <a:spcPts val="0"/>
              </a:spcBef>
              <a:spcAft>
                <a:spcPts val="0"/>
              </a:spcAft>
              <a:buNone/>
            </a:pPr>
            <a:r>
              <a:rPr lang="en-GB">
                <a:solidFill>
                  <a:schemeClr val="dk1"/>
                </a:solidFill>
              </a:rPr>
              <a:t>6. Children write the answers to the questions in their books.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g8aa5c5ec9f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8aa5c5ec9f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1"/>
                </a:solidFill>
              </a:rPr>
              <a:t>4. Read the questions with the children </a:t>
            </a:r>
            <a:endParaRPr>
              <a:solidFill>
                <a:schemeClr val="dk1"/>
              </a:solidFill>
            </a:endParaRPr>
          </a:p>
          <a:p>
            <a:pPr indent="0" lvl="0" marL="0" rtl="0" algn="l">
              <a:spcBef>
                <a:spcPts val="0"/>
              </a:spcBef>
              <a:spcAft>
                <a:spcPts val="0"/>
              </a:spcAft>
              <a:buNone/>
            </a:pPr>
            <a:r>
              <a:rPr lang="en-GB">
                <a:solidFill>
                  <a:schemeClr val="dk1"/>
                </a:solidFill>
              </a:rPr>
              <a:t>5. Reread the text together and children underline any answers they can find to support the questions. </a:t>
            </a:r>
            <a:r>
              <a:rPr i="1" lang="en-GB">
                <a:solidFill>
                  <a:schemeClr val="dk1"/>
                </a:solidFill>
              </a:rPr>
              <a:t>See next slide for teachers notes and annotations. </a:t>
            </a:r>
            <a:endParaRPr i="1">
              <a:solidFill>
                <a:schemeClr val="dk1"/>
              </a:solidFill>
            </a:endParaRPr>
          </a:p>
          <a:p>
            <a:pPr indent="0" lvl="0" marL="0" rtl="0" algn="l">
              <a:spcBef>
                <a:spcPts val="0"/>
              </a:spcBef>
              <a:spcAft>
                <a:spcPts val="0"/>
              </a:spcAft>
              <a:buNone/>
            </a:pPr>
            <a:r>
              <a:rPr lang="en-GB">
                <a:solidFill>
                  <a:schemeClr val="dk1"/>
                </a:solidFill>
              </a:rPr>
              <a:t>6. Children write the answers to the questions in their books.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g8aa5c5ec9f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8aa5c5ec9f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g8aa5c5ec9f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8aa5c5ec9f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Google Shape;157;g8aa5c5ec9f_0_1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8aa5c5ec9f_0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g8aa5c5ec9f_0_1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8aa5c5ec9f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1"/>
                </a:solidFill>
              </a:rPr>
              <a:t>Teacher Guidance</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8aa5c5ec9f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8aa5c5ec9f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1"/>
                </a:solidFill>
              </a:rPr>
              <a:t>Teacher Guidance</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2.png"/><Relationship Id="rId6"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8.png"/><Relationship Id="rId6"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9" name="Shape 59"/>
        <p:cNvGrpSpPr/>
        <p:nvPr/>
      </p:nvGrpSpPr>
      <p:grpSpPr>
        <a:xfrm>
          <a:off x="0" y="0"/>
          <a:ext cx="0" cy="0"/>
          <a:chOff x="0" y="0"/>
          <a:chExt cx="0" cy="0"/>
        </a:xfrm>
      </p:grpSpPr>
      <p:sp>
        <p:nvSpPr>
          <p:cNvPr id="60" name="Google Shape;60;p14"/>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txBox="1"/>
          <p:nvPr>
            <p:ph type="ctrTitle"/>
          </p:nvPr>
        </p:nvSpPr>
        <p:spPr>
          <a:xfrm>
            <a:off x="479800" y="1388150"/>
            <a:ext cx="8520600" cy="1329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This week’s theme is</a:t>
            </a:r>
            <a:endParaRPr/>
          </a:p>
        </p:txBody>
      </p:sp>
      <p:sp>
        <p:nvSpPr>
          <p:cNvPr id="63" name="Google Shape;63;p14"/>
          <p:cNvSpPr txBox="1"/>
          <p:nvPr>
            <p:ph idx="1" type="subTitle"/>
          </p:nvPr>
        </p:nvSpPr>
        <p:spPr>
          <a:xfrm>
            <a:off x="1463050" y="3151475"/>
            <a:ext cx="6554100" cy="927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a:t>Space</a:t>
            </a:r>
            <a:endParaRPr b="1"/>
          </a:p>
          <a:p>
            <a:pPr indent="0" lvl="0" marL="0" rtl="0" algn="ctr">
              <a:spcBef>
                <a:spcPts val="0"/>
              </a:spcBef>
              <a:spcAft>
                <a:spcPts val="0"/>
              </a:spcAft>
              <a:buNone/>
            </a:pPr>
            <a:r>
              <a:rPr b="1" lang="en-GB"/>
              <a:t>Day 2 - 30.6.20</a:t>
            </a:r>
            <a:endParaRPr b="1"/>
          </a:p>
        </p:txBody>
      </p:sp>
      <p:pic>
        <p:nvPicPr>
          <p:cNvPr id="64" name="Google Shape;64;p14"/>
          <p:cNvPicPr preferRelativeResize="0"/>
          <p:nvPr/>
        </p:nvPicPr>
        <p:blipFill>
          <a:blip r:embed="rId3">
            <a:alphaModFix/>
          </a:blip>
          <a:stretch>
            <a:fillRect/>
          </a:stretch>
        </p:blipFill>
        <p:spPr>
          <a:xfrm rot="-617128">
            <a:off x="329086" y="313223"/>
            <a:ext cx="2311397" cy="1515881"/>
          </a:xfrm>
          <a:prstGeom prst="rect">
            <a:avLst/>
          </a:prstGeom>
          <a:noFill/>
          <a:ln>
            <a:noFill/>
          </a:ln>
        </p:spPr>
      </p:pic>
      <p:pic>
        <p:nvPicPr>
          <p:cNvPr id="65" name="Google Shape;65;p14"/>
          <p:cNvPicPr preferRelativeResize="0"/>
          <p:nvPr/>
        </p:nvPicPr>
        <p:blipFill>
          <a:blip r:embed="rId4">
            <a:alphaModFix/>
          </a:blip>
          <a:stretch>
            <a:fillRect/>
          </a:stretch>
        </p:blipFill>
        <p:spPr>
          <a:xfrm rot="1409691">
            <a:off x="6484875" y="449605"/>
            <a:ext cx="2544925" cy="139175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69" name="Shape 69"/>
        <p:cNvGrpSpPr/>
        <p:nvPr/>
      </p:nvGrpSpPr>
      <p:grpSpPr>
        <a:xfrm>
          <a:off x="0" y="0"/>
          <a:ext cx="0" cy="0"/>
          <a:chOff x="0" y="0"/>
          <a:chExt cx="0" cy="0"/>
        </a:xfrm>
      </p:grpSpPr>
      <p:sp>
        <p:nvSpPr>
          <p:cNvPr id="70" name="Google Shape;70;p15"/>
          <p:cNvSpPr txBox="1"/>
          <p:nvPr>
            <p:ph idx="1" type="subTitle"/>
          </p:nvPr>
        </p:nvSpPr>
        <p:spPr>
          <a:xfrm>
            <a:off x="964425" y="2571750"/>
            <a:ext cx="6903600" cy="1887000"/>
          </a:xfrm>
          <a:prstGeom prst="rect">
            <a:avLst/>
          </a:prstGeom>
          <a:solidFill>
            <a:srgbClr val="FFFFFF"/>
          </a:solidFill>
        </p:spPr>
        <p:txBody>
          <a:bodyPr anchorCtr="0" anchor="t" bIns="91425" lIns="91425" spcFirstLastPara="1" rIns="91425" wrap="square" tIns="91425">
            <a:noAutofit/>
          </a:bodyPr>
          <a:lstStyle/>
          <a:p>
            <a:pPr indent="-406400" lvl="0" marL="457200" rtl="0" algn="l">
              <a:spcBef>
                <a:spcPts val="0"/>
              </a:spcBef>
              <a:spcAft>
                <a:spcPts val="0"/>
              </a:spcAft>
              <a:buSzPts val="2800"/>
              <a:buAutoNum type="arabicPeriod"/>
            </a:pPr>
            <a:r>
              <a:rPr lang="en-GB"/>
              <a:t>Spellings</a:t>
            </a:r>
            <a:endParaRPr/>
          </a:p>
          <a:p>
            <a:pPr indent="0" lvl="0" marL="457200" rtl="0" algn="l">
              <a:spcBef>
                <a:spcPts val="0"/>
              </a:spcBef>
              <a:spcAft>
                <a:spcPts val="0"/>
              </a:spcAft>
              <a:buNone/>
            </a:pPr>
            <a:r>
              <a:t/>
            </a:r>
            <a:endParaRPr/>
          </a:p>
          <a:p>
            <a:pPr indent="-406400" lvl="0" marL="457200" rtl="0" algn="l">
              <a:spcBef>
                <a:spcPts val="0"/>
              </a:spcBef>
              <a:spcAft>
                <a:spcPts val="0"/>
              </a:spcAft>
              <a:buSzPts val="2800"/>
              <a:buAutoNum type="arabicPeriod"/>
            </a:pPr>
            <a:r>
              <a:rPr lang="en-GB"/>
              <a:t>Reading = Mars </a:t>
            </a:r>
            <a:endParaRPr/>
          </a:p>
          <a:p>
            <a:pPr indent="0" lvl="0" marL="0" rtl="0" algn="l">
              <a:spcBef>
                <a:spcPts val="0"/>
              </a:spcBef>
              <a:spcAft>
                <a:spcPts val="0"/>
              </a:spcAft>
              <a:buNone/>
            </a:pPr>
            <a:r>
              <a:t/>
            </a:r>
            <a:endParaRPr/>
          </a:p>
          <a:p>
            <a:pPr indent="0" lvl="0" marL="0" rtl="0" algn="ctr">
              <a:spcBef>
                <a:spcPts val="0"/>
              </a:spcBef>
              <a:spcAft>
                <a:spcPts val="0"/>
              </a:spcAft>
              <a:buNone/>
            </a:pPr>
            <a:r>
              <a:t/>
            </a:r>
            <a:endParaRPr/>
          </a:p>
        </p:txBody>
      </p:sp>
      <p:sp>
        <p:nvSpPr>
          <p:cNvPr id="71" name="Google Shape;71;p15"/>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2" name="Google Shape;72;p15"/>
          <p:cNvPicPr preferRelativeResize="0"/>
          <p:nvPr/>
        </p:nvPicPr>
        <p:blipFill>
          <a:blip r:embed="rId3">
            <a:alphaModFix/>
          </a:blip>
          <a:stretch>
            <a:fillRect/>
          </a:stretch>
        </p:blipFill>
        <p:spPr>
          <a:xfrm>
            <a:off x="1953783" y="501600"/>
            <a:ext cx="4995692" cy="1425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76" name="Shape 76"/>
        <p:cNvGrpSpPr/>
        <p:nvPr/>
      </p:nvGrpSpPr>
      <p:grpSpPr>
        <a:xfrm>
          <a:off x="0" y="0"/>
          <a:ext cx="0" cy="0"/>
          <a:chOff x="0" y="0"/>
          <a:chExt cx="0" cy="0"/>
        </a:xfrm>
      </p:grpSpPr>
      <p:sp>
        <p:nvSpPr>
          <p:cNvPr id="77" name="Google Shape;77;p16"/>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Tuesday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Clr>
                <a:schemeClr val="dk1"/>
              </a:buClr>
              <a:buSzPts val="1100"/>
              <a:buFont typeface="Arial"/>
              <a:buNone/>
            </a:pPr>
            <a:r>
              <a:rPr lang="en-GB" sz="2400">
                <a:solidFill>
                  <a:schemeClr val="dk1"/>
                </a:solidFill>
              </a:rPr>
              <a:t>answer</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scissors</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knives</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knowledge</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environment </a:t>
            </a:r>
            <a:endParaRPr sz="2400">
              <a:solidFill>
                <a:schemeClr val="dk1"/>
              </a:solidFill>
            </a:endParaRPr>
          </a:p>
          <a:p>
            <a:pPr indent="0" lvl="0" marL="0" rtl="0" algn="l">
              <a:spcBef>
                <a:spcPts val="0"/>
              </a:spcBef>
              <a:spcAft>
                <a:spcPts val="0"/>
              </a:spcAft>
              <a:buClr>
                <a:schemeClr val="dk1"/>
              </a:buClr>
              <a:buSzPts val="1100"/>
              <a:buFont typeface="Arial"/>
              <a:buNone/>
            </a:pPr>
            <a:r>
              <a:t/>
            </a:r>
            <a:endParaRPr sz="2400">
              <a:solidFill>
                <a:schemeClr val="dk1"/>
              </a:solidFill>
            </a:endParaRPr>
          </a:p>
          <a:p>
            <a:pPr indent="0" lvl="0" marL="0" rtl="0" algn="ctr">
              <a:spcBef>
                <a:spcPts val="0"/>
              </a:spcBef>
              <a:spcAft>
                <a:spcPts val="0"/>
              </a:spcAft>
              <a:buNone/>
            </a:pPr>
            <a:r>
              <a:rPr lang="en-GB" sz="2650">
                <a:solidFill>
                  <a:srgbClr val="4D5156"/>
                </a:solidFill>
              </a:rPr>
              <a:t>She accidently cut her finger with the scissors. </a:t>
            </a:r>
            <a:endParaRPr sz="2400"/>
          </a:p>
          <a:p>
            <a:pPr indent="0" lvl="0" marL="0" rtl="0" algn="l">
              <a:spcBef>
                <a:spcPts val="0"/>
              </a:spcBef>
              <a:spcAft>
                <a:spcPts val="0"/>
              </a:spcAft>
              <a:buNone/>
            </a:pPr>
            <a:r>
              <a:rPr lang="en-GB"/>
              <a:t> </a:t>
            </a:r>
            <a:endParaRPr/>
          </a:p>
        </p:txBody>
      </p:sp>
      <p:sp>
        <p:nvSpPr>
          <p:cNvPr id="78" name="Google Shape;78;p16"/>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82" name="Shape 82"/>
        <p:cNvGrpSpPr/>
        <p:nvPr/>
      </p:nvGrpSpPr>
      <p:grpSpPr>
        <a:xfrm>
          <a:off x="0" y="0"/>
          <a:ext cx="0" cy="0"/>
          <a:chOff x="0" y="0"/>
          <a:chExt cx="0" cy="0"/>
        </a:xfrm>
      </p:grpSpPr>
      <p:sp>
        <p:nvSpPr>
          <p:cNvPr id="83" name="Google Shape;83;p17"/>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Tuesday - Spelling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rPr lang="en-GB"/>
              <a:t> </a:t>
            </a:r>
            <a:endParaRPr/>
          </a:p>
        </p:txBody>
      </p:sp>
      <p:sp>
        <p:nvSpPr>
          <p:cNvPr id="84" name="Google Shape;84;p17"/>
          <p:cNvSpPr txBox="1"/>
          <p:nvPr/>
        </p:nvSpPr>
        <p:spPr>
          <a:xfrm>
            <a:off x="307500" y="509625"/>
            <a:ext cx="8613600" cy="4332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a:t>
            </a:r>
            <a:r>
              <a:rPr lang="en-GB" sz="1800"/>
              <a:t>Which Lily Pad should the Bug land on?  Write down the correct spelling.</a:t>
            </a:r>
            <a:endParaRPr sz="1800"/>
          </a:p>
        </p:txBody>
      </p:sp>
      <p:pic>
        <p:nvPicPr>
          <p:cNvPr id="85" name="Google Shape;85;p17"/>
          <p:cNvPicPr preferRelativeResize="0"/>
          <p:nvPr/>
        </p:nvPicPr>
        <p:blipFill rotWithShape="1">
          <a:blip r:embed="rId3">
            <a:alphaModFix/>
          </a:blip>
          <a:srcRect b="58402" l="0" r="0" t="0"/>
          <a:stretch/>
        </p:blipFill>
        <p:spPr>
          <a:xfrm>
            <a:off x="278275" y="1233925"/>
            <a:ext cx="4166675" cy="1561900"/>
          </a:xfrm>
          <a:prstGeom prst="rect">
            <a:avLst/>
          </a:prstGeom>
          <a:noFill/>
          <a:ln>
            <a:noFill/>
          </a:ln>
        </p:spPr>
      </p:pic>
      <p:pic>
        <p:nvPicPr>
          <p:cNvPr id="86" name="Google Shape;86;p17"/>
          <p:cNvPicPr preferRelativeResize="0"/>
          <p:nvPr/>
        </p:nvPicPr>
        <p:blipFill>
          <a:blip r:embed="rId4">
            <a:alphaModFix/>
          </a:blip>
          <a:stretch>
            <a:fillRect/>
          </a:stretch>
        </p:blipFill>
        <p:spPr>
          <a:xfrm>
            <a:off x="333650" y="3086925"/>
            <a:ext cx="4055926" cy="1659000"/>
          </a:xfrm>
          <a:prstGeom prst="rect">
            <a:avLst/>
          </a:prstGeom>
          <a:noFill/>
          <a:ln>
            <a:noFill/>
          </a:ln>
        </p:spPr>
      </p:pic>
      <p:sp>
        <p:nvSpPr>
          <p:cNvPr id="87" name="Google Shape;87;p17"/>
          <p:cNvSpPr txBox="1"/>
          <p:nvPr/>
        </p:nvSpPr>
        <p:spPr>
          <a:xfrm>
            <a:off x="-97337" y="1019250"/>
            <a:ext cx="4917900" cy="39663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AutoNum type="arabicPeriod"/>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17500" lvl="0" marL="457200" rtl="0" algn="l">
              <a:spcBef>
                <a:spcPts val="0"/>
              </a:spcBef>
              <a:spcAft>
                <a:spcPts val="0"/>
              </a:spcAft>
              <a:buSzPts val="1400"/>
              <a:buAutoNum type="arabicPeriod"/>
            </a:pPr>
            <a:r>
              <a:t/>
            </a:r>
            <a:endParaRPr/>
          </a:p>
        </p:txBody>
      </p:sp>
      <p:pic>
        <p:nvPicPr>
          <p:cNvPr id="88" name="Google Shape;88;p17"/>
          <p:cNvPicPr preferRelativeResize="0"/>
          <p:nvPr/>
        </p:nvPicPr>
        <p:blipFill>
          <a:blip r:embed="rId5">
            <a:alphaModFix/>
          </a:blip>
          <a:stretch>
            <a:fillRect/>
          </a:stretch>
        </p:blipFill>
        <p:spPr>
          <a:xfrm>
            <a:off x="4820575" y="1219704"/>
            <a:ext cx="4055925" cy="1590333"/>
          </a:xfrm>
          <a:prstGeom prst="rect">
            <a:avLst/>
          </a:prstGeom>
          <a:noFill/>
          <a:ln>
            <a:noFill/>
          </a:ln>
        </p:spPr>
      </p:pic>
      <p:sp>
        <p:nvSpPr>
          <p:cNvPr id="89" name="Google Shape;89;p17"/>
          <p:cNvSpPr txBox="1"/>
          <p:nvPr/>
        </p:nvSpPr>
        <p:spPr>
          <a:xfrm>
            <a:off x="4611738" y="940200"/>
            <a:ext cx="4473600" cy="41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3.</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4. </a:t>
            </a:r>
            <a:endParaRPr/>
          </a:p>
        </p:txBody>
      </p:sp>
      <p:pic>
        <p:nvPicPr>
          <p:cNvPr id="90" name="Google Shape;90;p17"/>
          <p:cNvPicPr preferRelativeResize="0"/>
          <p:nvPr/>
        </p:nvPicPr>
        <p:blipFill>
          <a:blip r:embed="rId6">
            <a:alphaModFix/>
          </a:blip>
          <a:stretch>
            <a:fillRect/>
          </a:stretch>
        </p:blipFill>
        <p:spPr>
          <a:xfrm>
            <a:off x="4931325" y="3132661"/>
            <a:ext cx="4055926" cy="167586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94" name="Shape 94"/>
        <p:cNvGrpSpPr/>
        <p:nvPr/>
      </p:nvGrpSpPr>
      <p:grpSpPr>
        <a:xfrm>
          <a:off x="0" y="0"/>
          <a:ext cx="0" cy="0"/>
          <a:chOff x="0" y="0"/>
          <a:chExt cx="0" cy="0"/>
        </a:xfrm>
      </p:grpSpPr>
      <p:pic>
        <p:nvPicPr>
          <p:cNvPr id="95" name="Google Shape;95;p18"/>
          <p:cNvPicPr preferRelativeResize="0"/>
          <p:nvPr/>
        </p:nvPicPr>
        <p:blipFill>
          <a:blip r:embed="rId3">
            <a:alphaModFix/>
          </a:blip>
          <a:stretch>
            <a:fillRect/>
          </a:stretch>
        </p:blipFill>
        <p:spPr>
          <a:xfrm>
            <a:off x="4931325" y="3132661"/>
            <a:ext cx="4055926" cy="1675865"/>
          </a:xfrm>
          <a:prstGeom prst="rect">
            <a:avLst/>
          </a:prstGeom>
          <a:noFill/>
          <a:ln>
            <a:noFill/>
          </a:ln>
        </p:spPr>
      </p:pic>
      <p:sp>
        <p:nvSpPr>
          <p:cNvPr id="96" name="Google Shape;96;p18"/>
          <p:cNvSpPr txBox="1"/>
          <p:nvPr/>
        </p:nvSpPr>
        <p:spPr>
          <a:xfrm>
            <a:off x="1270950" y="-161525"/>
            <a:ext cx="8698200" cy="778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400">
                <a:latin typeface="Cedarville Cursive"/>
                <a:ea typeface="Cedarville Cursive"/>
                <a:cs typeface="Cedarville Cursive"/>
                <a:sym typeface="Cedarville Cursive"/>
              </a:rPr>
              <a:t>Tuesday - Spelling </a:t>
            </a:r>
            <a:r>
              <a:rPr lang="en-GB" sz="3700">
                <a:solidFill>
                  <a:srgbClr val="FF0000"/>
                </a:solidFill>
                <a:latin typeface="Cedarville Cursive"/>
                <a:ea typeface="Cedarville Cursive"/>
                <a:cs typeface="Cedarville Cursive"/>
                <a:sym typeface="Cedarville Cursive"/>
              </a:rPr>
              <a:t>asnwers</a:t>
            </a:r>
            <a:r>
              <a:rPr lang="en-GB" sz="2400">
                <a:latin typeface="Cedarville Cursive"/>
                <a:ea typeface="Cedarville Cursive"/>
                <a:cs typeface="Cedarville Cursive"/>
                <a:sym typeface="Cedarville Cursive"/>
              </a:rPr>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rPr lang="en-GB"/>
              <a:t> </a:t>
            </a:r>
            <a:endParaRPr/>
          </a:p>
        </p:txBody>
      </p:sp>
      <p:sp>
        <p:nvSpPr>
          <p:cNvPr id="97" name="Google Shape;97;p18"/>
          <p:cNvSpPr txBox="1"/>
          <p:nvPr/>
        </p:nvSpPr>
        <p:spPr>
          <a:xfrm>
            <a:off x="265200" y="616963"/>
            <a:ext cx="8613600" cy="4332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a:t>
            </a:r>
            <a:r>
              <a:rPr lang="en-GB" sz="1800"/>
              <a:t>Which Lily Pad should Mr Bug land on?  Write down the correct spelling.</a:t>
            </a:r>
            <a:endParaRPr sz="1800"/>
          </a:p>
        </p:txBody>
      </p:sp>
      <p:pic>
        <p:nvPicPr>
          <p:cNvPr id="98" name="Google Shape;98;p18"/>
          <p:cNvPicPr preferRelativeResize="0"/>
          <p:nvPr/>
        </p:nvPicPr>
        <p:blipFill rotWithShape="1">
          <a:blip r:embed="rId4">
            <a:alphaModFix/>
          </a:blip>
          <a:srcRect b="58402" l="0" r="0" t="0"/>
          <a:stretch/>
        </p:blipFill>
        <p:spPr>
          <a:xfrm>
            <a:off x="278275" y="1233925"/>
            <a:ext cx="4166675" cy="1561900"/>
          </a:xfrm>
          <a:prstGeom prst="rect">
            <a:avLst/>
          </a:prstGeom>
          <a:noFill/>
          <a:ln>
            <a:noFill/>
          </a:ln>
        </p:spPr>
      </p:pic>
      <p:pic>
        <p:nvPicPr>
          <p:cNvPr id="99" name="Google Shape;99;p18"/>
          <p:cNvPicPr preferRelativeResize="0"/>
          <p:nvPr/>
        </p:nvPicPr>
        <p:blipFill>
          <a:blip r:embed="rId5">
            <a:alphaModFix/>
          </a:blip>
          <a:stretch>
            <a:fillRect/>
          </a:stretch>
        </p:blipFill>
        <p:spPr>
          <a:xfrm>
            <a:off x="333650" y="3086925"/>
            <a:ext cx="4055926" cy="1659000"/>
          </a:xfrm>
          <a:prstGeom prst="rect">
            <a:avLst/>
          </a:prstGeom>
          <a:noFill/>
          <a:ln>
            <a:noFill/>
          </a:ln>
        </p:spPr>
      </p:pic>
      <p:sp>
        <p:nvSpPr>
          <p:cNvPr id="100" name="Google Shape;100;p18"/>
          <p:cNvSpPr txBox="1"/>
          <p:nvPr/>
        </p:nvSpPr>
        <p:spPr>
          <a:xfrm>
            <a:off x="-97337" y="1019250"/>
            <a:ext cx="4917900" cy="39663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AutoNum type="arabicPeriod"/>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17500" lvl="0" marL="457200" rtl="0" algn="l">
              <a:spcBef>
                <a:spcPts val="0"/>
              </a:spcBef>
              <a:spcAft>
                <a:spcPts val="0"/>
              </a:spcAft>
              <a:buSzPts val="1400"/>
              <a:buAutoNum type="arabicPeriod"/>
            </a:pPr>
            <a:r>
              <a:t/>
            </a:r>
            <a:endParaRPr/>
          </a:p>
        </p:txBody>
      </p:sp>
      <p:pic>
        <p:nvPicPr>
          <p:cNvPr id="101" name="Google Shape;101;p18"/>
          <p:cNvPicPr preferRelativeResize="0"/>
          <p:nvPr/>
        </p:nvPicPr>
        <p:blipFill>
          <a:blip r:embed="rId6">
            <a:alphaModFix/>
          </a:blip>
          <a:stretch>
            <a:fillRect/>
          </a:stretch>
        </p:blipFill>
        <p:spPr>
          <a:xfrm>
            <a:off x="4820575" y="1219704"/>
            <a:ext cx="4055925" cy="1590333"/>
          </a:xfrm>
          <a:prstGeom prst="rect">
            <a:avLst/>
          </a:prstGeom>
          <a:noFill/>
          <a:ln>
            <a:noFill/>
          </a:ln>
        </p:spPr>
      </p:pic>
      <p:sp>
        <p:nvSpPr>
          <p:cNvPr id="102" name="Google Shape;102;p18"/>
          <p:cNvSpPr txBox="1"/>
          <p:nvPr/>
        </p:nvSpPr>
        <p:spPr>
          <a:xfrm>
            <a:off x="4611738" y="1122250"/>
            <a:ext cx="4473600" cy="41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3.</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4. </a:t>
            </a:r>
            <a:endParaRPr/>
          </a:p>
        </p:txBody>
      </p:sp>
      <p:sp>
        <p:nvSpPr>
          <p:cNvPr id="103" name="Google Shape;103;p18"/>
          <p:cNvSpPr/>
          <p:nvPr/>
        </p:nvSpPr>
        <p:spPr>
          <a:xfrm>
            <a:off x="2063825" y="2017325"/>
            <a:ext cx="2116200" cy="778500"/>
          </a:xfrm>
          <a:prstGeom prst="ellipse">
            <a:avLst/>
          </a:prstGeom>
          <a:noFill/>
          <a:ln cap="flat" cmpd="sng" w="762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
        <p:nvSpPr>
          <p:cNvPr id="104" name="Google Shape;104;p18"/>
          <p:cNvSpPr/>
          <p:nvPr/>
        </p:nvSpPr>
        <p:spPr>
          <a:xfrm>
            <a:off x="4717250" y="4067775"/>
            <a:ext cx="2116200" cy="778500"/>
          </a:xfrm>
          <a:prstGeom prst="ellipse">
            <a:avLst/>
          </a:prstGeom>
          <a:noFill/>
          <a:ln cap="flat" cmpd="sng" w="762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
        <p:nvSpPr>
          <p:cNvPr id="105" name="Google Shape;105;p18"/>
          <p:cNvSpPr/>
          <p:nvPr/>
        </p:nvSpPr>
        <p:spPr>
          <a:xfrm>
            <a:off x="1933300" y="3967425"/>
            <a:ext cx="2116200" cy="778500"/>
          </a:xfrm>
          <a:prstGeom prst="ellipse">
            <a:avLst/>
          </a:prstGeom>
          <a:noFill/>
          <a:ln cap="flat" cmpd="sng" w="762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
        <p:nvSpPr>
          <p:cNvPr id="106" name="Google Shape;106;p18"/>
          <p:cNvSpPr/>
          <p:nvPr/>
        </p:nvSpPr>
        <p:spPr>
          <a:xfrm>
            <a:off x="6675500" y="2169725"/>
            <a:ext cx="2116200" cy="778500"/>
          </a:xfrm>
          <a:prstGeom prst="ellipse">
            <a:avLst/>
          </a:prstGeom>
          <a:noFill/>
          <a:ln cap="flat" cmpd="sng" w="762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0" name="Shape 110"/>
        <p:cNvGrpSpPr/>
        <p:nvPr/>
      </p:nvGrpSpPr>
      <p:grpSpPr>
        <a:xfrm>
          <a:off x="0" y="0"/>
          <a:ext cx="0" cy="0"/>
          <a:chOff x="0" y="0"/>
          <a:chExt cx="0" cy="0"/>
        </a:xfrm>
      </p:grpSpPr>
      <p:sp>
        <p:nvSpPr>
          <p:cNvPr id="111" name="Google Shape;111;p19"/>
          <p:cNvSpPr txBox="1"/>
          <p:nvPr/>
        </p:nvSpPr>
        <p:spPr>
          <a:xfrm>
            <a:off x="150550" y="62725"/>
            <a:ext cx="8681100" cy="789900"/>
          </a:xfrm>
          <a:prstGeom prst="rect">
            <a:avLst/>
          </a:prstGeom>
          <a:solidFill>
            <a:srgbClr val="FF9900"/>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u="sng"/>
              <a:t>READING  - Mars: The Red Planet</a:t>
            </a:r>
            <a:endParaRPr b="1" u="sng"/>
          </a:p>
          <a:p>
            <a:pPr indent="0" lvl="0" marL="0" rtl="0" algn="l">
              <a:spcBef>
                <a:spcPts val="0"/>
              </a:spcBef>
              <a:spcAft>
                <a:spcPts val="0"/>
              </a:spcAft>
              <a:buNone/>
            </a:pPr>
            <a:r>
              <a:rPr lang="en-GB"/>
              <a:t>WALT: Make inferences using evidence from the text.</a:t>
            </a:r>
            <a:endParaRPr b="1" u="sng"/>
          </a:p>
        </p:txBody>
      </p:sp>
      <p:sp>
        <p:nvSpPr>
          <p:cNvPr id="112" name="Google Shape;112;p19"/>
          <p:cNvSpPr txBox="1"/>
          <p:nvPr/>
        </p:nvSpPr>
        <p:spPr>
          <a:xfrm>
            <a:off x="167700" y="964413"/>
            <a:ext cx="8808600" cy="37878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000"/>
          </a:p>
        </p:txBody>
      </p:sp>
      <p:pic>
        <p:nvPicPr>
          <p:cNvPr id="113" name="Google Shape;113;p19"/>
          <p:cNvPicPr preferRelativeResize="0"/>
          <p:nvPr/>
        </p:nvPicPr>
        <p:blipFill>
          <a:blip r:embed="rId3">
            <a:alphaModFix/>
          </a:blip>
          <a:stretch>
            <a:fillRect/>
          </a:stretch>
        </p:blipFill>
        <p:spPr>
          <a:xfrm rot="530543">
            <a:off x="4265476" y="1221075"/>
            <a:ext cx="4654500" cy="3274500"/>
          </a:xfrm>
          <a:prstGeom prst="rect">
            <a:avLst/>
          </a:prstGeom>
          <a:noFill/>
          <a:ln cap="flat" cmpd="sng" w="38100">
            <a:solidFill>
              <a:srgbClr val="FFFFFF"/>
            </a:solidFill>
            <a:prstDash val="solid"/>
            <a:round/>
            <a:headEnd len="sm" w="sm" type="none"/>
            <a:tailEnd len="sm" w="sm" type="none"/>
          </a:ln>
        </p:spPr>
      </p:pic>
      <p:pic>
        <p:nvPicPr>
          <p:cNvPr id="114" name="Google Shape;114;p19"/>
          <p:cNvPicPr preferRelativeResize="0"/>
          <p:nvPr/>
        </p:nvPicPr>
        <p:blipFill>
          <a:blip r:embed="rId4">
            <a:alphaModFix/>
          </a:blip>
          <a:stretch>
            <a:fillRect/>
          </a:stretch>
        </p:blipFill>
        <p:spPr>
          <a:xfrm rot="-448878">
            <a:off x="332848" y="1314738"/>
            <a:ext cx="4389101" cy="3087176"/>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8" name="Shape 118"/>
        <p:cNvGrpSpPr/>
        <p:nvPr/>
      </p:nvGrpSpPr>
      <p:grpSpPr>
        <a:xfrm>
          <a:off x="0" y="0"/>
          <a:ext cx="0" cy="0"/>
          <a:chOff x="0" y="0"/>
          <a:chExt cx="0" cy="0"/>
        </a:xfrm>
      </p:grpSpPr>
      <p:sp>
        <p:nvSpPr>
          <p:cNvPr id="119" name="Google Shape;119;p20"/>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t>READING  - Mars: The Red Planet</a:t>
            </a:r>
            <a:endParaRPr b="1" u="sng"/>
          </a:p>
          <a:p>
            <a:pPr indent="0" lvl="0" marL="0" rtl="0" algn="l">
              <a:spcBef>
                <a:spcPts val="0"/>
              </a:spcBef>
              <a:spcAft>
                <a:spcPts val="0"/>
              </a:spcAft>
              <a:buNone/>
            </a:pPr>
            <a:r>
              <a:rPr lang="en-GB"/>
              <a:t>WALT: Make inferences using evidence from the text.</a:t>
            </a:r>
            <a:endParaRPr b="1" u="sng"/>
          </a:p>
        </p:txBody>
      </p:sp>
      <p:sp>
        <p:nvSpPr>
          <p:cNvPr id="120" name="Google Shape;120;p20"/>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21" name="Google Shape;121;p20"/>
          <p:cNvSpPr txBox="1"/>
          <p:nvPr/>
        </p:nvSpPr>
        <p:spPr>
          <a:xfrm>
            <a:off x="235150" y="1034300"/>
            <a:ext cx="8511900" cy="375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t>Mars is the fourth furthest planet from the Sun, located between Earth and Jupiter, and is the second smallest planet in our solar system after Mercury. Named after the Roman god of war, Mars is often described as ‘the Red Planet’ because of its reddish hue. The atmosphere on Mars is made up of mainly carbon dioxide, meaning that the planet does not yet support life.</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Missions to Mars It is crucial to launch a mission to Mars at the right time because Earth and Mars are always moving. It is necessary to calculate the distance between the two planets at any one time and to prepare accordingly.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As of 2019, there have been 56 missions to Mars, of which only 26 have been successful. This shows just how difficult reaching the Red Planet can be. None of these missions have been manned by humans but there is currently one Mars rover operational. There are also six active satellites orbiting Mars, providing us with plenty of data about the planet.</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25" name="Shape 125"/>
        <p:cNvGrpSpPr/>
        <p:nvPr/>
      </p:nvGrpSpPr>
      <p:grpSpPr>
        <a:xfrm>
          <a:off x="0" y="0"/>
          <a:ext cx="0" cy="0"/>
          <a:chOff x="0" y="0"/>
          <a:chExt cx="0" cy="0"/>
        </a:xfrm>
      </p:grpSpPr>
      <p:sp>
        <p:nvSpPr>
          <p:cNvPr id="126" name="Google Shape;126;p21"/>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endParaRPr b="1" u="sng">
              <a:solidFill>
                <a:schemeClr val="dk1"/>
              </a:solidFill>
            </a:endParaRPr>
          </a:p>
          <a:p>
            <a:pPr indent="0" lvl="0" marL="0" rtl="0" algn="l">
              <a:spcBef>
                <a:spcPts val="0"/>
              </a:spcBef>
              <a:spcAft>
                <a:spcPts val="0"/>
              </a:spcAft>
              <a:buNone/>
            </a:pPr>
            <a:r>
              <a:rPr lang="en-GB">
                <a:solidFill>
                  <a:schemeClr val="dk1"/>
                </a:solidFill>
              </a:rPr>
              <a:t>WALT: Make inferences using evidence from the text.</a:t>
            </a:r>
            <a:endParaRPr b="1" sz="2100" u="sng"/>
          </a:p>
        </p:txBody>
      </p:sp>
      <p:sp>
        <p:nvSpPr>
          <p:cNvPr id="127" name="Google Shape;127;p21"/>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28" name="Google Shape;128;p21"/>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29" name="Google Shape;129;p21"/>
          <p:cNvSpPr txBox="1"/>
          <p:nvPr/>
        </p:nvSpPr>
        <p:spPr>
          <a:xfrm>
            <a:off x="214300" y="1236975"/>
            <a:ext cx="6084900" cy="325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t>Why Mars? </a:t>
            </a:r>
            <a:endParaRPr b="1" sz="1800"/>
          </a:p>
          <a:p>
            <a:pPr indent="0" lvl="0" marL="0" rtl="0" algn="l">
              <a:spcBef>
                <a:spcPts val="0"/>
              </a:spcBef>
              <a:spcAft>
                <a:spcPts val="0"/>
              </a:spcAft>
              <a:buNone/>
            </a:pPr>
            <a:r>
              <a:rPr lang="en-GB" sz="1800"/>
              <a:t>Earth sits between Venus and Mars. Both planets are sometimes visible to the naked eye from Earth! The distance between them varies throughout their orbits of the Sun, but Mars is not the closest planet to Earth – Venus is. The closest possible distance between Earth and Venus is approximately 38 million kilometres, while the closest distance between Earth and Mars is around 55 million kilometres. Why, then, are most of Earth’s exploration efforts directed at the Red Planet? The answer lies in the environments of Mars and Venus. </a:t>
            </a:r>
            <a:endParaRPr sz="1800"/>
          </a:p>
        </p:txBody>
      </p:sp>
      <p:pic>
        <p:nvPicPr>
          <p:cNvPr id="130" name="Google Shape;130;p21"/>
          <p:cNvPicPr preferRelativeResize="0"/>
          <p:nvPr/>
        </p:nvPicPr>
        <p:blipFill>
          <a:blip r:embed="rId3">
            <a:alphaModFix/>
          </a:blip>
          <a:stretch>
            <a:fillRect/>
          </a:stretch>
        </p:blipFill>
        <p:spPr>
          <a:xfrm>
            <a:off x="6299296" y="964401"/>
            <a:ext cx="2596104" cy="392759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4" name="Shape 134"/>
        <p:cNvGrpSpPr/>
        <p:nvPr/>
      </p:nvGrpSpPr>
      <p:grpSpPr>
        <a:xfrm>
          <a:off x="0" y="0"/>
          <a:ext cx="0" cy="0"/>
          <a:chOff x="0" y="0"/>
          <a:chExt cx="0" cy="0"/>
        </a:xfrm>
      </p:grpSpPr>
      <p:sp>
        <p:nvSpPr>
          <p:cNvPr id="135" name="Google Shape;135;p22"/>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endParaRPr b="1" u="sng">
              <a:solidFill>
                <a:schemeClr val="dk1"/>
              </a:solidFill>
            </a:endParaRPr>
          </a:p>
          <a:p>
            <a:pPr indent="0" lvl="0" marL="0" rtl="0" algn="l">
              <a:spcBef>
                <a:spcPts val="0"/>
              </a:spcBef>
              <a:spcAft>
                <a:spcPts val="0"/>
              </a:spcAft>
              <a:buNone/>
            </a:pPr>
            <a:r>
              <a:rPr lang="en-GB">
                <a:solidFill>
                  <a:schemeClr val="dk1"/>
                </a:solidFill>
              </a:rPr>
              <a:t>WALT: Make inferences using evidence from the text.</a:t>
            </a:r>
            <a:endParaRPr b="1" sz="2100" u="sng"/>
          </a:p>
        </p:txBody>
      </p:sp>
      <p:sp>
        <p:nvSpPr>
          <p:cNvPr id="136" name="Google Shape;136;p22"/>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37" name="Google Shape;137;p22"/>
          <p:cNvSpPr txBox="1"/>
          <p:nvPr/>
        </p:nvSpPr>
        <p:spPr>
          <a:xfrm>
            <a:off x="221950" y="1093400"/>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0"/>
              </a:spcAft>
              <a:buNone/>
            </a:pPr>
            <a:r>
              <a:rPr lang="en-GB" sz="1500"/>
              <a:t>Venus, Earth’s smaller sister, is blisteringly hot and has a thick atmosphere which could melt a block of lead as easily as an ice cream on Earth. Mars, on the other hand, is smaller and much colder. It is the most habitable planet next to Earth because: </a:t>
            </a:r>
            <a:endParaRPr sz="1500"/>
          </a:p>
          <a:p>
            <a:pPr indent="0" lvl="0" marL="0" rtl="0" algn="l">
              <a:lnSpc>
                <a:spcPct val="122727"/>
              </a:lnSpc>
              <a:spcBef>
                <a:spcPts val="0"/>
              </a:spcBef>
              <a:spcAft>
                <a:spcPts val="0"/>
              </a:spcAft>
              <a:buNone/>
            </a:pPr>
            <a:r>
              <a:t/>
            </a:r>
            <a:endParaRPr sz="1500"/>
          </a:p>
          <a:p>
            <a:pPr indent="0" lvl="0" marL="0" rtl="0" algn="l">
              <a:lnSpc>
                <a:spcPct val="122727"/>
              </a:lnSpc>
              <a:spcBef>
                <a:spcPts val="0"/>
              </a:spcBef>
              <a:spcAft>
                <a:spcPts val="0"/>
              </a:spcAft>
              <a:buNone/>
            </a:pPr>
            <a:r>
              <a:rPr lang="en-GB" sz="1500"/>
              <a:t>• its soil contains traces of water to extract; </a:t>
            </a:r>
            <a:endParaRPr sz="1500"/>
          </a:p>
          <a:p>
            <a:pPr indent="0" lvl="0" marL="0" rtl="0" algn="l">
              <a:lnSpc>
                <a:spcPct val="122727"/>
              </a:lnSpc>
              <a:spcBef>
                <a:spcPts val="0"/>
              </a:spcBef>
              <a:spcAft>
                <a:spcPts val="0"/>
              </a:spcAft>
              <a:buNone/>
            </a:pPr>
            <a:r>
              <a:rPr lang="en-GB" sz="1500"/>
              <a:t>• it gets enough sunlight to use solar power; </a:t>
            </a:r>
            <a:endParaRPr sz="1500"/>
          </a:p>
          <a:p>
            <a:pPr indent="0" lvl="0" marL="0" rtl="0" algn="l">
              <a:lnSpc>
                <a:spcPct val="122727"/>
              </a:lnSpc>
              <a:spcBef>
                <a:spcPts val="0"/>
              </a:spcBef>
              <a:spcAft>
                <a:spcPts val="0"/>
              </a:spcAft>
              <a:buNone/>
            </a:pPr>
            <a:r>
              <a:rPr lang="en-GB" sz="1500"/>
              <a:t>• gravity is 38% as strong as on Earth, which, it is believed, humans could adapt to; </a:t>
            </a:r>
            <a:endParaRPr sz="1500"/>
          </a:p>
          <a:p>
            <a:pPr indent="0" lvl="0" marL="0" rtl="0" algn="l">
              <a:lnSpc>
                <a:spcPct val="122727"/>
              </a:lnSpc>
              <a:spcBef>
                <a:spcPts val="0"/>
              </a:spcBef>
              <a:spcAft>
                <a:spcPts val="0"/>
              </a:spcAft>
              <a:buNone/>
            </a:pPr>
            <a:r>
              <a:rPr lang="en-GB" sz="1500"/>
              <a:t>• the atmosphere somewhat protects from the Sun’s radiation; </a:t>
            </a:r>
            <a:endParaRPr sz="1500"/>
          </a:p>
          <a:p>
            <a:pPr indent="0" lvl="0" marL="0" rtl="0" algn="l">
              <a:lnSpc>
                <a:spcPct val="122727"/>
              </a:lnSpc>
              <a:spcBef>
                <a:spcPts val="0"/>
              </a:spcBef>
              <a:spcAft>
                <a:spcPts val="0"/>
              </a:spcAft>
              <a:buNone/>
            </a:pPr>
            <a:r>
              <a:rPr lang="en-GB" sz="1500"/>
              <a:t>• Mars’ day, called a ‘sol’, is only a little longer than Earth’s. </a:t>
            </a:r>
            <a:endParaRPr sz="1500"/>
          </a:p>
          <a:p>
            <a:pPr indent="0" lvl="0" marL="0" rtl="0" algn="l">
              <a:lnSpc>
                <a:spcPct val="122727"/>
              </a:lnSpc>
              <a:spcBef>
                <a:spcPts val="0"/>
              </a:spcBef>
              <a:spcAft>
                <a:spcPts val="0"/>
              </a:spcAft>
              <a:buNone/>
            </a:pPr>
            <a:r>
              <a:t/>
            </a:r>
            <a:endParaRPr sz="1500"/>
          </a:p>
          <a:p>
            <a:pPr indent="0" lvl="0" marL="0" rtl="0" algn="l">
              <a:lnSpc>
                <a:spcPct val="122727"/>
              </a:lnSpc>
              <a:spcBef>
                <a:spcPts val="0"/>
              </a:spcBef>
              <a:spcAft>
                <a:spcPts val="0"/>
              </a:spcAft>
              <a:buNone/>
            </a:pPr>
            <a:r>
              <a:rPr lang="en-GB" sz="1500"/>
              <a:t>The human race is very keen to prove that there is a possibility for life on other planets, and Mars is thought to be the most likely place to find that proof.</a:t>
            </a:r>
            <a:endParaRPr sz="1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1" name="Shape 141"/>
        <p:cNvGrpSpPr/>
        <p:nvPr/>
      </p:nvGrpSpPr>
      <p:grpSpPr>
        <a:xfrm>
          <a:off x="0" y="0"/>
          <a:ext cx="0" cy="0"/>
          <a:chOff x="0" y="0"/>
          <a:chExt cx="0" cy="0"/>
        </a:xfrm>
      </p:grpSpPr>
      <p:sp>
        <p:nvSpPr>
          <p:cNvPr id="142" name="Google Shape;142;p23"/>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endParaRPr b="1" u="sng"/>
          </a:p>
          <a:p>
            <a:pPr indent="0" lvl="0" marL="0" rtl="0" algn="l">
              <a:spcBef>
                <a:spcPts val="0"/>
              </a:spcBef>
              <a:spcAft>
                <a:spcPts val="0"/>
              </a:spcAft>
              <a:buNone/>
            </a:pPr>
            <a:r>
              <a:rPr lang="en-GB"/>
              <a:t>WALT: Make inferences using evidence from the text.</a:t>
            </a:r>
            <a:endParaRPr b="1" u="sng"/>
          </a:p>
        </p:txBody>
      </p:sp>
      <p:sp>
        <p:nvSpPr>
          <p:cNvPr id="143" name="Google Shape;143;p23"/>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44" name="Google Shape;144;p23"/>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45" name="Google Shape;145;p23"/>
          <p:cNvSpPr txBox="1"/>
          <p:nvPr/>
        </p:nvSpPr>
        <p:spPr>
          <a:xfrm>
            <a:off x="214300" y="1064175"/>
            <a:ext cx="8283000" cy="382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t>The Mars Rover </a:t>
            </a:r>
            <a:endParaRPr b="1" sz="1800"/>
          </a:p>
          <a:p>
            <a:pPr indent="0" lvl="0" marL="457200" rtl="0" algn="l">
              <a:spcBef>
                <a:spcPts val="0"/>
              </a:spcBef>
              <a:spcAft>
                <a:spcPts val="0"/>
              </a:spcAft>
              <a:buNone/>
            </a:pPr>
            <a:r>
              <a:t/>
            </a:r>
            <a:endParaRPr b="1" sz="1800"/>
          </a:p>
          <a:p>
            <a:pPr indent="0" lvl="0" marL="0" rtl="0" algn="l">
              <a:spcBef>
                <a:spcPts val="0"/>
              </a:spcBef>
              <a:spcAft>
                <a:spcPts val="0"/>
              </a:spcAft>
              <a:buNone/>
            </a:pPr>
            <a:r>
              <a:rPr lang="en-GB" sz="1800"/>
              <a:t>The Curiosity rover is a robotic car which is currently exploring the surface of the planet. It is nuclear-powered and the fourth rover sent to Mars in 16 years. It was launched on 26th November 2011 and landed on 6th August 2012. Curiosity uses the most advanced scientific equipment ever used on Mars. The main goals of the mission, which forms part of NASA’s Mars Science Laboratory, are to: </a:t>
            </a:r>
            <a:endParaRPr sz="1800"/>
          </a:p>
          <a:p>
            <a:pPr indent="0" lvl="0" marL="0" rtl="0" algn="l">
              <a:spcBef>
                <a:spcPts val="0"/>
              </a:spcBef>
              <a:spcAft>
                <a:spcPts val="0"/>
              </a:spcAft>
              <a:buNone/>
            </a:pPr>
            <a:r>
              <a:t/>
            </a:r>
            <a:endParaRPr sz="1800"/>
          </a:p>
          <a:p>
            <a:pPr indent="0" lvl="0" marL="457200" rtl="0" algn="l">
              <a:spcBef>
                <a:spcPts val="0"/>
              </a:spcBef>
              <a:spcAft>
                <a:spcPts val="0"/>
              </a:spcAft>
              <a:buNone/>
            </a:pPr>
            <a:r>
              <a:rPr lang="en-GB" sz="1800"/>
              <a:t>• study Martian climate and geology; </a:t>
            </a:r>
            <a:endParaRPr sz="1800"/>
          </a:p>
          <a:p>
            <a:pPr indent="0" lvl="0" marL="457200" rtl="0" algn="l">
              <a:spcBef>
                <a:spcPts val="0"/>
              </a:spcBef>
              <a:spcAft>
                <a:spcPts val="0"/>
              </a:spcAft>
              <a:buNone/>
            </a:pPr>
            <a:r>
              <a:rPr lang="en-GB" sz="1800"/>
              <a:t>• search for water; </a:t>
            </a:r>
            <a:endParaRPr sz="1800"/>
          </a:p>
          <a:p>
            <a:pPr indent="0" lvl="0" marL="457200" rtl="0" algn="l">
              <a:spcBef>
                <a:spcPts val="0"/>
              </a:spcBef>
              <a:spcAft>
                <a:spcPts val="0"/>
              </a:spcAft>
              <a:buNone/>
            </a:pPr>
            <a:r>
              <a:rPr lang="en-GB" sz="1800"/>
              <a:t>• find out whether Mars could have ever supported life.</a:t>
            </a:r>
            <a:endParaRPr sz="1800"/>
          </a:p>
        </p:txBody>
      </p:sp>
      <p:pic>
        <p:nvPicPr>
          <p:cNvPr id="146" name="Google Shape;146;p23"/>
          <p:cNvPicPr preferRelativeResize="0"/>
          <p:nvPr/>
        </p:nvPicPr>
        <p:blipFill>
          <a:blip r:embed="rId3">
            <a:alphaModFix/>
          </a:blip>
          <a:stretch>
            <a:fillRect/>
          </a:stretch>
        </p:blipFill>
        <p:spPr>
          <a:xfrm>
            <a:off x="6675275" y="3151500"/>
            <a:ext cx="2468725" cy="1992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0" name="Shape 150"/>
        <p:cNvGrpSpPr/>
        <p:nvPr/>
      </p:nvGrpSpPr>
      <p:grpSpPr>
        <a:xfrm>
          <a:off x="0" y="0"/>
          <a:ext cx="0" cy="0"/>
          <a:chOff x="0" y="0"/>
          <a:chExt cx="0" cy="0"/>
        </a:xfrm>
      </p:grpSpPr>
      <p:sp>
        <p:nvSpPr>
          <p:cNvPr id="151" name="Google Shape;151;p24"/>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endParaRPr b="1" u="sng"/>
          </a:p>
          <a:p>
            <a:pPr indent="0" lvl="0" marL="0" rtl="0" algn="l">
              <a:spcBef>
                <a:spcPts val="0"/>
              </a:spcBef>
              <a:spcAft>
                <a:spcPts val="0"/>
              </a:spcAft>
              <a:buNone/>
            </a:pPr>
            <a:r>
              <a:rPr lang="en-GB"/>
              <a:t>WALT: Make inferences using evidence from the text.</a:t>
            </a:r>
            <a:endParaRPr b="1" u="sng"/>
          </a:p>
        </p:txBody>
      </p:sp>
      <p:sp>
        <p:nvSpPr>
          <p:cNvPr id="152" name="Google Shape;152;p24"/>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53" name="Google Shape;153;p24"/>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54" name="Google Shape;154;p24"/>
          <p:cNvSpPr txBox="1"/>
          <p:nvPr/>
        </p:nvSpPr>
        <p:spPr>
          <a:xfrm>
            <a:off x="293500" y="1153113"/>
            <a:ext cx="3270000" cy="3550200"/>
          </a:xfrm>
          <a:prstGeom prst="rect">
            <a:avLst/>
          </a:prstGeom>
          <a:solidFill>
            <a:srgbClr val="FFFFFF"/>
          </a:solidFill>
          <a:ln>
            <a:noFill/>
          </a:ln>
        </p:spPr>
        <p:txBody>
          <a:bodyPr anchorCtr="0" anchor="t" bIns="91425" lIns="91425" spcFirstLastPara="1" rIns="91425" wrap="square" tIns="91425">
            <a:noAutofit/>
          </a:bodyPr>
          <a:lstStyle/>
          <a:p>
            <a:pPr indent="0" lvl="0" marL="457200" rtl="0" algn="l">
              <a:spcBef>
                <a:spcPts val="0"/>
              </a:spcBef>
              <a:spcAft>
                <a:spcPts val="0"/>
              </a:spcAft>
              <a:buNone/>
            </a:pPr>
            <a:r>
              <a:rPr b="1" lang="en-GB" sz="1800"/>
              <a:t>Glossary </a:t>
            </a:r>
            <a:endParaRPr b="1" sz="1800"/>
          </a:p>
          <a:p>
            <a:pPr indent="0" lvl="0" marL="457200" rtl="0" algn="l">
              <a:spcBef>
                <a:spcPts val="0"/>
              </a:spcBef>
              <a:spcAft>
                <a:spcPts val="0"/>
              </a:spcAft>
              <a:buNone/>
            </a:pPr>
            <a:r>
              <a:t/>
            </a:r>
            <a:endParaRPr b="1" sz="1800"/>
          </a:p>
          <a:p>
            <a:pPr indent="0" lvl="0" marL="457200" rtl="0" algn="l">
              <a:spcBef>
                <a:spcPts val="0"/>
              </a:spcBef>
              <a:spcAft>
                <a:spcPts val="0"/>
              </a:spcAft>
              <a:buNone/>
            </a:pPr>
            <a:r>
              <a:rPr b="1" lang="en-GB" sz="1800"/>
              <a:t>geology</a:t>
            </a:r>
            <a:r>
              <a:rPr lang="en-GB" sz="1800"/>
              <a:t> – The science which deals with the physical structure and substance of a planet. </a:t>
            </a:r>
            <a:endParaRPr sz="1800"/>
          </a:p>
          <a:p>
            <a:pPr indent="0" lvl="0" marL="457200" rtl="0" algn="l">
              <a:spcBef>
                <a:spcPts val="0"/>
              </a:spcBef>
              <a:spcAft>
                <a:spcPts val="0"/>
              </a:spcAft>
              <a:buNone/>
            </a:pPr>
            <a:r>
              <a:rPr b="1" lang="en-GB" sz="1800"/>
              <a:t>radiation </a:t>
            </a:r>
            <a:r>
              <a:rPr lang="en-GB" sz="1800"/>
              <a:t>– Energy emitted by the Sun, some of which is dangerous to humans when not absorbed by the atmosphere of a planet.</a:t>
            </a:r>
            <a:endParaRPr sz="1800"/>
          </a:p>
        </p:txBody>
      </p:sp>
      <p:pic>
        <p:nvPicPr>
          <p:cNvPr id="155" name="Google Shape;155;p24"/>
          <p:cNvPicPr preferRelativeResize="0"/>
          <p:nvPr/>
        </p:nvPicPr>
        <p:blipFill>
          <a:blip r:embed="rId3">
            <a:alphaModFix/>
          </a:blip>
          <a:stretch>
            <a:fillRect/>
          </a:stretch>
        </p:blipFill>
        <p:spPr>
          <a:xfrm>
            <a:off x="4140950" y="735363"/>
            <a:ext cx="4818349" cy="43856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9" name="Shape 159"/>
        <p:cNvGrpSpPr/>
        <p:nvPr/>
      </p:nvGrpSpPr>
      <p:grpSpPr>
        <a:xfrm>
          <a:off x="0" y="0"/>
          <a:ext cx="0" cy="0"/>
          <a:chOff x="0" y="0"/>
          <a:chExt cx="0" cy="0"/>
        </a:xfrm>
      </p:grpSpPr>
      <p:sp>
        <p:nvSpPr>
          <p:cNvPr id="160" name="Google Shape;160;p25"/>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endParaRPr b="1" u="sng"/>
          </a:p>
          <a:p>
            <a:pPr indent="0" lvl="0" marL="0" rtl="0" algn="l">
              <a:spcBef>
                <a:spcPts val="0"/>
              </a:spcBef>
              <a:spcAft>
                <a:spcPts val="0"/>
              </a:spcAft>
              <a:buNone/>
            </a:pPr>
            <a:r>
              <a:rPr lang="en-GB"/>
              <a:t>WALT: Make inferences using evidence from the text.</a:t>
            </a:r>
            <a:endParaRPr b="1" u="sng"/>
          </a:p>
        </p:txBody>
      </p:sp>
      <p:sp>
        <p:nvSpPr>
          <p:cNvPr id="161" name="Google Shape;161;p25"/>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62" name="Google Shape;162;p25"/>
          <p:cNvSpPr txBox="1"/>
          <p:nvPr/>
        </p:nvSpPr>
        <p:spPr>
          <a:xfrm>
            <a:off x="293500" y="852625"/>
            <a:ext cx="8665800" cy="37458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63" name="Google Shape;163;p25"/>
          <p:cNvSpPr txBox="1"/>
          <p:nvPr/>
        </p:nvSpPr>
        <p:spPr>
          <a:xfrm>
            <a:off x="150550" y="875300"/>
            <a:ext cx="8346600" cy="4105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chemeClr val="dk1"/>
                </a:solidFill>
              </a:rPr>
              <a:t>1. Find and copy the correct word to complete the sentence.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Mars is named after the god of…….</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2. Which of these are reasons why Mars is a good place to explore? </a:t>
            </a:r>
            <a:endParaRPr sz="1700">
              <a:solidFill>
                <a:schemeClr val="dk1"/>
              </a:solidFill>
            </a:endParaRPr>
          </a:p>
          <a:p>
            <a:pPr indent="-336550" lvl="0" marL="457200" rtl="0" algn="l">
              <a:spcBef>
                <a:spcPts val="0"/>
              </a:spcBef>
              <a:spcAft>
                <a:spcPts val="0"/>
              </a:spcAft>
              <a:buClr>
                <a:schemeClr val="dk1"/>
              </a:buClr>
              <a:buSzPts val="1700"/>
              <a:buChar char="❏"/>
            </a:pPr>
            <a:r>
              <a:rPr lang="en-GB" sz="1700">
                <a:solidFill>
                  <a:schemeClr val="dk1"/>
                </a:solidFill>
              </a:rPr>
              <a:t>Mars gets enough sunlight to use solar power. </a:t>
            </a:r>
            <a:endParaRPr sz="1700">
              <a:solidFill>
                <a:schemeClr val="dk1"/>
              </a:solidFill>
            </a:endParaRPr>
          </a:p>
          <a:p>
            <a:pPr indent="-336550" lvl="0" marL="457200" rtl="0" algn="l">
              <a:spcBef>
                <a:spcPts val="0"/>
              </a:spcBef>
              <a:spcAft>
                <a:spcPts val="0"/>
              </a:spcAft>
              <a:buClr>
                <a:schemeClr val="dk1"/>
              </a:buClr>
              <a:buSzPts val="1700"/>
              <a:buChar char="❏"/>
            </a:pPr>
            <a:r>
              <a:rPr lang="en-GB" sz="1700">
                <a:solidFill>
                  <a:schemeClr val="dk1"/>
                </a:solidFill>
              </a:rPr>
              <a:t>A day on Mars is very short. </a:t>
            </a:r>
            <a:endParaRPr sz="1700">
              <a:solidFill>
                <a:schemeClr val="dk1"/>
              </a:solidFill>
            </a:endParaRPr>
          </a:p>
          <a:p>
            <a:pPr indent="-336550" lvl="0" marL="457200" rtl="0" algn="l">
              <a:spcBef>
                <a:spcPts val="0"/>
              </a:spcBef>
              <a:spcAft>
                <a:spcPts val="0"/>
              </a:spcAft>
              <a:buClr>
                <a:schemeClr val="dk1"/>
              </a:buClr>
              <a:buSzPts val="1700"/>
              <a:buChar char="❏"/>
            </a:pPr>
            <a:r>
              <a:rPr lang="en-GB" sz="1700">
                <a:solidFill>
                  <a:schemeClr val="dk1"/>
                </a:solidFill>
              </a:rPr>
              <a:t>There is no gravity on Mars. </a:t>
            </a:r>
            <a:endParaRPr sz="1700">
              <a:solidFill>
                <a:schemeClr val="dk1"/>
              </a:solidFill>
            </a:endParaRPr>
          </a:p>
          <a:p>
            <a:pPr indent="-336550" lvl="0" marL="457200" rtl="0" algn="l">
              <a:spcBef>
                <a:spcPts val="0"/>
              </a:spcBef>
              <a:spcAft>
                <a:spcPts val="0"/>
              </a:spcAft>
              <a:buClr>
                <a:schemeClr val="dk1"/>
              </a:buClr>
              <a:buSzPts val="1700"/>
              <a:buChar char="❏"/>
            </a:pPr>
            <a:r>
              <a:rPr lang="en-GB" sz="1700">
                <a:solidFill>
                  <a:schemeClr val="dk1"/>
                </a:solidFill>
              </a:rPr>
              <a:t>There is a little water in the soil on Mars. </a:t>
            </a:r>
            <a:endParaRPr sz="1700">
              <a:solidFill>
                <a:schemeClr val="dk1"/>
              </a:solidFill>
            </a:endParaRPr>
          </a:p>
          <a:p>
            <a:pPr indent="0" lvl="0" marL="45720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3. How many moons does Mars have and what are their names?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4. What is a day called on Mars and how long is it?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5. Find and copy a word from the text which means ‘working'.</a:t>
            </a:r>
            <a:endParaRPr sz="1700">
              <a:solidFill>
                <a:schemeClr val="dk1"/>
              </a:solidFill>
            </a:endParaRPr>
          </a:p>
          <a:p>
            <a:pPr indent="0" lvl="0" marL="457200" rtl="0" algn="l">
              <a:spcBef>
                <a:spcPts val="0"/>
              </a:spcBef>
              <a:spcAft>
                <a:spcPts val="0"/>
              </a:spcAft>
              <a:buNone/>
            </a:pPr>
            <a:r>
              <a:t/>
            </a: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7" name="Shape 167"/>
        <p:cNvGrpSpPr/>
        <p:nvPr/>
      </p:nvGrpSpPr>
      <p:grpSpPr>
        <a:xfrm>
          <a:off x="0" y="0"/>
          <a:ext cx="0" cy="0"/>
          <a:chOff x="0" y="0"/>
          <a:chExt cx="0" cy="0"/>
        </a:xfrm>
      </p:grpSpPr>
      <p:sp>
        <p:nvSpPr>
          <p:cNvPr id="168" name="Google Shape;168;p26"/>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solidFill>
                  <a:schemeClr val="dk1"/>
                </a:solidFill>
              </a:rPr>
              <a:t>READING  - Mars: The Red Planet</a:t>
            </a:r>
            <a:r>
              <a:rPr b="1" lang="en-GB" sz="2100" u="sng"/>
              <a:t> </a:t>
            </a:r>
            <a:r>
              <a:rPr b="1" lang="en-GB" sz="2100" u="sng">
                <a:solidFill>
                  <a:srgbClr val="FF0000"/>
                </a:solidFill>
              </a:rPr>
              <a:t>Answers</a:t>
            </a:r>
            <a:endParaRPr b="1" u="sng">
              <a:solidFill>
                <a:srgbClr val="FF0000"/>
              </a:solidFill>
            </a:endParaRPr>
          </a:p>
          <a:p>
            <a:pPr indent="0" lvl="0" marL="0" rtl="0" algn="l">
              <a:spcBef>
                <a:spcPts val="0"/>
              </a:spcBef>
              <a:spcAft>
                <a:spcPts val="0"/>
              </a:spcAft>
              <a:buNone/>
            </a:pPr>
            <a:r>
              <a:rPr lang="en-GB"/>
              <a:t>WALT: Make inferences using evidence from the text.</a:t>
            </a:r>
            <a:endParaRPr b="1" u="sng"/>
          </a:p>
        </p:txBody>
      </p:sp>
      <p:sp>
        <p:nvSpPr>
          <p:cNvPr id="169" name="Google Shape;169;p26"/>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70" name="Google Shape;170;p26"/>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71" name="Google Shape;171;p26"/>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t/>
            </a:r>
            <a:endParaRPr sz="1800"/>
          </a:p>
        </p:txBody>
      </p:sp>
      <p:sp>
        <p:nvSpPr>
          <p:cNvPr id="172" name="Google Shape;172;p26"/>
          <p:cNvSpPr txBox="1"/>
          <p:nvPr/>
        </p:nvSpPr>
        <p:spPr>
          <a:xfrm>
            <a:off x="293500" y="1048575"/>
            <a:ext cx="8601900" cy="346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chemeClr val="dk1"/>
                </a:solidFill>
              </a:rPr>
              <a:t>1. Find and copy the correct word to complete the sentence.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Mars is named after the </a:t>
            </a:r>
            <a:r>
              <a:rPr lang="en-GB" sz="1700">
                <a:solidFill>
                  <a:srgbClr val="FF0000"/>
                </a:solidFill>
              </a:rPr>
              <a:t>Roman god of war. </a:t>
            </a:r>
            <a:endParaRPr sz="1700">
              <a:solidFill>
                <a:srgbClr val="FF0000"/>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2. Which of these are reasons why Mars is a good place to explore? </a:t>
            </a:r>
            <a:endParaRPr sz="1700">
              <a:solidFill>
                <a:schemeClr val="dk1"/>
              </a:solidFill>
            </a:endParaRPr>
          </a:p>
          <a:p>
            <a:pPr indent="-336550" lvl="0" marL="457200" rtl="0" algn="l">
              <a:spcBef>
                <a:spcPts val="0"/>
              </a:spcBef>
              <a:spcAft>
                <a:spcPts val="0"/>
              </a:spcAft>
              <a:buClr>
                <a:srgbClr val="FF0000"/>
              </a:buClr>
              <a:buSzPts val="1700"/>
              <a:buChar char="❏"/>
            </a:pPr>
            <a:r>
              <a:rPr lang="en-GB" sz="1700">
                <a:solidFill>
                  <a:srgbClr val="FF0000"/>
                </a:solidFill>
              </a:rPr>
              <a:t>Mars gets enough sunlight to use solar power. </a:t>
            </a:r>
            <a:endParaRPr sz="1700">
              <a:solidFill>
                <a:srgbClr val="FF0000"/>
              </a:solidFill>
            </a:endParaRPr>
          </a:p>
          <a:p>
            <a:pPr indent="-336550" lvl="0" marL="457200" rtl="0" algn="l">
              <a:spcBef>
                <a:spcPts val="0"/>
              </a:spcBef>
              <a:spcAft>
                <a:spcPts val="0"/>
              </a:spcAft>
              <a:buClr>
                <a:schemeClr val="dk1"/>
              </a:buClr>
              <a:buSzPts val="1700"/>
              <a:buChar char="❏"/>
            </a:pPr>
            <a:r>
              <a:rPr lang="en-GB" sz="1700">
                <a:solidFill>
                  <a:schemeClr val="dk1"/>
                </a:solidFill>
              </a:rPr>
              <a:t>A day on Mars is very short. </a:t>
            </a:r>
            <a:endParaRPr sz="1700">
              <a:solidFill>
                <a:schemeClr val="dk1"/>
              </a:solidFill>
            </a:endParaRPr>
          </a:p>
          <a:p>
            <a:pPr indent="-336550" lvl="0" marL="457200" rtl="0" algn="l">
              <a:spcBef>
                <a:spcPts val="0"/>
              </a:spcBef>
              <a:spcAft>
                <a:spcPts val="0"/>
              </a:spcAft>
              <a:buClr>
                <a:schemeClr val="dk1"/>
              </a:buClr>
              <a:buSzPts val="1700"/>
              <a:buChar char="❏"/>
            </a:pPr>
            <a:r>
              <a:rPr lang="en-GB" sz="1700">
                <a:solidFill>
                  <a:schemeClr val="dk1"/>
                </a:solidFill>
              </a:rPr>
              <a:t>There is no gravity on Mars. </a:t>
            </a:r>
            <a:endParaRPr sz="1700">
              <a:solidFill>
                <a:schemeClr val="dk1"/>
              </a:solidFill>
            </a:endParaRPr>
          </a:p>
          <a:p>
            <a:pPr indent="-336550" lvl="0" marL="457200" rtl="0" algn="l">
              <a:spcBef>
                <a:spcPts val="0"/>
              </a:spcBef>
              <a:spcAft>
                <a:spcPts val="0"/>
              </a:spcAft>
              <a:buClr>
                <a:srgbClr val="FF0000"/>
              </a:buClr>
              <a:buSzPts val="1700"/>
              <a:buChar char="❏"/>
            </a:pPr>
            <a:r>
              <a:rPr lang="en-GB" sz="1700">
                <a:solidFill>
                  <a:srgbClr val="FF0000"/>
                </a:solidFill>
              </a:rPr>
              <a:t>There is a little water in the soil on Mars. </a:t>
            </a:r>
            <a:endParaRPr sz="1700">
              <a:solidFill>
                <a:srgbClr val="FF0000"/>
              </a:solidFill>
            </a:endParaRPr>
          </a:p>
          <a:p>
            <a:pPr indent="0" lvl="0" marL="45720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6" name="Shape 176"/>
        <p:cNvGrpSpPr/>
        <p:nvPr/>
      </p:nvGrpSpPr>
      <p:grpSpPr>
        <a:xfrm>
          <a:off x="0" y="0"/>
          <a:ext cx="0" cy="0"/>
          <a:chOff x="0" y="0"/>
          <a:chExt cx="0" cy="0"/>
        </a:xfrm>
      </p:grpSpPr>
      <p:sp>
        <p:nvSpPr>
          <p:cNvPr id="177" name="Google Shape;177;p27"/>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u="sng"/>
              <a:t>READING  - </a:t>
            </a:r>
            <a:r>
              <a:rPr b="1" lang="en-GB" sz="2100" u="sng">
                <a:solidFill>
                  <a:schemeClr val="dk1"/>
                </a:solidFill>
              </a:rPr>
              <a:t>Mars: The Red Planet </a:t>
            </a:r>
            <a:r>
              <a:rPr b="1" lang="en-GB" sz="2100" u="sng">
                <a:solidFill>
                  <a:srgbClr val="FF0000"/>
                </a:solidFill>
              </a:rPr>
              <a:t>Answers</a:t>
            </a:r>
            <a:endParaRPr b="1" u="sng">
              <a:solidFill>
                <a:srgbClr val="FF0000"/>
              </a:solidFill>
            </a:endParaRPr>
          </a:p>
          <a:p>
            <a:pPr indent="0" lvl="0" marL="0" rtl="0" algn="l">
              <a:spcBef>
                <a:spcPts val="0"/>
              </a:spcBef>
              <a:spcAft>
                <a:spcPts val="0"/>
              </a:spcAft>
              <a:buNone/>
            </a:pPr>
            <a:r>
              <a:rPr lang="en-GB"/>
              <a:t>WALT: Make inferences using evidence from the text.</a:t>
            </a:r>
            <a:endParaRPr b="1" u="sng"/>
          </a:p>
        </p:txBody>
      </p:sp>
      <p:sp>
        <p:nvSpPr>
          <p:cNvPr id="178" name="Google Shape;178;p27"/>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t/>
            </a:r>
            <a:endParaRPr sz="13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a:p>
        </p:txBody>
      </p:sp>
      <p:sp>
        <p:nvSpPr>
          <p:cNvPr id="179" name="Google Shape;179;p27"/>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rtl="0" algn="l">
              <a:lnSpc>
                <a:spcPct val="122727"/>
              </a:lnSpc>
              <a:spcBef>
                <a:spcPts val="0"/>
              </a:spcBef>
              <a:spcAft>
                <a:spcPts val="1400"/>
              </a:spcAft>
              <a:buNone/>
            </a:pPr>
            <a:r>
              <a:t/>
            </a:r>
            <a:endParaRPr sz="1000"/>
          </a:p>
        </p:txBody>
      </p:sp>
      <p:sp>
        <p:nvSpPr>
          <p:cNvPr id="180" name="Google Shape;180;p27"/>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 </a:t>
            </a:r>
            <a:endParaRPr sz="1800"/>
          </a:p>
          <a:p>
            <a:pPr indent="0" lvl="0" marL="457200" rtl="0" algn="l">
              <a:spcBef>
                <a:spcPts val="0"/>
              </a:spcBef>
              <a:spcAft>
                <a:spcPts val="0"/>
              </a:spcAft>
              <a:buNone/>
            </a:pPr>
            <a:r>
              <a:t/>
            </a:r>
            <a:endParaRPr sz="1800"/>
          </a:p>
        </p:txBody>
      </p:sp>
      <p:sp>
        <p:nvSpPr>
          <p:cNvPr id="181" name="Google Shape;181;p27"/>
          <p:cNvSpPr txBox="1"/>
          <p:nvPr/>
        </p:nvSpPr>
        <p:spPr>
          <a:xfrm>
            <a:off x="293500" y="1132200"/>
            <a:ext cx="8601900" cy="346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chemeClr val="dk1"/>
                </a:solidFill>
              </a:rPr>
              <a:t>3. How many moons does Mars have and what are their names?</a:t>
            </a:r>
            <a:endParaRPr sz="1700">
              <a:solidFill>
                <a:schemeClr val="dk1"/>
              </a:solidFill>
            </a:endParaRPr>
          </a:p>
          <a:p>
            <a:pPr indent="0" lvl="0" marL="0" rtl="0" algn="l">
              <a:spcBef>
                <a:spcPts val="0"/>
              </a:spcBef>
              <a:spcAft>
                <a:spcPts val="0"/>
              </a:spcAft>
              <a:buNone/>
            </a:pPr>
            <a:r>
              <a:rPr lang="en-GB" sz="1700">
                <a:solidFill>
                  <a:srgbClr val="FF0000"/>
                </a:solidFill>
              </a:rPr>
              <a:t>Mars has two moons named Phobos and Deimos. </a:t>
            </a:r>
            <a:endParaRPr sz="1700">
              <a:solidFill>
                <a:srgbClr val="FF0000"/>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4. What is a day called on Mars and how long is it?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rgbClr val="FF0000"/>
                </a:solidFill>
              </a:rPr>
              <a:t>A day on Mars is called a ‘sol’ and it is 24 hours and 37 minutes long.</a:t>
            </a:r>
            <a:endParaRPr sz="1700">
              <a:solidFill>
                <a:srgbClr val="FF0000"/>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chemeClr val="dk1"/>
                </a:solidFill>
              </a:rPr>
              <a:t>5. Find and copy a word from the text which means ‘working'.</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700">
                <a:solidFill>
                  <a:srgbClr val="FF0000"/>
                </a:solidFill>
              </a:rPr>
              <a:t>‘operational’ or ‘active’.</a:t>
            </a:r>
            <a:endParaRPr sz="1700">
              <a:solidFill>
                <a:srgbClr val="FF0000"/>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