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4"/>
    <p:sldMasterId id="2147483661" r:id="rId5"/>
    <p:sldMasterId id="2147483673"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Lst>
  <p:sldSz cy="5143500" cx="9144000"/>
  <p:notesSz cx="6858000" cy="9144000"/>
  <p:embeddedFontLst>
    <p:embeddedFont>
      <p:font typeface="Amatic SC"/>
      <p:regular r:id="rId61"/>
      <p:bold r:id="rId62"/>
    </p:embeddedFont>
    <p:embeddedFont>
      <p:font typeface="Source Code Pro"/>
      <p:regular r:id="rId63"/>
      <p:bold r:id="rId64"/>
      <p:italic r:id="rId65"/>
      <p:boldItalic r:id="rId6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67" roundtripDataSignature="AMtx7mhLHIjPHdIdoAvLODY4mH/bBj3w7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slide" Target="slides/slide39.xml"/><Relationship Id="rId45" Type="http://schemas.openxmlformats.org/officeDocument/2006/relationships/slide" Target="slides/slide38.xml"/><Relationship Id="rId1" Type="http://schemas.openxmlformats.org/officeDocument/2006/relationships/theme" Target="theme/theme4.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48" Type="http://schemas.openxmlformats.org/officeDocument/2006/relationships/slide" Target="slides/slide41.xml"/><Relationship Id="rId47" Type="http://schemas.openxmlformats.org/officeDocument/2006/relationships/slide" Target="slides/slide40.xml"/><Relationship Id="rId49" Type="http://schemas.openxmlformats.org/officeDocument/2006/relationships/slide" Target="slides/slide42.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62" Type="http://schemas.openxmlformats.org/officeDocument/2006/relationships/font" Target="fonts/AmaticSC-bold.fntdata"/><Relationship Id="rId61" Type="http://schemas.openxmlformats.org/officeDocument/2006/relationships/font" Target="fonts/AmaticSC-regular.fntdata"/><Relationship Id="rId20" Type="http://schemas.openxmlformats.org/officeDocument/2006/relationships/slide" Target="slides/slide13.xml"/><Relationship Id="rId64" Type="http://schemas.openxmlformats.org/officeDocument/2006/relationships/font" Target="fonts/SourceCodePro-bold.fntdata"/><Relationship Id="rId63" Type="http://schemas.openxmlformats.org/officeDocument/2006/relationships/font" Target="fonts/SourceCodePro-regular.fntdata"/><Relationship Id="rId22" Type="http://schemas.openxmlformats.org/officeDocument/2006/relationships/slide" Target="slides/slide15.xml"/><Relationship Id="rId66" Type="http://schemas.openxmlformats.org/officeDocument/2006/relationships/font" Target="fonts/SourceCodePro-boldItalic.fntdata"/><Relationship Id="rId21" Type="http://schemas.openxmlformats.org/officeDocument/2006/relationships/slide" Target="slides/slide14.xml"/><Relationship Id="rId65" Type="http://schemas.openxmlformats.org/officeDocument/2006/relationships/font" Target="fonts/SourceCodePro-italic.fntdata"/><Relationship Id="rId24" Type="http://schemas.openxmlformats.org/officeDocument/2006/relationships/slide" Target="slides/slide17.xml"/><Relationship Id="rId23" Type="http://schemas.openxmlformats.org/officeDocument/2006/relationships/slide" Target="slides/slide16.xml"/><Relationship Id="rId67" Type="http://customschemas.google.com/relationships/presentationmetadata" Target="metadata"/><Relationship Id="rId60" Type="http://schemas.openxmlformats.org/officeDocument/2006/relationships/slide" Target="slides/slide53.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slide" Target="slides/slide44.xml"/><Relationship Id="rId50" Type="http://schemas.openxmlformats.org/officeDocument/2006/relationships/slide" Target="slides/slide43.xml"/><Relationship Id="rId53" Type="http://schemas.openxmlformats.org/officeDocument/2006/relationships/slide" Target="slides/slide46.xml"/><Relationship Id="rId52" Type="http://schemas.openxmlformats.org/officeDocument/2006/relationships/slide" Target="slides/slide45.xml"/><Relationship Id="rId11" Type="http://schemas.openxmlformats.org/officeDocument/2006/relationships/slide" Target="slides/slide4.xml"/><Relationship Id="rId55" Type="http://schemas.openxmlformats.org/officeDocument/2006/relationships/slide" Target="slides/slide48.xml"/><Relationship Id="rId10" Type="http://schemas.openxmlformats.org/officeDocument/2006/relationships/slide" Target="slides/slide3.xml"/><Relationship Id="rId54" Type="http://schemas.openxmlformats.org/officeDocument/2006/relationships/slide" Target="slides/slide47.xml"/><Relationship Id="rId13" Type="http://schemas.openxmlformats.org/officeDocument/2006/relationships/slide" Target="slides/slide6.xml"/><Relationship Id="rId57" Type="http://schemas.openxmlformats.org/officeDocument/2006/relationships/slide" Target="slides/slide50.xml"/><Relationship Id="rId12" Type="http://schemas.openxmlformats.org/officeDocument/2006/relationships/slide" Target="slides/slide5.xml"/><Relationship Id="rId56" Type="http://schemas.openxmlformats.org/officeDocument/2006/relationships/slide" Target="slides/slide49.xml"/><Relationship Id="rId15" Type="http://schemas.openxmlformats.org/officeDocument/2006/relationships/slide" Target="slides/slide8.xml"/><Relationship Id="rId59" Type="http://schemas.openxmlformats.org/officeDocument/2006/relationships/slide" Target="slides/slide52.xml"/><Relationship Id="rId14" Type="http://schemas.openxmlformats.org/officeDocument/2006/relationships/slide" Target="slides/slide7.xml"/><Relationship Id="rId58" Type="http://schemas.openxmlformats.org/officeDocument/2006/relationships/slide" Target="slides/slide51.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church.heartsmartresource.com/heartfulnessc8480e16" TargetMode="External"/><Relationship Id="rId3" Type="http://schemas.openxmlformats.org/officeDocument/2006/relationships/hyperlink" Target="https://church.heartsmartresource.com/"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g89f7c57f27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89f7c57f27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2" name="Google Shape;16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Google Shape;171;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GB">
                <a:solidFill>
                  <a:schemeClr val="dk1"/>
                </a:solidFill>
              </a:rPr>
              <a:t>Children complete in maths book. </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They have 15 minutes to complete independently.</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Spend 10 minutes at the end of the session going through the answers and the children self mark.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3" name="Shape 193"/>
        <p:cNvGrpSpPr/>
        <p:nvPr/>
      </p:nvGrpSpPr>
      <p:grpSpPr>
        <a:xfrm>
          <a:off x="0" y="0"/>
          <a:ext cx="0" cy="0"/>
          <a:chOff x="0" y="0"/>
          <a:chExt cx="0" cy="0"/>
        </a:xfrm>
      </p:grpSpPr>
      <p:sp>
        <p:nvSpPr>
          <p:cNvPr id="194" name="Google Shape;194;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5" name="Google Shape;19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b="1" lang="en-GB"/>
              <a:t>Teacher notes:</a:t>
            </a:r>
            <a:endParaRPr b="1"/>
          </a:p>
          <a:p>
            <a:pPr indent="0" lvl="0" marL="0" rtl="0" algn="l">
              <a:lnSpc>
                <a:spcPct val="100000"/>
              </a:lnSpc>
              <a:spcBef>
                <a:spcPts val="0"/>
              </a:spcBef>
              <a:spcAft>
                <a:spcPts val="0"/>
              </a:spcAft>
              <a:buSzPts val="1100"/>
              <a:buNone/>
            </a:pPr>
            <a:r>
              <a:rPr lang="en-GB" u="sng">
                <a:solidFill>
                  <a:schemeClr val="hlink"/>
                </a:solidFill>
                <a:hlinkClick r:id="rId2"/>
              </a:rPr>
              <a:t>https://church.heartsmartresource.com/heartfulnessc8480e16</a:t>
            </a:r>
            <a:endParaRPr/>
          </a:p>
          <a:p>
            <a:pPr indent="0" lvl="0" marL="0" rtl="0" algn="l">
              <a:lnSpc>
                <a:spcPct val="100000"/>
              </a:lnSpc>
              <a:spcBef>
                <a:spcPts val="0"/>
              </a:spcBef>
              <a:spcAft>
                <a:spcPts val="0"/>
              </a:spcAft>
              <a:buSzPts val="1100"/>
              <a:buNone/>
            </a:pPr>
            <a:r>
              <a:rPr lang="en-GB"/>
              <a:t>Play the Audio meditation ‘No way through isn’t true’’</a:t>
            </a:r>
            <a:endParaRPr/>
          </a:p>
          <a:p>
            <a:pPr indent="0" lvl="0" marL="0" rtl="0" algn="l">
              <a:lnSpc>
                <a:spcPct val="100000"/>
              </a:lnSpc>
              <a:spcBef>
                <a:spcPts val="0"/>
              </a:spcBef>
              <a:spcAft>
                <a:spcPts val="0"/>
              </a:spcAft>
              <a:buSzPts val="1100"/>
              <a:buNone/>
            </a:pPr>
            <a:r>
              <a:rPr lang="en-GB"/>
              <a:t>Children to remain at tables.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GB"/>
              <a:t>If any problems logging in, see details below:</a:t>
            </a:r>
            <a:endParaRPr/>
          </a:p>
          <a:p>
            <a:pPr indent="0" lvl="0" marL="0" rtl="0" algn="l">
              <a:lnSpc>
                <a:spcPct val="100000"/>
              </a:lnSpc>
              <a:spcBef>
                <a:spcPts val="0"/>
              </a:spcBef>
              <a:spcAft>
                <a:spcPts val="0"/>
              </a:spcAft>
              <a:buClr>
                <a:schemeClr val="dk1"/>
              </a:buClr>
              <a:buSzPts val="1100"/>
              <a:buFont typeface="Arial"/>
              <a:buNone/>
            </a:pPr>
            <a:r>
              <a:rPr lang="en-GB">
                <a:solidFill>
                  <a:srgbClr val="222222"/>
                </a:solidFill>
                <a:highlight>
                  <a:srgbClr val="FFFFFF"/>
                </a:highlight>
              </a:rPr>
              <a:t>Go to:</a:t>
            </a:r>
            <a:endParaRPr>
              <a:solidFill>
                <a:srgbClr val="222222"/>
              </a:solidFill>
              <a:highlight>
                <a:srgbClr val="FFFFFF"/>
              </a:highlight>
            </a:endParaRPr>
          </a:p>
          <a:p>
            <a:pPr indent="0" lvl="0" marL="0" rtl="0" algn="l">
              <a:lnSpc>
                <a:spcPct val="100000"/>
              </a:lnSpc>
              <a:spcBef>
                <a:spcPts val="0"/>
              </a:spcBef>
              <a:spcAft>
                <a:spcPts val="0"/>
              </a:spcAft>
              <a:buClr>
                <a:schemeClr val="dk1"/>
              </a:buClr>
              <a:buSzPts val="1100"/>
              <a:buFont typeface="Arial"/>
              <a:buNone/>
            </a:pPr>
            <a:r>
              <a:rPr lang="en-GB" u="sng">
                <a:solidFill>
                  <a:srgbClr val="1155CC"/>
                </a:solidFill>
                <a:highlight>
                  <a:srgbClr val="FFFFFF"/>
                </a:highlight>
                <a:hlinkClick r:id="rId3"/>
              </a:rPr>
              <a:t>https://church.heartsmartresource.com/</a:t>
            </a:r>
            <a:r>
              <a:rPr lang="en-GB">
                <a:solidFill>
                  <a:srgbClr val="222222"/>
                </a:solidFill>
                <a:highlight>
                  <a:srgbClr val="FFFFFF"/>
                </a:highlight>
              </a:rPr>
              <a:t>  </a:t>
            </a:r>
            <a:endParaRPr>
              <a:solidFill>
                <a:srgbClr val="222222"/>
              </a:solidFill>
              <a:highlight>
                <a:srgbClr val="FFFFFF"/>
              </a:highlight>
            </a:endParaRPr>
          </a:p>
          <a:p>
            <a:pPr indent="0" lvl="0" marL="0" rtl="0" algn="l">
              <a:lnSpc>
                <a:spcPct val="100000"/>
              </a:lnSpc>
              <a:spcBef>
                <a:spcPts val="0"/>
              </a:spcBef>
              <a:spcAft>
                <a:spcPts val="0"/>
              </a:spcAft>
              <a:buClr>
                <a:schemeClr val="dk1"/>
              </a:buClr>
              <a:buSzPts val="1100"/>
              <a:buFont typeface="Arial"/>
              <a:buNone/>
            </a:pPr>
            <a:r>
              <a:rPr lang="en-GB">
                <a:solidFill>
                  <a:srgbClr val="222222"/>
                </a:solidFill>
                <a:highlight>
                  <a:srgbClr val="FFFFFF"/>
                </a:highlight>
              </a:rPr>
              <a:t>Log in as </a:t>
            </a:r>
            <a:r>
              <a:rPr lang="en-GB">
                <a:solidFill>
                  <a:srgbClr val="1155CC"/>
                </a:solidFill>
                <a:highlight>
                  <a:srgbClr val="FFFFFF"/>
                </a:highlight>
              </a:rPr>
              <a:t>office@stcatherines.worcs.sch.uk</a:t>
            </a:r>
            <a:r>
              <a:rPr lang="en-GB">
                <a:solidFill>
                  <a:srgbClr val="222222"/>
                </a:solidFill>
                <a:highlight>
                  <a:srgbClr val="FFFFFF"/>
                </a:highlight>
              </a:rPr>
              <a:t>  (everyone must use this login NOT their personal email address)</a:t>
            </a:r>
            <a:endParaRPr>
              <a:solidFill>
                <a:srgbClr val="222222"/>
              </a:solidFill>
              <a:highlight>
                <a:srgbClr val="FFFFFF"/>
              </a:highlight>
            </a:endParaRPr>
          </a:p>
          <a:p>
            <a:pPr indent="0" lvl="0" marL="0" rtl="0" algn="l">
              <a:lnSpc>
                <a:spcPct val="100000"/>
              </a:lnSpc>
              <a:spcBef>
                <a:spcPts val="0"/>
              </a:spcBef>
              <a:spcAft>
                <a:spcPts val="0"/>
              </a:spcAft>
              <a:buSzPts val="1100"/>
              <a:buNone/>
            </a:pPr>
            <a:r>
              <a:rPr lang="en-GB">
                <a:solidFill>
                  <a:srgbClr val="222222"/>
                </a:solidFill>
                <a:highlight>
                  <a:srgbClr val="FFFFFF"/>
                </a:highlight>
              </a:rPr>
              <a:t>The password is Borisboris.</a:t>
            </a:r>
            <a:endParaRPr>
              <a:solidFill>
                <a:srgbClr val="222222"/>
              </a:solidFill>
              <a:highlight>
                <a:srgbClr val="FFFFFF"/>
              </a:highlight>
            </a:endParaRPr>
          </a:p>
          <a:p>
            <a:pPr indent="0" lvl="0" marL="0" rtl="0" algn="l">
              <a:lnSpc>
                <a:spcPct val="100000"/>
              </a:lnSpc>
              <a:spcBef>
                <a:spcPts val="0"/>
              </a:spcBef>
              <a:spcAft>
                <a:spcPts val="0"/>
              </a:spcAft>
              <a:buClr>
                <a:schemeClr val="dk1"/>
              </a:buClr>
              <a:buSzPts val="1100"/>
              <a:buFont typeface="Arial"/>
              <a:buNone/>
            </a:pPr>
            <a:r>
              <a:rPr lang="en-GB">
                <a:solidFill>
                  <a:srgbClr val="222222"/>
                </a:solidFill>
                <a:highlight>
                  <a:srgbClr val="FFFFFF"/>
                </a:highlight>
              </a:rPr>
              <a:t>Click on Year 6, then Heartfulness to access the guided meditations. </a:t>
            </a:r>
            <a:endParaRPr>
              <a:solidFill>
                <a:srgbClr val="222222"/>
              </a:solidFill>
              <a:highlight>
                <a:srgbClr val="FFFFFF"/>
              </a:highlight>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2" name="Shape 202"/>
        <p:cNvGrpSpPr/>
        <p:nvPr/>
      </p:nvGrpSpPr>
      <p:grpSpPr>
        <a:xfrm>
          <a:off x="0" y="0"/>
          <a:ext cx="0" cy="0"/>
          <a:chOff x="0" y="0"/>
          <a:chExt cx="0" cy="0"/>
        </a:xfrm>
      </p:grpSpPr>
      <p:sp>
        <p:nvSpPr>
          <p:cNvPr id="203" name="Google Shape;203;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4" name="Google Shape;20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p6:notes"/>
          <p:cNvSpPr txBox="1"/>
          <p:nvPr>
            <p:ph idx="1" type="body"/>
          </p:nvPr>
        </p:nvSpPr>
        <p:spPr>
          <a:xfrm>
            <a:off x="685782" y="434338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2" name="Google Shape;212;p6:notes"/>
          <p:cNvSpPr/>
          <p:nvPr>
            <p:ph idx="2" type="sldImg"/>
          </p:nvPr>
        </p:nvSpPr>
        <p:spPr>
          <a:xfrm>
            <a:off x="1143206" y="68578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7" name="Shape 217"/>
        <p:cNvGrpSpPr/>
        <p:nvPr/>
      </p:nvGrpSpPr>
      <p:grpSpPr>
        <a:xfrm>
          <a:off x="0" y="0"/>
          <a:ext cx="0" cy="0"/>
          <a:chOff x="0" y="0"/>
          <a:chExt cx="0" cy="0"/>
        </a:xfrm>
      </p:grpSpPr>
      <p:sp>
        <p:nvSpPr>
          <p:cNvPr id="218" name="Google Shape;218;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9" name="Google Shape;21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Google Shape;225;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6" name="Google Shape;22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0" name="Shape 230"/>
        <p:cNvGrpSpPr/>
        <p:nvPr/>
      </p:nvGrpSpPr>
      <p:grpSpPr>
        <a:xfrm>
          <a:off x="0" y="0"/>
          <a:ext cx="0" cy="0"/>
          <a:chOff x="0" y="0"/>
          <a:chExt cx="0" cy="0"/>
        </a:xfrm>
      </p:grpSpPr>
      <p:sp>
        <p:nvSpPr>
          <p:cNvPr id="231" name="Google Shape;231;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2" name="Google Shape;23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6" name="Shape 236"/>
        <p:cNvGrpSpPr/>
        <p:nvPr/>
      </p:nvGrpSpPr>
      <p:grpSpPr>
        <a:xfrm>
          <a:off x="0" y="0"/>
          <a:ext cx="0" cy="0"/>
          <a:chOff x="0" y="0"/>
          <a:chExt cx="0" cy="0"/>
        </a:xfrm>
      </p:grpSpPr>
      <p:sp>
        <p:nvSpPr>
          <p:cNvPr id="237" name="Google Shape;237;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8" name="Google Shape;23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2" name="Shape 242"/>
        <p:cNvGrpSpPr/>
        <p:nvPr/>
      </p:nvGrpSpPr>
      <p:grpSpPr>
        <a:xfrm>
          <a:off x="0" y="0"/>
          <a:ext cx="0" cy="0"/>
          <a:chOff x="0" y="0"/>
          <a:chExt cx="0" cy="0"/>
        </a:xfrm>
      </p:grpSpPr>
      <p:sp>
        <p:nvSpPr>
          <p:cNvPr id="243" name="Google Shape;243;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4" name="Google Shape;24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8" name="Shape 248"/>
        <p:cNvGrpSpPr/>
        <p:nvPr/>
      </p:nvGrpSpPr>
      <p:grpSpPr>
        <a:xfrm>
          <a:off x="0" y="0"/>
          <a:ext cx="0" cy="0"/>
          <a:chOff x="0" y="0"/>
          <a:chExt cx="0" cy="0"/>
        </a:xfrm>
      </p:grpSpPr>
      <p:sp>
        <p:nvSpPr>
          <p:cNvPr id="249" name="Google Shape;249;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0" name="Google Shape;250;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4" name="Shape 254"/>
        <p:cNvGrpSpPr/>
        <p:nvPr/>
      </p:nvGrpSpPr>
      <p:grpSpPr>
        <a:xfrm>
          <a:off x="0" y="0"/>
          <a:ext cx="0" cy="0"/>
          <a:chOff x="0" y="0"/>
          <a:chExt cx="0" cy="0"/>
        </a:xfrm>
      </p:grpSpPr>
      <p:sp>
        <p:nvSpPr>
          <p:cNvPr id="255" name="Google Shape;255;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6" name="Google Shape;25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0" name="Shape 260"/>
        <p:cNvGrpSpPr/>
        <p:nvPr/>
      </p:nvGrpSpPr>
      <p:grpSpPr>
        <a:xfrm>
          <a:off x="0" y="0"/>
          <a:ext cx="0" cy="0"/>
          <a:chOff x="0" y="0"/>
          <a:chExt cx="0" cy="0"/>
        </a:xfrm>
      </p:grpSpPr>
      <p:sp>
        <p:nvSpPr>
          <p:cNvPr id="261" name="Google Shape;261;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2" name="Google Shape;262;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6" name="Shape 266"/>
        <p:cNvGrpSpPr/>
        <p:nvPr/>
      </p:nvGrpSpPr>
      <p:grpSpPr>
        <a:xfrm>
          <a:off x="0" y="0"/>
          <a:ext cx="0" cy="0"/>
          <a:chOff x="0" y="0"/>
          <a:chExt cx="0" cy="0"/>
        </a:xfrm>
      </p:grpSpPr>
      <p:sp>
        <p:nvSpPr>
          <p:cNvPr id="267" name="Google Shape;267;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8" name="Google Shape;268;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2" name="Shape 272"/>
        <p:cNvGrpSpPr/>
        <p:nvPr/>
      </p:nvGrpSpPr>
      <p:grpSpPr>
        <a:xfrm>
          <a:off x="0" y="0"/>
          <a:ext cx="0" cy="0"/>
          <a:chOff x="0" y="0"/>
          <a:chExt cx="0" cy="0"/>
        </a:xfrm>
      </p:grpSpPr>
      <p:sp>
        <p:nvSpPr>
          <p:cNvPr id="273" name="Google Shape;273;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4" name="Google Shape;274;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8" name="Shape 278"/>
        <p:cNvGrpSpPr/>
        <p:nvPr/>
      </p:nvGrpSpPr>
      <p:grpSpPr>
        <a:xfrm>
          <a:off x="0" y="0"/>
          <a:ext cx="0" cy="0"/>
          <a:chOff x="0" y="0"/>
          <a:chExt cx="0" cy="0"/>
        </a:xfrm>
      </p:grpSpPr>
      <p:sp>
        <p:nvSpPr>
          <p:cNvPr id="279" name="Google Shape;279;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0" name="Google Shape;280;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4" name="Shape 284"/>
        <p:cNvGrpSpPr/>
        <p:nvPr/>
      </p:nvGrpSpPr>
      <p:grpSpPr>
        <a:xfrm>
          <a:off x="0" y="0"/>
          <a:ext cx="0" cy="0"/>
          <a:chOff x="0" y="0"/>
          <a:chExt cx="0" cy="0"/>
        </a:xfrm>
      </p:grpSpPr>
      <p:sp>
        <p:nvSpPr>
          <p:cNvPr id="285" name="Google Shape;285;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6" name="Google Shape;286;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0" name="Shape 290"/>
        <p:cNvGrpSpPr/>
        <p:nvPr/>
      </p:nvGrpSpPr>
      <p:grpSpPr>
        <a:xfrm>
          <a:off x="0" y="0"/>
          <a:ext cx="0" cy="0"/>
          <a:chOff x="0" y="0"/>
          <a:chExt cx="0" cy="0"/>
        </a:xfrm>
      </p:grpSpPr>
      <p:sp>
        <p:nvSpPr>
          <p:cNvPr id="291" name="Google Shape;291;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2" name="Google Shape;292;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6" name="Shape 296"/>
        <p:cNvGrpSpPr/>
        <p:nvPr/>
      </p:nvGrpSpPr>
      <p:grpSpPr>
        <a:xfrm>
          <a:off x="0" y="0"/>
          <a:ext cx="0" cy="0"/>
          <a:chOff x="0" y="0"/>
          <a:chExt cx="0" cy="0"/>
        </a:xfrm>
      </p:grpSpPr>
      <p:sp>
        <p:nvSpPr>
          <p:cNvPr id="297" name="Google Shape;297;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8" name="Google Shape;298;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3" name="Shape 303"/>
        <p:cNvGrpSpPr/>
        <p:nvPr/>
      </p:nvGrpSpPr>
      <p:grpSpPr>
        <a:xfrm>
          <a:off x="0" y="0"/>
          <a:ext cx="0" cy="0"/>
          <a:chOff x="0" y="0"/>
          <a:chExt cx="0" cy="0"/>
        </a:xfrm>
      </p:grpSpPr>
      <p:sp>
        <p:nvSpPr>
          <p:cNvPr id="304" name="Google Shape;304;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5" name="Google Shape;305;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9" name="Shape 309"/>
        <p:cNvGrpSpPr/>
        <p:nvPr/>
      </p:nvGrpSpPr>
      <p:grpSpPr>
        <a:xfrm>
          <a:off x="0" y="0"/>
          <a:ext cx="0" cy="0"/>
          <a:chOff x="0" y="0"/>
          <a:chExt cx="0" cy="0"/>
        </a:xfrm>
      </p:grpSpPr>
      <p:sp>
        <p:nvSpPr>
          <p:cNvPr id="310" name="Google Shape;310;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1" name="Google Shape;311;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5" name="Shape 315"/>
        <p:cNvGrpSpPr/>
        <p:nvPr/>
      </p:nvGrpSpPr>
      <p:grpSpPr>
        <a:xfrm>
          <a:off x="0" y="0"/>
          <a:ext cx="0" cy="0"/>
          <a:chOff x="0" y="0"/>
          <a:chExt cx="0" cy="0"/>
        </a:xfrm>
      </p:grpSpPr>
      <p:sp>
        <p:nvSpPr>
          <p:cNvPr id="316" name="Google Shape;316;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7" name="Google Shape;317;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1" name="Shape 321"/>
        <p:cNvGrpSpPr/>
        <p:nvPr/>
      </p:nvGrpSpPr>
      <p:grpSpPr>
        <a:xfrm>
          <a:off x="0" y="0"/>
          <a:ext cx="0" cy="0"/>
          <a:chOff x="0" y="0"/>
          <a:chExt cx="0" cy="0"/>
        </a:xfrm>
      </p:grpSpPr>
      <p:sp>
        <p:nvSpPr>
          <p:cNvPr id="322" name="Google Shape;322;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3" name="Google Shape;323;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7" name="Shape 327"/>
        <p:cNvGrpSpPr/>
        <p:nvPr/>
      </p:nvGrpSpPr>
      <p:grpSpPr>
        <a:xfrm>
          <a:off x="0" y="0"/>
          <a:ext cx="0" cy="0"/>
          <a:chOff x="0" y="0"/>
          <a:chExt cx="0" cy="0"/>
        </a:xfrm>
      </p:grpSpPr>
      <p:sp>
        <p:nvSpPr>
          <p:cNvPr id="328" name="Google Shape;328;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5" name="Shape 335"/>
        <p:cNvGrpSpPr/>
        <p:nvPr/>
      </p:nvGrpSpPr>
      <p:grpSpPr>
        <a:xfrm>
          <a:off x="0" y="0"/>
          <a:ext cx="0" cy="0"/>
          <a:chOff x="0" y="0"/>
          <a:chExt cx="0" cy="0"/>
        </a:xfrm>
      </p:grpSpPr>
      <p:sp>
        <p:nvSpPr>
          <p:cNvPr id="336" name="Google Shape;336;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7" name="Google Shape;337;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AutoNum type="arabicPeriod"/>
            </a:pPr>
            <a:r>
              <a:rPr lang="en-GB"/>
              <a:t>All children whisper read text independently first. </a:t>
            </a:r>
            <a:endParaRPr/>
          </a:p>
          <a:p>
            <a:pPr indent="-298450" lvl="0" marL="457200" rtl="0" algn="l">
              <a:lnSpc>
                <a:spcPct val="100000"/>
              </a:lnSpc>
              <a:spcBef>
                <a:spcPts val="0"/>
              </a:spcBef>
              <a:spcAft>
                <a:spcPts val="0"/>
              </a:spcAft>
              <a:buSzPts val="1100"/>
              <a:buAutoNum type="arabicPeriod"/>
            </a:pPr>
            <a:r>
              <a:rPr lang="en-GB"/>
              <a:t>Choral read the text together - read aloud with the children </a:t>
            </a:r>
            <a:endParaRPr/>
          </a:p>
          <a:p>
            <a:pPr indent="-298450" lvl="0" marL="457200" rtl="0" algn="l">
              <a:lnSpc>
                <a:spcPct val="100000"/>
              </a:lnSpc>
              <a:spcBef>
                <a:spcPts val="0"/>
              </a:spcBef>
              <a:spcAft>
                <a:spcPts val="0"/>
              </a:spcAft>
              <a:buSzPts val="1100"/>
              <a:buAutoNum type="arabicPeriod"/>
            </a:pPr>
            <a:r>
              <a:rPr lang="en-GB"/>
              <a:t>Discuss any vocabulary they are unsure about - children can annotate the text if needed.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2" name="Shape 342"/>
        <p:cNvGrpSpPr/>
        <p:nvPr/>
      </p:nvGrpSpPr>
      <p:grpSpPr>
        <a:xfrm>
          <a:off x="0" y="0"/>
          <a:ext cx="0" cy="0"/>
          <a:chOff x="0" y="0"/>
          <a:chExt cx="0" cy="0"/>
        </a:xfrm>
      </p:grpSpPr>
      <p:sp>
        <p:nvSpPr>
          <p:cNvPr id="343" name="Google Shape;343;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4" name="Google Shape;344;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solidFill>
                  <a:schemeClr val="dk1"/>
                </a:solidFill>
              </a:rPr>
              <a:t>4. Read the questions with the children </a:t>
            </a:r>
            <a:endParaRPr>
              <a:solidFill>
                <a:schemeClr val="dk1"/>
              </a:solidFill>
            </a:endParaRPr>
          </a:p>
          <a:p>
            <a:pPr indent="0" lvl="0" marL="0" rtl="0" algn="l">
              <a:lnSpc>
                <a:spcPct val="100000"/>
              </a:lnSpc>
              <a:spcBef>
                <a:spcPts val="0"/>
              </a:spcBef>
              <a:spcAft>
                <a:spcPts val="0"/>
              </a:spcAft>
              <a:buSzPts val="1100"/>
              <a:buNone/>
            </a:pPr>
            <a:r>
              <a:rPr lang="en-GB">
                <a:solidFill>
                  <a:schemeClr val="dk1"/>
                </a:solidFill>
              </a:rPr>
              <a:t>5. Reread the text together and children underline any answers they can find to support the questions. </a:t>
            </a:r>
            <a:r>
              <a:rPr i="1" lang="en-GB">
                <a:solidFill>
                  <a:schemeClr val="dk1"/>
                </a:solidFill>
              </a:rPr>
              <a:t>See next slide for teachers notes and annotations. </a:t>
            </a:r>
            <a:endParaRPr i="1">
              <a:solidFill>
                <a:schemeClr val="dk1"/>
              </a:solidFill>
            </a:endParaRPr>
          </a:p>
          <a:p>
            <a:pPr indent="0" lvl="0" marL="0" rtl="0" algn="l">
              <a:lnSpc>
                <a:spcPct val="100000"/>
              </a:lnSpc>
              <a:spcBef>
                <a:spcPts val="0"/>
              </a:spcBef>
              <a:spcAft>
                <a:spcPts val="0"/>
              </a:spcAft>
              <a:buSzPts val="1100"/>
              <a:buNone/>
            </a:pPr>
            <a:r>
              <a:rPr lang="en-GB">
                <a:solidFill>
                  <a:schemeClr val="dk1"/>
                </a:solidFill>
              </a:rPr>
              <a:t>6. Children write the answers to the questions in their books.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0" name="Shape 350"/>
        <p:cNvGrpSpPr/>
        <p:nvPr/>
      </p:nvGrpSpPr>
      <p:grpSpPr>
        <a:xfrm>
          <a:off x="0" y="0"/>
          <a:ext cx="0" cy="0"/>
          <a:chOff x="0" y="0"/>
          <a:chExt cx="0" cy="0"/>
        </a:xfrm>
      </p:grpSpPr>
      <p:sp>
        <p:nvSpPr>
          <p:cNvPr id="351" name="Google Shape;351;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2" name="Google Shape;352;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7" name="Shape 357"/>
        <p:cNvGrpSpPr/>
        <p:nvPr/>
      </p:nvGrpSpPr>
      <p:grpSpPr>
        <a:xfrm>
          <a:off x="0" y="0"/>
          <a:ext cx="0" cy="0"/>
          <a:chOff x="0" y="0"/>
          <a:chExt cx="0" cy="0"/>
        </a:xfrm>
      </p:grpSpPr>
      <p:sp>
        <p:nvSpPr>
          <p:cNvPr id="358" name="Google Shape;358;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9" name="Google Shape;359;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6" name="Shape 366"/>
        <p:cNvGrpSpPr/>
        <p:nvPr/>
      </p:nvGrpSpPr>
      <p:grpSpPr>
        <a:xfrm>
          <a:off x="0" y="0"/>
          <a:ext cx="0" cy="0"/>
          <a:chOff x="0" y="0"/>
          <a:chExt cx="0" cy="0"/>
        </a:xfrm>
      </p:grpSpPr>
      <p:sp>
        <p:nvSpPr>
          <p:cNvPr id="367" name="Google Shape;367;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8" name="Google Shape;368;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5" name="Shape 375"/>
        <p:cNvGrpSpPr/>
        <p:nvPr/>
      </p:nvGrpSpPr>
      <p:grpSpPr>
        <a:xfrm>
          <a:off x="0" y="0"/>
          <a:ext cx="0" cy="0"/>
          <a:chOff x="0" y="0"/>
          <a:chExt cx="0" cy="0"/>
        </a:xfrm>
      </p:grpSpPr>
      <p:sp>
        <p:nvSpPr>
          <p:cNvPr id="376" name="Google Shape;376;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7" name="Google Shape;377;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4" name="Shape 384"/>
        <p:cNvGrpSpPr/>
        <p:nvPr/>
      </p:nvGrpSpPr>
      <p:grpSpPr>
        <a:xfrm>
          <a:off x="0" y="0"/>
          <a:ext cx="0" cy="0"/>
          <a:chOff x="0" y="0"/>
          <a:chExt cx="0" cy="0"/>
        </a:xfrm>
      </p:grpSpPr>
      <p:sp>
        <p:nvSpPr>
          <p:cNvPr id="385" name="Google Shape;385;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6" name="Google Shape;386;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3" name="Shape 393"/>
        <p:cNvGrpSpPr/>
        <p:nvPr/>
      </p:nvGrpSpPr>
      <p:grpSpPr>
        <a:xfrm>
          <a:off x="0" y="0"/>
          <a:ext cx="0" cy="0"/>
          <a:chOff x="0" y="0"/>
          <a:chExt cx="0" cy="0"/>
        </a:xfrm>
      </p:grpSpPr>
      <p:sp>
        <p:nvSpPr>
          <p:cNvPr id="394" name="Google Shape;394;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5" name="Google Shape;395;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2" name="Shape 402"/>
        <p:cNvGrpSpPr/>
        <p:nvPr/>
      </p:nvGrpSpPr>
      <p:grpSpPr>
        <a:xfrm>
          <a:off x="0" y="0"/>
          <a:ext cx="0" cy="0"/>
          <a:chOff x="0" y="0"/>
          <a:chExt cx="0" cy="0"/>
        </a:xfrm>
      </p:grpSpPr>
      <p:sp>
        <p:nvSpPr>
          <p:cNvPr id="403" name="Google Shape;403;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4" name="Google Shape;404;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0" name="Shape 410"/>
        <p:cNvGrpSpPr/>
        <p:nvPr/>
      </p:nvGrpSpPr>
      <p:grpSpPr>
        <a:xfrm>
          <a:off x="0" y="0"/>
          <a:ext cx="0" cy="0"/>
          <a:chOff x="0" y="0"/>
          <a:chExt cx="0" cy="0"/>
        </a:xfrm>
      </p:grpSpPr>
      <p:sp>
        <p:nvSpPr>
          <p:cNvPr id="411" name="Google Shape;411;g89f7c57f27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2" name="Google Shape;412;g89f7c57f27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8" name="Shape 418"/>
        <p:cNvGrpSpPr/>
        <p:nvPr/>
      </p:nvGrpSpPr>
      <p:grpSpPr>
        <a:xfrm>
          <a:off x="0" y="0"/>
          <a:ext cx="0" cy="0"/>
          <a:chOff x="0" y="0"/>
          <a:chExt cx="0" cy="0"/>
        </a:xfrm>
      </p:grpSpPr>
      <p:sp>
        <p:nvSpPr>
          <p:cNvPr id="419" name="Google Shape;419;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0" name="Google Shape;420;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5" name="Shape 425"/>
        <p:cNvGrpSpPr/>
        <p:nvPr/>
      </p:nvGrpSpPr>
      <p:grpSpPr>
        <a:xfrm>
          <a:off x="0" y="0"/>
          <a:ext cx="0" cy="0"/>
          <a:chOff x="0" y="0"/>
          <a:chExt cx="0" cy="0"/>
        </a:xfrm>
      </p:grpSpPr>
      <p:sp>
        <p:nvSpPr>
          <p:cNvPr id="426" name="Google Shape;426;p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7" name="Google Shape;427;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1" name="Shape 431"/>
        <p:cNvGrpSpPr/>
        <p:nvPr/>
      </p:nvGrpSpPr>
      <p:grpSpPr>
        <a:xfrm>
          <a:off x="0" y="0"/>
          <a:ext cx="0" cy="0"/>
          <a:chOff x="0" y="0"/>
          <a:chExt cx="0" cy="0"/>
        </a:xfrm>
      </p:grpSpPr>
      <p:sp>
        <p:nvSpPr>
          <p:cNvPr id="432" name="Google Shape;432;p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3" name="Google Shape;433;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7" name="Shape 437"/>
        <p:cNvGrpSpPr/>
        <p:nvPr/>
      </p:nvGrpSpPr>
      <p:grpSpPr>
        <a:xfrm>
          <a:off x="0" y="0"/>
          <a:ext cx="0" cy="0"/>
          <a:chOff x="0" y="0"/>
          <a:chExt cx="0" cy="0"/>
        </a:xfrm>
      </p:grpSpPr>
      <p:sp>
        <p:nvSpPr>
          <p:cNvPr id="438" name="Google Shape;438;p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9" name="Google Shape;439;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2" name="Shape 442"/>
        <p:cNvGrpSpPr/>
        <p:nvPr/>
      </p:nvGrpSpPr>
      <p:grpSpPr>
        <a:xfrm>
          <a:off x="0" y="0"/>
          <a:ext cx="0" cy="0"/>
          <a:chOff x="0" y="0"/>
          <a:chExt cx="0" cy="0"/>
        </a:xfrm>
      </p:grpSpPr>
      <p:sp>
        <p:nvSpPr>
          <p:cNvPr id="443" name="Google Shape;443;p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4" name="Google Shape;444;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8" name="Shape 448"/>
        <p:cNvGrpSpPr/>
        <p:nvPr/>
      </p:nvGrpSpPr>
      <p:grpSpPr>
        <a:xfrm>
          <a:off x="0" y="0"/>
          <a:ext cx="0" cy="0"/>
          <a:chOff x="0" y="0"/>
          <a:chExt cx="0" cy="0"/>
        </a:xfrm>
      </p:grpSpPr>
      <p:sp>
        <p:nvSpPr>
          <p:cNvPr id="449" name="Google Shape;449;p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0" name="Google Shape;450;p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3" name="Shape 453"/>
        <p:cNvGrpSpPr/>
        <p:nvPr/>
      </p:nvGrpSpPr>
      <p:grpSpPr>
        <a:xfrm>
          <a:off x="0" y="0"/>
          <a:ext cx="0" cy="0"/>
          <a:chOff x="0" y="0"/>
          <a:chExt cx="0" cy="0"/>
        </a:xfrm>
      </p:grpSpPr>
      <p:sp>
        <p:nvSpPr>
          <p:cNvPr id="454" name="Google Shape;454;p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5" name="Google Shape;455;p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8" name="Shape 458"/>
        <p:cNvGrpSpPr/>
        <p:nvPr/>
      </p:nvGrpSpPr>
      <p:grpSpPr>
        <a:xfrm>
          <a:off x="0" y="0"/>
          <a:ext cx="0" cy="0"/>
          <a:chOff x="0" y="0"/>
          <a:chExt cx="0" cy="0"/>
        </a:xfrm>
      </p:grpSpPr>
      <p:sp>
        <p:nvSpPr>
          <p:cNvPr id="459" name="Google Shape;459;p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0" name="Google Shape;460;p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3" name="Shape 463"/>
        <p:cNvGrpSpPr/>
        <p:nvPr/>
      </p:nvGrpSpPr>
      <p:grpSpPr>
        <a:xfrm>
          <a:off x="0" y="0"/>
          <a:ext cx="0" cy="0"/>
          <a:chOff x="0" y="0"/>
          <a:chExt cx="0" cy="0"/>
        </a:xfrm>
      </p:grpSpPr>
      <p:sp>
        <p:nvSpPr>
          <p:cNvPr id="464" name="Google Shape;464;p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5" name="Google Shape;465;p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8" name="Shape 468"/>
        <p:cNvGrpSpPr/>
        <p:nvPr/>
      </p:nvGrpSpPr>
      <p:grpSpPr>
        <a:xfrm>
          <a:off x="0" y="0"/>
          <a:ext cx="0" cy="0"/>
          <a:chOff x="0" y="0"/>
          <a:chExt cx="0" cy="0"/>
        </a:xfrm>
      </p:grpSpPr>
      <p:sp>
        <p:nvSpPr>
          <p:cNvPr id="469" name="Google Shape;469;p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0" name="Google Shape;470;p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3" name="Shape 473"/>
        <p:cNvGrpSpPr/>
        <p:nvPr/>
      </p:nvGrpSpPr>
      <p:grpSpPr>
        <a:xfrm>
          <a:off x="0" y="0"/>
          <a:ext cx="0" cy="0"/>
          <a:chOff x="0" y="0"/>
          <a:chExt cx="0" cy="0"/>
        </a:xfrm>
      </p:grpSpPr>
      <p:sp>
        <p:nvSpPr>
          <p:cNvPr id="474" name="Google Shape;474;p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5" name="Google Shape;475;p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8" name="Shape 478"/>
        <p:cNvGrpSpPr/>
        <p:nvPr/>
      </p:nvGrpSpPr>
      <p:grpSpPr>
        <a:xfrm>
          <a:off x="0" y="0"/>
          <a:ext cx="0" cy="0"/>
          <a:chOff x="0" y="0"/>
          <a:chExt cx="0" cy="0"/>
        </a:xfrm>
      </p:grpSpPr>
      <p:sp>
        <p:nvSpPr>
          <p:cNvPr id="479" name="Google Shape;479;p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0" name="Google Shape;480;p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3" name="Shape 483"/>
        <p:cNvGrpSpPr/>
        <p:nvPr/>
      </p:nvGrpSpPr>
      <p:grpSpPr>
        <a:xfrm>
          <a:off x="0" y="0"/>
          <a:ext cx="0" cy="0"/>
          <a:chOff x="0" y="0"/>
          <a:chExt cx="0" cy="0"/>
        </a:xfrm>
      </p:grpSpPr>
      <p:sp>
        <p:nvSpPr>
          <p:cNvPr id="484" name="Google Shape;484;p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5" name="Google Shape;485;p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8" name="Shape 488"/>
        <p:cNvGrpSpPr/>
        <p:nvPr/>
      </p:nvGrpSpPr>
      <p:grpSpPr>
        <a:xfrm>
          <a:off x="0" y="0"/>
          <a:ext cx="0" cy="0"/>
          <a:chOff x="0" y="0"/>
          <a:chExt cx="0" cy="0"/>
        </a:xfrm>
      </p:grpSpPr>
      <p:sp>
        <p:nvSpPr>
          <p:cNvPr id="489" name="Google Shape;489;p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0" name="Google Shape;490;p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3" name="Shape 493"/>
        <p:cNvGrpSpPr/>
        <p:nvPr/>
      </p:nvGrpSpPr>
      <p:grpSpPr>
        <a:xfrm>
          <a:off x="0" y="0"/>
          <a:ext cx="0" cy="0"/>
          <a:chOff x="0" y="0"/>
          <a:chExt cx="0" cy="0"/>
        </a:xfrm>
      </p:grpSpPr>
      <p:sp>
        <p:nvSpPr>
          <p:cNvPr id="494" name="Google Shape;494;p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5" name="Google Shape;495;p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8" name="Shape 498"/>
        <p:cNvGrpSpPr/>
        <p:nvPr/>
      </p:nvGrpSpPr>
      <p:grpSpPr>
        <a:xfrm>
          <a:off x="0" y="0"/>
          <a:ext cx="0" cy="0"/>
          <a:chOff x="0" y="0"/>
          <a:chExt cx="0" cy="0"/>
        </a:xfrm>
      </p:grpSpPr>
      <p:sp>
        <p:nvSpPr>
          <p:cNvPr id="499" name="Google Shape;499;p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0" name="Google Shape;500;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6" name="Shape 506"/>
        <p:cNvGrpSpPr/>
        <p:nvPr/>
      </p:nvGrpSpPr>
      <p:grpSpPr>
        <a:xfrm>
          <a:off x="0" y="0"/>
          <a:ext cx="0" cy="0"/>
          <a:chOff x="0" y="0"/>
          <a:chExt cx="0" cy="0"/>
        </a:xfrm>
      </p:grpSpPr>
      <p:sp>
        <p:nvSpPr>
          <p:cNvPr id="507" name="Google Shape;507;g89f7c57f27_0_1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8" name="Google Shape;508;g89f7c57f27_0_1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52"/>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52"/>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5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 name="Shape 13"/>
        <p:cNvGrpSpPr/>
        <p:nvPr/>
      </p:nvGrpSpPr>
      <p:grpSpPr>
        <a:xfrm>
          <a:off x="0" y="0"/>
          <a:ext cx="0" cy="0"/>
          <a:chOff x="0" y="0"/>
          <a:chExt cx="0" cy="0"/>
        </a:xfrm>
      </p:grpSpPr>
      <p:sp>
        <p:nvSpPr>
          <p:cNvPr id="14" name="Google Shape;14;p5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5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5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5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9" name="Google Shape;19;p54"/>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20" name="Google Shape;20;p5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 name="Google Shape;21;p5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p5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55"/>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5" name="Google Shape;25;p5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6" name="Shape 26"/>
        <p:cNvGrpSpPr/>
        <p:nvPr/>
      </p:nvGrpSpPr>
      <p:grpSpPr>
        <a:xfrm>
          <a:off x="0" y="0"/>
          <a:ext cx="0" cy="0"/>
          <a:chOff x="0" y="0"/>
          <a:chExt cx="0" cy="0"/>
        </a:xfrm>
      </p:grpSpPr>
      <p:sp>
        <p:nvSpPr>
          <p:cNvPr id="27" name="Google Shape;27;p5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56"/>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9" name="Google Shape;29;p56"/>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0" name="Google Shape;30;p5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1" name="Shape 31"/>
        <p:cNvGrpSpPr/>
        <p:nvPr/>
      </p:nvGrpSpPr>
      <p:grpSpPr>
        <a:xfrm>
          <a:off x="0" y="0"/>
          <a:ext cx="0" cy="0"/>
          <a:chOff x="0" y="0"/>
          <a:chExt cx="0" cy="0"/>
        </a:xfrm>
      </p:grpSpPr>
      <p:sp>
        <p:nvSpPr>
          <p:cNvPr id="32" name="Google Shape;32;p5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 name="Google Shape;33;p5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4" name="Shape 34"/>
        <p:cNvGrpSpPr/>
        <p:nvPr/>
      </p:nvGrpSpPr>
      <p:grpSpPr>
        <a:xfrm>
          <a:off x="0" y="0"/>
          <a:ext cx="0" cy="0"/>
          <a:chOff x="0" y="0"/>
          <a:chExt cx="0" cy="0"/>
        </a:xfrm>
      </p:grpSpPr>
      <p:sp>
        <p:nvSpPr>
          <p:cNvPr id="35" name="Google Shape;35;p58"/>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6" name="Google Shape;36;p58"/>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7" name="Google Shape;37;p5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8" name="Shape 38"/>
        <p:cNvGrpSpPr/>
        <p:nvPr/>
      </p:nvGrpSpPr>
      <p:grpSpPr>
        <a:xfrm>
          <a:off x="0" y="0"/>
          <a:ext cx="0" cy="0"/>
          <a:chOff x="0" y="0"/>
          <a:chExt cx="0" cy="0"/>
        </a:xfrm>
      </p:grpSpPr>
      <p:sp>
        <p:nvSpPr>
          <p:cNvPr id="39" name="Google Shape;39;p59"/>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0" name="Google Shape;40;p5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60"/>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60"/>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4" name="Google Shape;44;p60"/>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5" name="Google Shape;45;p60"/>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6" name="Google Shape;46;p6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7" name="Shape 47"/>
        <p:cNvGrpSpPr/>
        <p:nvPr/>
      </p:nvGrpSpPr>
      <p:grpSpPr>
        <a:xfrm>
          <a:off x="0" y="0"/>
          <a:ext cx="0" cy="0"/>
          <a:chOff x="0" y="0"/>
          <a:chExt cx="0" cy="0"/>
        </a:xfrm>
      </p:grpSpPr>
      <p:sp>
        <p:nvSpPr>
          <p:cNvPr id="48" name="Google Shape;48;p61"/>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9" name="Google Shape;49;p6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0" name="Shape 50"/>
        <p:cNvGrpSpPr/>
        <p:nvPr/>
      </p:nvGrpSpPr>
      <p:grpSpPr>
        <a:xfrm>
          <a:off x="0" y="0"/>
          <a:ext cx="0" cy="0"/>
          <a:chOff x="0" y="0"/>
          <a:chExt cx="0" cy="0"/>
        </a:xfrm>
      </p:grpSpPr>
      <p:sp>
        <p:nvSpPr>
          <p:cNvPr id="51" name="Google Shape;51;p62"/>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2" name="Google Shape;52;p62"/>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53" name="Google Shape;53;p6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4" name="Shape 54"/>
        <p:cNvGrpSpPr/>
        <p:nvPr/>
      </p:nvGrpSpPr>
      <p:grpSpPr>
        <a:xfrm>
          <a:off x="0" y="0"/>
          <a:ext cx="0" cy="0"/>
          <a:chOff x="0" y="0"/>
          <a:chExt cx="0" cy="0"/>
        </a:xfrm>
      </p:grpSpPr>
      <p:sp>
        <p:nvSpPr>
          <p:cNvPr id="55" name="Google Shape;55;p6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g89f7c57f27_0_93"/>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g89f7c57f27_0_93"/>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g89f7c57f27_0_93"/>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g89f7c57f27_0_9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g89f7c57f27_0_98"/>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g89f7c57f27_0_9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g89f7c57f27_0_101"/>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g89f7c57f27_0_101"/>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g89f7c57f27_0_10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g89f7c57f27_0_105"/>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g89f7c57f27_0_105"/>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g89f7c57f27_0_105"/>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g89f7c57f27_0_10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g89f7c57f27_0_110"/>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g89f7c57f27_0_1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g89f7c57f27_0_113"/>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g89f7c57f27_0_113"/>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g89f7c57f27_0_11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g89f7c57f27_0_117"/>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g89f7c57f27_0_1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g89f7c57f27_0_120"/>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g89f7c57f27_0_120"/>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g89f7c57f27_0_120"/>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g89f7c57f27_0_120"/>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g89f7c57f27_0_120"/>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g89f7c57f27_0_1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g89f7c57f27_0_127"/>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g89f7c57f27_0_12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g89f7c57f27_0_130"/>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g89f7c57f27_0_130"/>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g89f7c57f27_0_13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g89f7c57f27_0_13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07" name="Shape 107"/>
        <p:cNvGrpSpPr/>
        <p:nvPr/>
      </p:nvGrpSpPr>
      <p:grpSpPr>
        <a:xfrm>
          <a:off x="0" y="0"/>
          <a:ext cx="0" cy="0"/>
          <a:chOff x="0" y="0"/>
          <a:chExt cx="0" cy="0"/>
        </a:xfrm>
      </p:grpSpPr>
      <p:sp>
        <p:nvSpPr>
          <p:cNvPr id="108" name="Google Shape;108;g89f7c57f27_0_201"/>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09" name="Google Shape;109;g89f7c57f27_0_201"/>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10" name="Google Shape;110;g89f7c57f27_0_20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11" name="Shape 111"/>
        <p:cNvGrpSpPr/>
        <p:nvPr/>
      </p:nvGrpSpPr>
      <p:grpSpPr>
        <a:xfrm>
          <a:off x="0" y="0"/>
          <a:ext cx="0" cy="0"/>
          <a:chOff x="0" y="0"/>
          <a:chExt cx="0" cy="0"/>
        </a:xfrm>
      </p:grpSpPr>
      <p:sp>
        <p:nvSpPr>
          <p:cNvPr id="112" name="Google Shape;112;g89f7c57f27_0_205"/>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13" name="Google Shape;113;g89f7c57f27_0_20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14" name="Shape 114"/>
        <p:cNvGrpSpPr/>
        <p:nvPr/>
      </p:nvGrpSpPr>
      <p:grpSpPr>
        <a:xfrm>
          <a:off x="0" y="0"/>
          <a:ext cx="0" cy="0"/>
          <a:chOff x="0" y="0"/>
          <a:chExt cx="0" cy="0"/>
        </a:xfrm>
      </p:grpSpPr>
      <p:sp>
        <p:nvSpPr>
          <p:cNvPr id="115" name="Google Shape;115;g89f7c57f27_0_20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16" name="Google Shape;116;g89f7c57f27_0_20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17" name="Google Shape;117;g89f7c57f27_0_20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118" name="Shape 118"/>
        <p:cNvGrpSpPr/>
        <p:nvPr/>
      </p:nvGrpSpPr>
      <p:grpSpPr>
        <a:xfrm>
          <a:off x="0" y="0"/>
          <a:ext cx="0" cy="0"/>
          <a:chOff x="0" y="0"/>
          <a:chExt cx="0" cy="0"/>
        </a:xfrm>
      </p:grpSpPr>
      <p:sp>
        <p:nvSpPr>
          <p:cNvPr id="119" name="Google Shape;119;g89f7c57f27_0_21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20" name="Google Shape;120;g89f7c57f27_0_212"/>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1" name="Google Shape;121;g89f7c57f27_0_212"/>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2" name="Google Shape;122;g89f7c57f27_0_2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23" name="Shape 123"/>
        <p:cNvGrpSpPr/>
        <p:nvPr/>
      </p:nvGrpSpPr>
      <p:grpSpPr>
        <a:xfrm>
          <a:off x="0" y="0"/>
          <a:ext cx="0" cy="0"/>
          <a:chOff x="0" y="0"/>
          <a:chExt cx="0" cy="0"/>
        </a:xfrm>
      </p:grpSpPr>
      <p:sp>
        <p:nvSpPr>
          <p:cNvPr id="124" name="Google Shape;124;g89f7c57f27_0_2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25" name="Google Shape;125;g89f7c57f27_0_2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126" name="Shape 126"/>
        <p:cNvGrpSpPr/>
        <p:nvPr/>
      </p:nvGrpSpPr>
      <p:grpSpPr>
        <a:xfrm>
          <a:off x="0" y="0"/>
          <a:ext cx="0" cy="0"/>
          <a:chOff x="0" y="0"/>
          <a:chExt cx="0" cy="0"/>
        </a:xfrm>
      </p:grpSpPr>
      <p:sp>
        <p:nvSpPr>
          <p:cNvPr id="127" name="Google Shape;127;g89f7c57f27_0_2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28" name="Google Shape;128;g89f7c57f27_0_2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9" name="Google Shape;129;g89f7c57f27_0_2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130" name="Shape 130"/>
        <p:cNvGrpSpPr/>
        <p:nvPr/>
      </p:nvGrpSpPr>
      <p:grpSpPr>
        <a:xfrm>
          <a:off x="0" y="0"/>
          <a:ext cx="0" cy="0"/>
          <a:chOff x="0" y="0"/>
          <a:chExt cx="0" cy="0"/>
        </a:xfrm>
      </p:grpSpPr>
      <p:sp>
        <p:nvSpPr>
          <p:cNvPr id="131" name="Google Shape;131;g89f7c57f27_0_224"/>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32" name="Google Shape;132;g89f7c57f27_0_2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133" name="Shape 133"/>
        <p:cNvGrpSpPr/>
        <p:nvPr/>
      </p:nvGrpSpPr>
      <p:grpSpPr>
        <a:xfrm>
          <a:off x="0" y="0"/>
          <a:ext cx="0" cy="0"/>
          <a:chOff x="0" y="0"/>
          <a:chExt cx="0" cy="0"/>
        </a:xfrm>
      </p:grpSpPr>
      <p:sp>
        <p:nvSpPr>
          <p:cNvPr id="134" name="Google Shape;134;g89f7c57f27_0_227"/>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g89f7c57f27_0_227"/>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136" name="Google Shape;136;g89f7c57f27_0_227"/>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37" name="Google Shape;137;g89f7c57f27_0_227"/>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38" name="Google Shape;138;g89f7c57f27_0_22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39" name="Shape 139"/>
        <p:cNvGrpSpPr/>
        <p:nvPr/>
      </p:nvGrpSpPr>
      <p:grpSpPr>
        <a:xfrm>
          <a:off x="0" y="0"/>
          <a:ext cx="0" cy="0"/>
          <a:chOff x="0" y="0"/>
          <a:chExt cx="0" cy="0"/>
        </a:xfrm>
      </p:grpSpPr>
      <p:sp>
        <p:nvSpPr>
          <p:cNvPr id="140" name="Google Shape;140;g89f7c57f27_0_233"/>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141" name="Google Shape;141;g89f7c57f27_0_23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42" name="Shape 142"/>
        <p:cNvGrpSpPr/>
        <p:nvPr/>
      </p:nvGrpSpPr>
      <p:grpSpPr>
        <a:xfrm>
          <a:off x="0" y="0"/>
          <a:ext cx="0" cy="0"/>
          <a:chOff x="0" y="0"/>
          <a:chExt cx="0" cy="0"/>
        </a:xfrm>
      </p:grpSpPr>
      <p:sp>
        <p:nvSpPr>
          <p:cNvPr id="143" name="Google Shape;143;g89f7c57f27_0_236"/>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44" name="Google Shape;144;g89f7c57f27_0_236"/>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145" name="Google Shape;145;g89f7c57f27_0_23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46" name="Shape 146"/>
        <p:cNvGrpSpPr/>
        <p:nvPr/>
      </p:nvGrpSpPr>
      <p:grpSpPr>
        <a:xfrm>
          <a:off x="0" y="0"/>
          <a:ext cx="0" cy="0"/>
          <a:chOff x="0" y="0"/>
          <a:chExt cx="0" cy="0"/>
        </a:xfrm>
      </p:grpSpPr>
      <p:sp>
        <p:nvSpPr>
          <p:cNvPr id="147" name="Google Shape;147;g89f7c57f27_0_24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48" name="Shape 148"/>
        <p:cNvGrpSpPr/>
        <p:nvPr/>
      </p:nvGrpSpPr>
      <p:grpSpPr>
        <a:xfrm>
          <a:off x="0" y="0"/>
          <a:ext cx="0" cy="0"/>
          <a:chOff x="0" y="0"/>
          <a:chExt cx="0" cy="0"/>
        </a:xfrm>
      </p:grpSpPr>
      <p:sp>
        <p:nvSpPr>
          <p:cNvPr id="149" name="Google Shape;149;g89f7c57f27_0_242"/>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50" name="Google Shape;150;g89f7c57f27_0_242"/>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151" name="Google Shape;151;g89f7c57f27_0_24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2" name="Google Shape;152;g89f7c57f27_0_24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3" name="Google Shape;153;g89f7c57f27_0_24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4.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3.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0" Type="http://schemas.openxmlformats.org/officeDocument/2006/relationships/slideLayout" Target="../slideLayouts/slideLayout33.xml"/><Relationship Id="rId13" Type="http://schemas.openxmlformats.org/officeDocument/2006/relationships/theme" Target="../theme/theme2.xml"/><Relationship Id="rId12" Type="http://schemas.openxmlformats.org/officeDocument/2006/relationships/slideLayout" Target="../slideLayouts/slideLayout35.xml"/><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9" Type="http://schemas.openxmlformats.org/officeDocument/2006/relationships/slideLayout" Target="../slideLayouts/slideLayout32.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5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5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5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g89f7c57f27_0_89"/>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g89f7c57f27_0_89"/>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g89f7c57f27_0_8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103" name="Shape 103"/>
        <p:cNvGrpSpPr/>
        <p:nvPr/>
      </p:nvGrpSpPr>
      <p:grpSpPr>
        <a:xfrm>
          <a:off x="0" y="0"/>
          <a:ext cx="0" cy="0"/>
          <a:chOff x="0" y="0"/>
          <a:chExt cx="0" cy="0"/>
        </a:xfrm>
      </p:grpSpPr>
      <p:sp>
        <p:nvSpPr>
          <p:cNvPr id="104" name="Google Shape;104;g89f7c57f27_0_19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105" name="Google Shape;105;g89f7c57f27_0_19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106" name="Google Shape;106;g89f7c57f27_0_19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hyperlink" Target="https://church.heartsmartresource.com/heartfulnessc8480e16" TargetMode="External"/><Relationship Id="rId5"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s://www.thenational.academy/assembly" TargetMode="External"/><Relationship Id="rId4" Type="http://schemas.openxmlformats.org/officeDocument/2006/relationships/image" Target="../media/image6.png"/><Relationship Id="rId5" Type="http://schemas.openxmlformats.org/officeDocument/2006/relationships/hyperlink" Target="https://www.thenational.academy/assembly" TargetMode="External"/><Relationship Id="rId6"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53.png"/><Relationship Id="rId4" Type="http://schemas.openxmlformats.org/officeDocument/2006/relationships/image" Target="../media/image4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27.png"/><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3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3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6.xml"/><Relationship Id="rId3" Type="http://schemas.openxmlformats.org/officeDocument/2006/relationships/hyperlink" Target="https://www.youtube.com/channel/UCAxW1XT0iEJo0TYlRfn6rYQ" TargetMode="External"/><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4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3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5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4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3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3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3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 Id="rId3" Type="http://schemas.openxmlformats.org/officeDocument/2006/relationships/image" Target="../media/image4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4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4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 Id="rId3" Type="http://schemas.openxmlformats.org/officeDocument/2006/relationships/image" Target="../media/image4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image" Target="../media/image4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39.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48.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46.png"/><Relationship Id="rId4" Type="http://schemas.openxmlformats.org/officeDocument/2006/relationships/image" Target="../media/image50.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53.xml"/><Relationship Id="rId3"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sp>
        <p:nvSpPr>
          <p:cNvPr id="158" name="Google Shape;158;g89f7c57f27_0_14"/>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59" name="Google Shape;159;g89f7c57f27_0_14"/>
          <p:cNvSpPr txBox="1"/>
          <p:nvPr>
            <p:ph idx="1" type="subTitle"/>
          </p:nvPr>
        </p:nvSpPr>
        <p:spPr>
          <a:xfrm>
            <a:off x="384000" y="12162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We are really proud of how hard you are working! Keep it up!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63" name="Shape 163"/>
        <p:cNvGrpSpPr/>
        <p:nvPr/>
      </p:nvGrpSpPr>
      <p:grpSpPr>
        <a:xfrm>
          <a:off x="0" y="0"/>
          <a:ext cx="0" cy="0"/>
          <a:chOff x="0" y="0"/>
          <a:chExt cx="0" cy="0"/>
        </a:xfrm>
      </p:grpSpPr>
      <p:sp>
        <p:nvSpPr>
          <p:cNvPr id="164" name="Google Shape;164;p1"/>
          <p:cNvSpPr/>
          <p:nvPr/>
        </p:nvSpPr>
        <p:spPr>
          <a:xfrm>
            <a:off x="1551400" y="3455800"/>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1"/>
          <p:cNvSpPr/>
          <p:nvPr/>
        </p:nvSpPr>
        <p:spPr>
          <a:xfrm>
            <a:off x="1146100" y="1900875"/>
            <a:ext cx="7296000" cy="12927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p1"/>
          <p:cNvSpPr txBox="1"/>
          <p:nvPr>
            <p:ph type="ctrTitle"/>
          </p:nvPr>
        </p:nvSpPr>
        <p:spPr>
          <a:xfrm>
            <a:off x="479800" y="1898625"/>
            <a:ext cx="8520600" cy="1062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This fortnight’s theme is</a:t>
            </a:r>
            <a:endParaRPr/>
          </a:p>
        </p:txBody>
      </p:sp>
      <p:sp>
        <p:nvSpPr>
          <p:cNvPr id="167" name="Google Shape;167;p1"/>
          <p:cNvSpPr txBox="1"/>
          <p:nvPr>
            <p:ph idx="1" type="subTitle"/>
          </p:nvPr>
        </p:nvSpPr>
        <p:spPr>
          <a:xfrm>
            <a:off x="1463050" y="3523300"/>
            <a:ext cx="6554100" cy="927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a:t>Transition</a:t>
            </a:r>
            <a:endParaRPr b="1"/>
          </a:p>
          <a:p>
            <a:pPr indent="0" lvl="0" marL="0" rtl="0" algn="ctr">
              <a:lnSpc>
                <a:spcPct val="100000"/>
              </a:lnSpc>
              <a:spcBef>
                <a:spcPts val="0"/>
              </a:spcBef>
              <a:spcAft>
                <a:spcPts val="0"/>
              </a:spcAft>
              <a:buSzPts val="2800"/>
              <a:buNone/>
            </a:pPr>
            <a:r>
              <a:rPr b="1" lang="en-GB"/>
              <a:t>Day 3 - 9.7.20</a:t>
            </a:r>
            <a:endParaRPr b="1"/>
          </a:p>
        </p:txBody>
      </p:sp>
      <p:pic>
        <p:nvPicPr>
          <p:cNvPr id="168" name="Google Shape;168;p1"/>
          <p:cNvPicPr preferRelativeResize="0"/>
          <p:nvPr/>
        </p:nvPicPr>
        <p:blipFill rotWithShape="1">
          <a:blip r:embed="rId3">
            <a:alphaModFix/>
          </a:blip>
          <a:srcRect b="0" l="0" r="0" t="0"/>
          <a:stretch/>
        </p:blipFill>
        <p:spPr>
          <a:xfrm rot="-478259">
            <a:off x="311100" y="243668"/>
            <a:ext cx="2031600" cy="1523700"/>
          </a:xfrm>
          <a:prstGeom prst="rect">
            <a:avLst/>
          </a:prstGeom>
          <a:noFill/>
          <a:ln>
            <a:noFill/>
          </a:ln>
        </p:spPr>
      </p:pic>
      <p:pic>
        <p:nvPicPr>
          <p:cNvPr id="169" name="Google Shape;169;p1"/>
          <p:cNvPicPr preferRelativeResize="0"/>
          <p:nvPr/>
        </p:nvPicPr>
        <p:blipFill rotWithShape="1">
          <a:blip r:embed="rId4">
            <a:alphaModFix/>
          </a:blip>
          <a:srcRect b="0" l="0" r="0" t="0"/>
          <a:stretch/>
        </p:blipFill>
        <p:spPr>
          <a:xfrm rot="524926">
            <a:off x="7094432" y="177135"/>
            <a:ext cx="1662436" cy="166245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3" name="Shape 173"/>
        <p:cNvGrpSpPr/>
        <p:nvPr/>
      </p:nvGrpSpPr>
      <p:grpSpPr>
        <a:xfrm>
          <a:off x="0" y="0"/>
          <a:ext cx="0" cy="0"/>
          <a:chOff x="0" y="0"/>
          <a:chExt cx="0" cy="0"/>
        </a:xfrm>
      </p:grpSpPr>
      <p:sp>
        <p:nvSpPr>
          <p:cNvPr id="174" name="Google Shape;174;p2"/>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Arial"/>
                <a:ea typeface="Arial"/>
                <a:cs typeface="Arial"/>
                <a:sym typeface="Arial"/>
              </a:rPr>
              <a:t>Morning Maths</a:t>
            </a:r>
            <a:endParaRPr b="1" i="0" sz="1800" u="sng" cap="none" strike="noStrike">
              <a:solidFill>
                <a:srgbClr val="000000"/>
              </a:solidFill>
              <a:latin typeface="Arial"/>
              <a:ea typeface="Arial"/>
              <a:cs typeface="Arial"/>
              <a:sym typeface="Arial"/>
            </a:endParaRPr>
          </a:p>
        </p:txBody>
      </p:sp>
      <p:sp>
        <p:nvSpPr>
          <p:cNvPr id="175" name="Google Shape;175;p2"/>
          <p:cNvSpPr txBox="1"/>
          <p:nvPr/>
        </p:nvSpPr>
        <p:spPr>
          <a:xfrm>
            <a:off x="117575" y="659250"/>
            <a:ext cx="4048800" cy="21930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1,210 ÷ 11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20% of 3,000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 6</a:t>
            </a:r>
            <a:r>
              <a:rPr b="0" baseline="30000" i="0" lang="en-GB" sz="2400" u="none" cap="none" strike="noStrike">
                <a:solidFill>
                  <a:srgbClr val="222222"/>
                </a:solidFill>
                <a:latin typeface="Arial"/>
                <a:ea typeface="Arial"/>
                <a:cs typeface="Arial"/>
                <a:sym typeface="Arial"/>
              </a:rPr>
              <a:t>2</a:t>
            </a:r>
            <a:r>
              <a:rPr b="0" i="0" lang="en-GB" sz="2400" u="none" cap="none" strike="noStrike">
                <a:solidFill>
                  <a:srgbClr val="222222"/>
                </a:solidFill>
                <a:latin typeface="Arial"/>
                <a:ea typeface="Arial"/>
                <a:cs typeface="Arial"/>
                <a:sym typeface="Arial"/>
              </a:rPr>
              <a:t> + 10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 56.38 + 24.7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785 x 23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6.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  Which calculation does not equal 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4 x 3 - 2      2 + 3  x  2      (15 + 5 ) </a:t>
            </a:r>
            <a:r>
              <a:rPr b="0" i="0" lang="en-GB" sz="1800" u="none" cap="none" strike="noStrike">
                <a:solidFill>
                  <a:srgbClr val="222222"/>
                </a:solidFill>
                <a:latin typeface="Arial"/>
                <a:ea typeface="Arial"/>
                <a:cs typeface="Arial"/>
                <a:sym typeface="Arial"/>
              </a:rPr>
              <a:t>÷ 2</a:t>
            </a: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176" name="Google Shape;176;p2"/>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r>
              <a:rPr b="0" i="0" lang="en-GB" sz="1400" u="none" cap="none" strike="noStrike">
                <a:solidFill>
                  <a:srgbClr val="000000"/>
                </a:solidFill>
                <a:latin typeface="Arial"/>
                <a:ea typeface="Arial"/>
                <a:cs typeface="Arial"/>
                <a:sym typeface="Arial"/>
              </a:rPr>
              <a:t> </a:t>
            </a:r>
            <a:endParaRPr b="0" i="0" sz="1400" u="none" cap="none" strike="noStrike">
              <a:solidFill>
                <a:srgbClr val="222222"/>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9.   </a:t>
            </a:r>
            <a:r>
              <a:rPr b="0" i="0" lang="en-GB" sz="1800" u="none" cap="none" strike="noStrike">
                <a:solidFill>
                  <a:srgbClr val="222222"/>
                </a:solidFill>
                <a:highlight>
                  <a:srgbClr val="FFFFFF"/>
                </a:highlight>
                <a:latin typeface="Arial"/>
                <a:ea typeface="Arial"/>
                <a:cs typeface="Arial"/>
                <a:sym typeface="Arial"/>
              </a:rPr>
              <a:t>What is 444 minutes in hours and minutes?</a:t>
            </a:r>
            <a:r>
              <a:rPr b="0" i="0" lang="en-GB" sz="1800" u="none" cap="none" strike="noStrike">
                <a:solidFill>
                  <a:srgbClr val="000000"/>
                </a:solidFill>
                <a:latin typeface="Arial"/>
                <a:ea typeface="Arial"/>
                <a:cs typeface="Arial"/>
                <a:sym typeface="Arial"/>
              </a:rPr>
              <a:t>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177" name="Google Shape;177;p2"/>
          <p:cNvPicPr preferRelativeResize="0"/>
          <p:nvPr/>
        </p:nvPicPr>
        <p:blipFill rotWithShape="1">
          <a:blip r:embed="rId3">
            <a:alphaModFix/>
          </a:blip>
          <a:srcRect b="0" l="0" r="0" t="0"/>
          <a:stretch/>
        </p:blipFill>
        <p:spPr>
          <a:xfrm>
            <a:off x="508907" y="3116575"/>
            <a:ext cx="1791975" cy="813750"/>
          </a:xfrm>
          <a:prstGeom prst="rect">
            <a:avLst/>
          </a:prstGeom>
          <a:noFill/>
          <a:ln>
            <a:noFill/>
          </a:ln>
        </p:spPr>
      </p:pic>
      <p:pic>
        <p:nvPicPr>
          <p:cNvPr id="178" name="Google Shape;178;p2"/>
          <p:cNvPicPr preferRelativeResize="0"/>
          <p:nvPr/>
        </p:nvPicPr>
        <p:blipFill rotWithShape="1">
          <a:blip r:embed="rId4">
            <a:alphaModFix/>
          </a:blip>
          <a:srcRect b="0" l="0" r="0" t="0"/>
          <a:stretch/>
        </p:blipFill>
        <p:spPr>
          <a:xfrm>
            <a:off x="4809645" y="129438"/>
            <a:ext cx="4048800" cy="2970683"/>
          </a:xfrm>
          <a:prstGeom prst="rect">
            <a:avLst/>
          </a:prstGeom>
          <a:noFill/>
          <a:ln>
            <a:noFill/>
          </a:ln>
        </p:spPr>
      </p:pic>
      <p:pic>
        <p:nvPicPr>
          <p:cNvPr id="179" name="Google Shape;179;p2"/>
          <p:cNvPicPr preferRelativeResize="0"/>
          <p:nvPr/>
        </p:nvPicPr>
        <p:blipFill rotWithShape="1">
          <a:blip r:embed="rId5">
            <a:alphaModFix/>
          </a:blip>
          <a:srcRect b="0" l="0" r="0" t="0"/>
          <a:stretch/>
        </p:blipFill>
        <p:spPr>
          <a:xfrm>
            <a:off x="5460950" y="3731850"/>
            <a:ext cx="3313650" cy="12224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3" name="Shape 183"/>
        <p:cNvGrpSpPr/>
        <p:nvPr/>
      </p:nvGrpSpPr>
      <p:grpSpPr>
        <a:xfrm>
          <a:off x="0" y="0"/>
          <a:ext cx="0" cy="0"/>
          <a:chOff x="0" y="0"/>
          <a:chExt cx="0" cy="0"/>
        </a:xfrm>
      </p:grpSpPr>
      <p:sp>
        <p:nvSpPr>
          <p:cNvPr id="184" name="Google Shape;184;p3"/>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rgbClr val="FF0000"/>
                </a:solidFill>
                <a:latin typeface="Arial"/>
                <a:ea typeface="Arial"/>
                <a:cs typeface="Arial"/>
                <a:sym typeface="Arial"/>
              </a:rPr>
              <a:t>ANSWERS</a:t>
            </a:r>
            <a:endParaRPr b="1" i="0" sz="1800" u="sng" cap="none" strike="noStrike">
              <a:solidFill>
                <a:srgbClr val="FF0000"/>
              </a:solidFill>
              <a:latin typeface="Arial"/>
              <a:ea typeface="Arial"/>
              <a:cs typeface="Arial"/>
              <a:sym typeface="Arial"/>
            </a:endParaRPr>
          </a:p>
        </p:txBody>
      </p:sp>
      <p:sp>
        <p:nvSpPr>
          <p:cNvPr id="185" name="Google Shape;185;p3"/>
          <p:cNvSpPr txBox="1"/>
          <p:nvPr/>
        </p:nvSpPr>
        <p:spPr>
          <a:xfrm>
            <a:off x="117575" y="659250"/>
            <a:ext cx="4048800" cy="21930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1,210 ÷ 11 = </a:t>
            </a:r>
            <a:r>
              <a:rPr b="0" i="0" lang="en-GB" sz="2400" u="none" cap="none" strike="noStrike">
                <a:solidFill>
                  <a:srgbClr val="FF0000"/>
                </a:solidFill>
                <a:latin typeface="Arial"/>
                <a:ea typeface="Arial"/>
                <a:cs typeface="Arial"/>
                <a:sym typeface="Arial"/>
              </a:rPr>
              <a:t>110</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20% of 3,000 = </a:t>
            </a:r>
            <a:r>
              <a:rPr b="0" i="0" lang="en-GB" sz="2400" u="none" cap="none" strike="noStrike">
                <a:solidFill>
                  <a:srgbClr val="FF0000"/>
                </a:solidFill>
                <a:latin typeface="Arial"/>
                <a:ea typeface="Arial"/>
                <a:cs typeface="Arial"/>
                <a:sym typeface="Arial"/>
              </a:rPr>
              <a:t>600</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 6</a:t>
            </a:r>
            <a:r>
              <a:rPr b="0" baseline="30000" i="0" lang="en-GB" sz="2400" u="none" cap="none" strike="noStrike">
                <a:solidFill>
                  <a:srgbClr val="222222"/>
                </a:solidFill>
                <a:latin typeface="Arial"/>
                <a:ea typeface="Arial"/>
                <a:cs typeface="Arial"/>
                <a:sym typeface="Arial"/>
              </a:rPr>
              <a:t>2</a:t>
            </a:r>
            <a:r>
              <a:rPr b="0" i="0" lang="en-GB" sz="2400" u="none" cap="none" strike="noStrike">
                <a:solidFill>
                  <a:srgbClr val="222222"/>
                </a:solidFill>
                <a:latin typeface="Arial"/>
                <a:ea typeface="Arial"/>
                <a:cs typeface="Arial"/>
                <a:sym typeface="Arial"/>
              </a:rPr>
              <a:t> + 10 = </a:t>
            </a:r>
            <a:r>
              <a:rPr b="0" i="0" lang="en-GB" sz="2400" u="none" cap="none" strike="noStrike">
                <a:solidFill>
                  <a:srgbClr val="FF0000"/>
                </a:solidFill>
                <a:latin typeface="Arial"/>
                <a:ea typeface="Arial"/>
                <a:cs typeface="Arial"/>
                <a:sym typeface="Arial"/>
              </a:rPr>
              <a:t>46</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 56.38 + 24.7 = </a:t>
            </a:r>
            <a:r>
              <a:rPr b="0" i="0" lang="en-GB" sz="2400" u="none" cap="none" strike="noStrike">
                <a:solidFill>
                  <a:srgbClr val="FF0000"/>
                </a:solidFill>
                <a:latin typeface="Arial"/>
                <a:ea typeface="Arial"/>
                <a:cs typeface="Arial"/>
                <a:sym typeface="Arial"/>
              </a:rPr>
              <a:t>81.08</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785 x 23 = </a:t>
            </a:r>
            <a:r>
              <a:rPr b="0" i="0" lang="en-GB" sz="2400" u="none" cap="none" strike="noStrike">
                <a:solidFill>
                  <a:srgbClr val="FF0000"/>
                </a:solidFill>
                <a:latin typeface="Arial"/>
                <a:ea typeface="Arial"/>
                <a:cs typeface="Arial"/>
                <a:sym typeface="Arial"/>
              </a:rPr>
              <a:t>18,055</a:t>
            </a:r>
            <a:endParaRPr b="0" i="0" sz="2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6.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  Which calculation does not equal 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4 x 3 - 2      </a:t>
            </a:r>
            <a:r>
              <a:rPr b="0" i="0" lang="en-GB" sz="1800" u="none" cap="none" strike="noStrike">
                <a:solidFill>
                  <a:srgbClr val="FF0000"/>
                </a:solidFill>
                <a:latin typeface="Arial"/>
                <a:ea typeface="Arial"/>
                <a:cs typeface="Arial"/>
                <a:sym typeface="Arial"/>
              </a:rPr>
              <a:t>2 + 3  x  2</a:t>
            </a:r>
            <a:r>
              <a:rPr b="0" i="0" lang="en-GB" sz="1800" u="none" cap="none" strike="noStrike">
                <a:solidFill>
                  <a:srgbClr val="000000"/>
                </a:solidFill>
                <a:latin typeface="Arial"/>
                <a:ea typeface="Arial"/>
                <a:cs typeface="Arial"/>
                <a:sym typeface="Arial"/>
              </a:rPr>
              <a:t>      (15 + 5 ) </a:t>
            </a:r>
            <a:r>
              <a:rPr b="0" i="0" lang="en-GB" sz="1800" u="none" cap="none" strike="noStrike">
                <a:solidFill>
                  <a:srgbClr val="222222"/>
                </a:solidFill>
                <a:latin typeface="Arial"/>
                <a:ea typeface="Arial"/>
                <a:cs typeface="Arial"/>
                <a:sym typeface="Arial"/>
              </a:rPr>
              <a:t>÷ 2</a:t>
            </a: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186" name="Google Shape;186;p3"/>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r>
              <a:rPr b="0" i="0" lang="en-GB" sz="1400" u="none" cap="none" strike="noStrike">
                <a:solidFill>
                  <a:srgbClr val="000000"/>
                </a:solidFill>
                <a:latin typeface="Arial"/>
                <a:ea typeface="Arial"/>
                <a:cs typeface="Arial"/>
                <a:sym typeface="Arial"/>
              </a:rPr>
              <a:t> </a:t>
            </a:r>
            <a:endParaRPr b="0" i="0" sz="1400" u="none" cap="none" strike="noStrike">
              <a:solidFill>
                <a:srgbClr val="222222"/>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9.   </a:t>
            </a:r>
            <a:r>
              <a:rPr b="0" i="0" lang="en-GB" sz="1800" u="none" cap="none" strike="noStrike">
                <a:solidFill>
                  <a:srgbClr val="222222"/>
                </a:solidFill>
                <a:highlight>
                  <a:srgbClr val="FFFFFF"/>
                </a:highlight>
                <a:latin typeface="Arial"/>
                <a:ea typeface="Arial"/>
                <a:cs typeface="Arial"/>
                <a:sym typeface="Arial"/>
              </a:rPr>
              <a:t>What is 444 minutes in hours and minutes?</a:t>
            </a:r>
            <a:r>
              <a:rPr b="0" i="0" lang="en-GB" sz="1800" u="none" cap="none" strike="noStrike">
                <a:solidFill>
                  <a:srgbClr val="000000"/>
                </a:solidFill>
                <a:latin typeface="Arial"/>
                <a:ea typeface="Arial"/>
                <a:cs typeface="Arial"/>
                <a:sym typeface="Arial"/>
              </a:rPr>
              <a:t> </a:t>
            </a:r>
            <a:r>
              <a:rPr b="0" i="0" lang="en-GB" sz="1800" u="none" cap="none" strike="noStrike">
                <a:solidFill>
                  <a:srgbClr val="222222"/>
                </a:solidFill>
                <a:latin typeface="Arial"/>
                <a:ea typeface="Arial"/>
                <a:cs typeface="Arial"/>
                <a:sym typeface="Arial"/>
              </a:rPr>
              <a:t> </a:t>
            </a:r>
            <a:r>
              <a:rPr b="0" i="0" lang="en-GB" sz="1800" u="none" cap="none" strike="noStrike">
                <a:solidFill>
                  <a:srgbClr val="FF0000"/>
                </a:solidFill>
                <a:latin typeface="Arial"/>
                <a:ea typeface="Arial"/>
                <a:cs typeface="Arial"/>
                <a:sym typeface="Arial"/>
              </a:rPr>
              <a:t>7 hours and 24 minutes</a:t>
            </a:r>
            <a:endParaRPr b="0" i="0" sz="18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187" name="Google Shape;187;p3"/>
          <p:cNvPicPr preferRelativeResize="0"/>
          <p:nvPr/>
        </p:nvPicPr>
        <p:blipFill rotWithShape="1">
          <a:blip r:embed="rId3">
            <a:alphaModFix/>
          </a:blip>
          <a:srcRect b="0" l="0" r="0" t="0"/>
          <a:stretch/>
        </p:blipFill>
        <p:spPr>
          <a:xfrm>
            <a:off x="508907" y="3116575"/>
            <a:ext cx="1791975" cy="813750"/>
          </a:xfrm>
          <a:prstGeom prst="rect">
            <a:avLst/>
          </a:prstGeom>
          <a:noFill/>
          <a:ln>
            <a:noFill/>
          </a:ln>
        </p:spPr>
      </p:pic>
      <p:pic>
        <p:nvPicPr>
          <p:cNvPr id="188" name="Google Shape;188;p3"/>
          <p:cNvPicPr preferRelativeResize="0"/>
          <p:nvPr/>
        </p:nvPicPr>
        <p:blipFill rotWithShape="1">
          <a:blip r:embed="rId4">
            <a:alphaModFix/>
          </a:blip>
          <a:srcRect b="0" l="0" r="0" t="0"/>
          <a:stretch/>
        </p:blipFill>
        <p:spPr>
          <a:xfrm>
            <a:off x="4809648" y="129445"/>
            <a:ext cx="2304501" cy="1690850"/>
          </a:xfrm>
          <a:prstGeom prst="rect">
            <a:avLst/>
          </a:prstGeom>
          <a:noFill/>
          <a:ln>
            <a:noFill/>
          </a:ln>
        </p:spPr>
      </p:pic>
      <p:pic>
        <p:nvPicPr>
          <p:cNvPr id="189" name="Google Shape;189;p3"/>
          <p:cNvPicPr preferRelativeResize="0"/>
          <p:nvPr/>
        </p:nvPicPr>
        <p:blipFill rotWithShape="1">
          <a:blip r:embed="rId5">
            <a:alphaModFix/>
          </a:blip>
          <a:srcRect b="0" l="0" r="0" t="0"/>
          <a:stretch/>
        </p:blipFill>
        <p:spPr>
          <a:xfrm>
            <a:off x="4966625" y="3487350"/>
            <a:ext cx="2304500" cy="850144"/>
          </a:xfrm>
          <a:prstGeom prst="rect">
            <a:avLst/>
          </a:prstGeom>
          <a:noFill/>
          <a:ln>
            <a:noFill/>
          </a:ln>
        </p:spPr>
      </p:pic>
      <p:sp>
        <p:nvSpPr>
          <p:cNvPr id="190" name="Google Shape;190;p3"/>
          <p:cNvSpPr txBox="1"/>
          <p:nvPr/>
        </p:nvSpPr>
        <p:spPr>
          <a:xfrm>
            <a:off x="2255700" y="3123275"/>
            <a:ext cx="1586400" cy="8136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rgbClr val="FF0000"/>
                </a:solidFill>
                <a:latin typeface="Arial"/>
                <a:ea typeface="Arial"/>
                <a:cs typeface="Arial"/>
                <a:sym typeface="Arial"/>
              </a:rPr>
              <a:t>10/7 - 4/7 = 6/7</a:t>
            </a:r>
            <a:endParaRPr b="0" i="0" sz="2100" u="none" cap="none" strike="noStrike">
              <a:solidFill>
                <a:srgbClr val="FF0000"/>
              </a:solidFill>
              <a:latin typeface="Arial"/>
              <a:ea typeface="Arial"/>
              <a:cs typeface="Arial"/>
              <a:sym typeface="Arial"/>
            </a:endParaRPr>
          </a:p>
        </p:txBody>
      </p:sp>
      <p:sp>
        <p:nvSpPr>
          <p:cNvPr id="191" name="Google Shape;191;p3"/>
          <p:cNvSpPr txBox="1"/>
          <p:nvPr/>
        </p:nvSpPr>
        <p:spPr>
          <a:xfrm>
            <a:off x="7709050" y="768425"/>
            <a:ext cx="1065600" cy="1350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FF0000"/>
                </a:solidFill>
                <a:latin typeface="Arial"/>
                <a:ea typeface="Arial"/>
                <a:cs typeface="Arial"/>
                <a:sym typeface="Arial"/>
              </a:rPr>
              <a:t>30</a:t>
            </a:r>
            <a:endParaRPr b="0" i="0" sz="2400" u="none" cap="none" strike="noStrike">
              <a:solidFill>
                <a:srgbClr val="FF0000"/>
              </a:solidFill>
              <a:latin typeface="Arial"/>
              <a:ea typeface="Arial"/>
              <a:cs typeface="Arial"/>
              <a:sym typeface="Arial"/>
            </a:endParaRPr>
          </a:p>
        </p:txBody>
      </p:sp>
      <p:sp>
        <p:nvSpPr>
          <p:cNvPr id="192" name="Google Shape;192;p3"/>
          <p:cNvSpPr txBox="1"/>
          <p:nvPr/>
        </p:nvSpPr>
        <p:spPr>
          <a:xfrm>
            <a:off x="7386800" y="3420725"/>
            <a:ext cx="1635900" cy="1350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300"/>
              <a:buFont typeface="Arial"/>
              <a:buNone/>
            </a:pPr>
            <a:r>
              <a:rPr b="0" i="0" lang="en-GB" sz="1300" u="none" cap="none" strike="noStrike">
                <a:solidFill>
                  <a:srgbClr val="FF0000"/>
                </a:solidFill>
                <a:highlight>
                  <a:srgbClr val="FFFFFF"/>
                </a:highlight>
                <a:latin typeface="Arial"/>
                <a:ea typeface="Arial"/>
                <a:cs typeface="Arial"/>
                <a:sym typeface="Arial"/>
              </a:rPr>
              <a:t>8 - 1 = 7</a:t>
            </a:r>
            <a:endParaRPr b="0" i="0" sz="1300" u="none" cap="none" strike="noStrike">
              <a:solidFill>
                <a:srgbClr val="FF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300"/>
              <a:buFont typeface="Arial"/>
              <a:buNone/>
            </a:pPr>
            <a:r>
              <a:rPr b="0" i="0" lang="en-GB" sz="1300" u="none" cap="none" strike="noStrike">
                <a:solidFill>
                  <a:srgbClr val="FF0000"/>
                </a:solidFill>
                <a:highlight>
                  <a:srgbClr val="FFFFFF"/>
                </a:highlight>
                <a:latin typeface="Arial"/>
                <a:ea typeface="Arial"/>
                <a:cs typeface="Arial"/>
                <a:sym typeface="Arial"/>
              </a:rPr>
              <a:t>7 x 6 = 42</a:t>
            </a:r>
            <a:endParaRPr b="0" i="0" sz="1300" u="none" cap="none" strike="noStrike">
              <a:solidFill>
                <a:srgbClr val="FF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300"/>
              <a:buFont typeface="Arial"/>
              <a:buNone/>
            </a:pPr>
            <a:r>
              <a:rPr b="0" i="0" lang="en-GB" sz="1300" u="none" cap="none" strike="noStrike">
                <a:solidFill>
                  <a:srgbClr val="FF0000"/>
                </a:solidFill>
                <a:highlight>
                  <a:srgbClr val="FFFFFF"/>
                </a:highlight>
                <a:latin typeface="Arial"/>
                <a:ea typeface="Arial"/>
                <a:cs typeface="Arial"/>
                <a:sym typeface="Arial"/>
              </a:rPr>
              <a:t>42 - 8 = 34</a:t>
            </a:r>
            <a:endParaRPr b="0" i="0" sz="1300" u="none" cap="none" strike="noStrike">
              <a:solidFill>
                <a:srgbClr val="FF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300"/>
              <a:buFont typeface="Arial"/>
              <a:buNone/>
            </a:pPr>
            <a:r>
              <a:rPr b="0" i="0" lang="en-GB" sz="1300" u="none" cap="none" strike="noStrike">
                <a:solidFill>
                  <a:srgbClr val="FF0000"/>
                </a:solidFill>
                <a:highlight>
                  <a:srgbClr val="FFFFFF"/>
                </a:highlight>
                <a:latin typeface="Arial"/>
                <a:ea typeface="Arial"/>
                <a:cs typeface="Arial"/>
                <a:sym typeface="Arial"/>
              </a:rPr>
              <a:t>34 * 10 = 340</a:t>
            </a:r>
            <a:endParaRPr b="0" i="0" sz="1300" u="none" cap="none" strike="noStrike">
              <a:solidFill>
                <a:srgbClr val="FF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300"/>
              <a:buFont typeface="Arial"/>
              <a:buNone/>
            </a:pPr>
            <a:r>
              <a:rPr b="0" i="0" lang="en-GB" sz="1300" u="none" cap="none" strike="noStrike">
                <a:solidFill>
                  <a:srgbClr val="FF0000"/>
                </a:solidFill>
                <a:highlight>
                  <a:srgbClr val="FFFFFF"/>
                </a:highlight>
                <a:latin typeface="Arial"/>
                <a:ea typeface="Arial"/>
                <a:cs typeface="Arial"/>
                <a:sym typeface="Arial"/>
              </a:rPr>
              <a:t>340 - 75 = 265</a:t>
            </a:r>
            <a:endParaRPr b="0" i="0" sz="1700" u="none" cap="none" strike="noStrike">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sp>
        <p:nvSpPr>
          <p:cNvPr id="197" name="Google Shape;197;p4"/>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Meditation Time</a:t>
            </a:r>
            <a:endParaRPr/>
          </a:p>
        </p:txBody>
      </p:sp>
      <p:sp>
        <p:nvSpPr>
          <p:cNvPr id="198" name="Google Shape;198;p4"/>
          <p:cNvSpPr txBox="1"/>
          <p:nvPr/>
        </p:nvSpPr>
        <p:spPr>
          <a:xfrm>
            <a:off x="2059275" y="3733025"/>
            <a:ext cx="4682700" cy="441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Click the image to begin today’s guided meditation.</a:t>
            </a:r>
            <a:endParaRPr b="0" i="0" sz="1400" u="none" cap="none" strike="noStrike">
              <a:solidFill>
                <a:srgbClr val="000000"/>
              </a:solidFill>
              <a:latin typeface="Arial"/>
              <a:ea typeface="Arial"/>
              <a:cs typeface="Arial"/>
              <a:sym typeface="Arial"/>
            </a:endParaRPr>
          </a:p>
        </p:txBody>
      </p:sp>
      <p:sp>
        <p:nvSpPr>
          <p:cNvPr id="199" name="Google Shape;199;p4"/>
          <p:cNvSpPr/>
          <p:nvPr/>
        </p:nvSpPr>
        <p:spPr>
          <a:xfrm>
            <a:off x="5478950" y="237600"/>
            <a:ext cx="3424500" cy="3104100"/>
          </a:xfrm>
          <a:prstGeom prst="ellipse">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00" name="Google Shape;200;p4"/>
          <p:cNvPicPr preferRelativeResize="0"/>
          <p:nvPr/>
        </p:nvPicPr>
        <p:blipFill rotWithShape="1">
          <a:blip r:embed="rId3">
            <a:alphaModFix/>
          </a:blip>
          <a:srcRect b="0" l="0" r="0" t="0"/>
          <a:stretch/>
        </p:blipFill>
        <p:spPr>
          <a:xfrm>
            <a:off x="6192038" y="945913"/>
            <a:ext cx="1998325" cy="1687475"/>
          </a:xfrm>
          <a:prstGeom prst="rect">
            <a:avLst/>
          </a:prstGeom>
          <a:noFill/>
          <a:ln>
            <a:noFill/>
          </a:ln>
        </p:spPr>
      </p:pic>
      <p:pic>
        <p:nvPicPr>
          <p:cNvPr id="201" name="Google Shape;201;p4">
            <a:hlinkClick r:id="rId4"/>
          </p:cNvPr>
          <p:cNvPicPr preferRelativeResize="0"/>
          <p:nvPr/>
        </p:nvPicPr>
        <p:blipFill rotWithShape="1">
          <a:blip r:embed="rId5">
            <a:alphaModFix/>
          </a:blip>
          <a:srcRect b="0" l="0" r="0" t="0"/>
          <a:stretch/>
        </p:blipFill>
        <p:spPr>
          <a:xfrm>
            <a:off x="710125" y="1170125"/>
            <a:ext cx="4394653" cy="2410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5" name="Shape 205"/>
        <p:cNvGrpSpPr/>
        <p:nvPr/>
      </p:nvGrpSpPr>
      <p:grpSpPr>
        <a:xfrm>
          <a:off x="0" y="0"/>
          <a:ext cx="0" cy="0"/>
          <a:chOff x="0" y="0"/>
          <a:chExt cx="0" cy="0"/>
        </a:xfrm>
      </p:grpSpPr>
      <p:sp>
        <p:nvSpPr>
          <p:cNvPr id="206" name="Google Shape;206;p5"/>
          <p:cNvSpPr txBox="1"/>
          <p:nvPr>
            <p:ph type="ctrTitle"/>
          </p:nvPr>
        </p:nvSpPr>
        <p:spPr>
          <a:xfrm>
            <a:off x="2305700" y="1133500"/>
            <a:ext cx="6526500" cy="374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sz="1100" u="sng">
                <a:solidFill>
                  <a:schemeClr val="hlink"/>
                </a:solidFill>
                <a:hlinkClick r:id="rId3"/>
              </a:rPr>
              <a:t>Assembly</a:t>
            </a:r>
            <a:r>
              <a:rPr lang="en-GB"/>
              <a:t> </a:t>
            </a:r>
            <a:r>
              <a:rPr lang="en-GB" sz="1400"/>
              <a:t>Click on title or image below to access the weekly assemblies</a:t>
            </a:r>
            <a:endParaRPr sz="1400"/>
          </a:p>
        </p:txBody>
      </p:sp>
      <p:sp>
        <p:nvSpPr>
          <p:cNvPr id="207" name="Google Shape;207;p5"/>
          <p:cNvSpPr txBox="1"/>
          <p:nvPr>
            <p:ph idx="1" type="subTitle"/>
          </p:nvPr>
        </p:nvSpPr>
        <p:spPr>
          <a:xfrm>
            <a:off x="2305700" y="202600"/>
            <a:ext cx="6526500" cy="845400"/>
          </a:xfrm>
          <a:prstGeom prst="rect">
            <a:avLst/>
          </a:prstGeom>
          <a:solidFill>
            <a:srgbClr val="D9D2E9"/>
          </a:solid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Thursday Collective Worship 11am </a:t>
            </a:r>
            <a:endParaRPr/>
          </a:p>
          <a:p>
            <a:pPr indent="0" lvl="0" marL="0" rtl="0" algn="ctr">
              <a:lnSpc>
                <a:spcPct val="100000"/>
              </a:lnSpc>
              <a:spcBef>
                <a:spcPts val="0"/>
              </a:spcBef>
              <a:spcAft>
                <a:spcPts val="0"/>
              </a:spcAft>
              <a:buSzPts val="2800"/>
              <a:buNone/>
            </a:pPr>
            <a:r>
              <a:rPr lang="en-GB" sz="2200"/>
              <a:t>Live Stream</a:t>
            </a:r>
            <a:endParaRPr sz="2200"/>
          </a:p>
        </p:txBody>
      </p:sp>
      <p:pic>
        <p:nvPicPr>
          <p:cNvPr id="208" name="Google Shape;208;p5"/>
          <p:cNvPicPr preferRelativeResize="0"/>
          <p:nvPr/>
        </p:nvPicPr>
        <p:blipFill rotWithShape="1">
          <a:blip r:embed="rId4">
            <a:alphaModFix/>
          </a:blip>
          <a:srcRect b="0" l="0" r="0" t="0"/>
          <a:stretch/>
        </p:blipFill>
        <p:spPr>
          <a:xfrm>
            <a:off x="386950" y="103213"/>
            <a:ext cx="1805875" cy="1030275"/>
          </a:xfrm>
          <a:prstGeom prst="rect">
            <a:avLst/>
          </a:prstGeom>
          <a:noFill/>
          <a:ln>
            <a:noFill/>
          </a:ln>
        </p:spPr>
      </p:pic>
      <p:pic>
        <p:nvPicPr>
          <p:cNvPr id="209" name="Google Shape;209;p5">
            <a:hlinkClick r:id="rId5"/>
          </p:cNvPr>
          <p:cNvPicPr preferRelativeResize="0"/>
          <p:nvPr/>
        </p:nvPicPr>
        <p:blipFill rotWithShape="1">
          <a:blip r:embed="rId6">
            <a:alphaModFix/>
          </a:blip>
          <a:srcRect b="0" l="0" r="0" t="0"/>
          <a:stretch/>
        </p:blipFill>
        <p:spPr>
          <a:xfrm>
            <a:off x="636100" y="1338275"/>
            <a:ext cx="8038767" cy="3500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13" name="Shape 213"/>
        <p:cNvGrpSpPr/>
        <p:nvPr/>
      </p:nvGrpSpPr>
      <p:grpSpPr>
        <a:xfrm>
          <a:off x="0" y="0"/>
          <a:ext cx="0" cy="0"/>
          <a:chOff x="0" y="0"/>
          <a:chExt cx="0" cy="0"/>
        </a:xfrm>
      </p:grpSpPr>
      <p:sp>
        <p:nvSpPr>
          <p:cNvPr id="214" name="Google Shape;214;p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p>
            <a:pPr indent="0" lvl="0" marL="0" rtl="0" algn="l">
              <a:lnSpc>
                <a:spcPct val="90000"/>
              </a:lnSpc>
              <a:spcBef>
                <a:spcPts val="0"/>
              </a:spcBef>
              <a:spcAft>
                <a:spcPts val="0"/>
              </a:spcAft>
              <a:buClr>
                <a:schemeClr val="dk1"/>
              </a:buClr>
              <a:buSzPts val="3300"/>
              <a:buFont typeface="Arial"/>
              <a:buNone/>
            </a:pPr>
            <a:r>
              <a:rPr lang="en-GB">
                <a:latin typeface="Arial"/>
                <a:ea typeface="Arial"/>
                <a:cs typeface="Arial"/>
                <a:sym typeface="Arial"/>
              </a:rPr>
              <a:t>St Catherine’s Classroom Beliefs </a:t>
            </a:r>
            <a:endParaRPr>
              <a:latin typeface="Arial"/>
              <a:ea typeface="Arial"/>
              <a:cs typeface="Arial"/>
              <a:sym typeface="Arial"/>
            </a:endParaRPr>
          </a:p>
        </p:txBody>
      </p:sp>
      <p:sp>
        <p:nvSpPr>
          <p:cNvPr id="215" name="Google Shape;215;p6"/>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p>
            <a:pPr indent="-171450" lvl="0" marL="177800" rtl="0" algn="l">
              <a:lnSpc>
                <a:spcPct val="90000"/>
              </a:lnSpc>
              <a:spcBef>
                <a:spcPts val="0"/>
              </a:spcBef>
              <a:spcAft>
                <a:spcPts val="0"/>
              </a:spcAft>
              <a:buClr>
                <a:schemeClr val="dk1"/>
              </a:buClr>
              <a:buSzPts val="2100"/>
              <a:buChar char="●"/>
            </a:pPr>
            <a:r>
              <a:rPr lang="en-GB">
                <a:latin typeface="Arial"/>
                <a:ea typeface="Arial"/>
                <a:cs typeface="Arial"/>
                <a:sym typeface="Arial"/>
              </a:rPr>
              <a:t>Mistakes are valuable.</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Everyone can learn maths to the highest level.</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Questions are really important.</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Depth is more important than speed.</a:t>
            </a:r>
            <a:endParaRPr/>
          </a:p>
          <a:p>
            <a:pPr indent="-171450" lvl="0" marL="177800" rtl="0" algn="l">
              <a:lnSpc>
                <a:spcPct val="90000"/>
              </a:lnSpc>
              <a:spcBef>
                <a:spcPts val="800"/>
              </a:spcBef>
              <a:spcAft>
                <a:spcPts val="1600"/>
              </a:spcAft>
              <a:buClr>
                <a:schemeClr val="dk1"/>
              </a:buClr>
              <a:buSzPts val="2100"/>
              <a:buChar char="●"/>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216" name="Google Shape;216;p6"/>
          <p:cNvPicPr preferRelativeResize="0"/>
          <p:nvPr/>
        </p:nvPicPr>
        <p:blipFill rotWithShape="1">
          <a:blip r:embed="rId3">
            <a:alphaModFix/>
          </a:blip>
          <a:srcRect b="0" l="0" r="0" t="0"/>
          <a:stretch/>
        </p:blipFill>
        <p:spPr>
          <a:xfrm>
            <a:off x="6512957" y="2333705"/>
            <a:ext cx="2002393" cy="240022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0" name="Shape 220"/>
        <p:cNvGrpSpPr/>
        <p:nvPr/>
      </p:nvGrpSpPr>
      <p:grpSpPr>
        <a:xfrm>
          <a:off x="0" y="0"/>
          <a:ext cx="0" cy="0"/>
          <a:chOff x="0" y="0"/>
          <a:chExt cx="0" cy="0"/>
        </a:xfrm>
      </p:grpSpPr>
      <p:sp>
        <p:nvSpPr>
          <p:cNvPr id="221" name="Google Shape;221;p7"/>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a:t>
            </a:r>
            <a:endParaRPr sz="2400" u="sng"/>
          </a:p>
          <a:p>
            <a:pPr indent="0" lvl="0" marL="0" rtl="0" algn="l">
              <a:lnSpc>
                <a:spcPct val="100000"/>
              </a:lnSpc>
              <a:spcBef>
                <a:spcPts val="0"/>
              </a:spcBef>
              <a:spcAft>
                <a:spcPts val="0"/>
              </a:spcAft>
              <a:buSzPts val="2800"/>
              <a:buNone/>
            </a:pPr>
            <a:r>
              <a:t/>
            </a:r>
            <a:endParaRPr sz="2400" u="sng"/>
          </a:p>
        </p:txBody>
      </p:sp>
      <p:sp>
        <p:nvSpPr>
          <p:cNvPr id="222" name="Google Shape;222;p7"/>
          <p:cNvSpPr txBox="1"/>
          <p:nvPr/>
        </p:nvSpPr>
        <p:spPr>
          <a:xfrm>
            <a:off x="359425" y="1673175"/>
            <a:ext cx="8440200" cy="1264200"/>
          </a:xfrm>
          <a:prstGeom prst="rect">
            <a:avLst/>
          </a:prstGeom>
          <a:solidFill>
            <a:srgbClr val="FFE599"/>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rgbClr val="000000"/>
                </a:solidFill>
                <a:latin typeface="Arial"/>
                <a:ea typeface="Arial"/>
                <a:cs typeface="Arial"/>
                <a:sym typeface="Arial"/>
              </a:rPr>
              <a:t>Today we will continue to have a go at solving a range of mathematical problems - they may get tricky but don’t give up! Get that brain working!</a:t>
            </a:r>
            <a:endParaRPr b="0" i="0" sz="2100" u="none" cap="none" strike="noStrike">
              <a:solidFill>
                <a:srgbClr val="000000"/>
              </a:solidFill>
              <a:latin typeface="Arial"/>
              <a:ea typeface="Arial"/>
              <a:cs typeface="Arial"/>
              <a:sym typeface="Arial"/>
            </a:endParaRPr>
          </a:p>
        </p:txBody>
      </p:sp>
      <p:pic>
        <p:nvPicPr>
          <p:cNvPr id="223" name="Google Shape;223;p7"/>
          <p:cNvPicPr preferRelativeResize="0"/>
          <p:nvPr/>
        </p:nvPicPr>
        <p:blipFill rotWithShape="1">
          <a:blip r:embed="rId3">
            <a:alphaModFix/>
          </a:blip>
          <a:srcRect b="0" l="0" r="0" t="0"/>
          <a:stretch/>
        </p:blipFill>
        <p:spPr>
          <a:xfrm>
            <a:off x="3252750" y="3077375"/>
            <a:ext cx="2514600" cy="18192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7" name="Shape 227"/>
        <p:cNvGrpSpPr/>
        <p:nvPr/>
      </p:nvGrpSpPr>
      <p:grpSpPr>
        <a:xfrm>
          <a:off x="0" y="0"/>
          <a:ext cx="0" cy="0"/>
          <a:chOff x="0" y="0"/>
          <a:chExt cx="0" cy="0"/>
        </a:xfrm>
      </p:grpSpPr>
      <p:sp>
        <p:nvSpPr>
          <p:cNvPr id="228" name="Google Shape;228;p8"/>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1 </a:t>
            </a:r>
            <a:endParaRPr sz="2400" u="sng"/>
          </a:p>
          <a:p>
            <a:pPr indent="0" lvl="0" marL="0" rtl="0" algn="l">
              <a:lnSpc>
                <a:spcPct val="100000"/>
              </a:lnSpc>
              <a:spcBef>
                <a:spcPts val="0"/>
              </a:spcBef>
              <a:spcAft>
                <a:spcPts val="0"/>
              </a:spcAft>
              <a:buSzPts val="2800"/>
              <a:buNone/>
            </a:pPr>
            <a:r>
              <a:t/>
            </a:r>
            <a:endParaRPr sz="2400" u="sng"/>
          </a:p>
        </p:txBody>
      </p:sp>
      <p:pic>
        <p:nvPicPr>
          <p:cNvPr id="229" name="Google Shape;229;p8"/>
          <p:cNvPicPr preferRelativeResize="0"/>
          <p:nvPr/>
        </p:nvPicPr>
        <p:blipFill rotWithShape="1">
          <a:blip r:embed="rId3">
            <a:alphaModFix/>
          </a:blip>
          <a:srcRect b="0" l="0" r="0" t="0"/>
          <a:stretch/>
        </p:blipFill>
        <p:spPr>
          <a:xfrm>
            <a:off x="1961900" y="1267775"/>
            <a:ext cx="4990801" cy="37109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33" name="Shape 233"/>
        <p:cNvGrpSpPr/>
        <p:nvPr/>
      </p:nvGrpSpPr>
      <p:grpSpPr>
        <a:xfrm>
          <a:off x="0" y="0"/>
          <a:ext cx="0" cy="0"/>
          <a:chOff x="0" y="0"/>
          <a:chExt cx="0" cy="0"/>
        </a:xfrm>
      </p:grpSpPr>
      <p:sp>
        <p:nvSpPr>
          <p:cNvPr id="234" name="Google Shape;234;p9"/>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1 - Solution </a:t>
            </a:r>
            <a:endParaRPr sz="2400" u="sng"/>
          </a:p>
          <a:p>
            <a:pPr indent="0" lvl="0" marL="0" rtl="0" algn="l">
              <a:lnSpc>
                <a:spcPct val="100000"/>
              </a:lnSpc>
              <a:spcBef>
                <a:spcPts val="0"/>
              </a:spcBef>
              <a:spcAft>
                <a:spcPts val="0"/>
              </a:spcAft>
              <a:buSzPts val="2800"/>
              <a:buNone/>
            </a:pPr>
            <a:r>
              <a:t/>
            </a:r>
            <a:endParaRPr sz="2400" u="sng"/>
          </a:p>
        </p:txBody>
      </p:sp>
      <p:pic>
        <p:nvPicPr>
          <p:cNvPr id="235" name="Google Shape;235;p9"/>
          <p:cNvPicPr preferRelativeResize="0"/>
          <p:nvPr/>
        </p:nvPicPr>
        <p:blipFill rotWithShape="1">
          <a:blip r:embed="rId3">
            <a:alphaModFix/>
          </a:blip>
          <a:srcRect b="0" l="0" r="0" t="0"/>
          <a:stretch/>
        </p:blipFill>
        <p:spPr>
          <a:xfrm>
            <a:off x="1754325" y="1218225"/>
            <a:ext cx="5511442" cy="37109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39" name="Shape 239"/>
        <p:cNvGrpSpPr/>
        <p:nvPr/>
      </p:nvGrpSpPr>
      <p:grpSpPr>
        <a:xfrm>
          <a:off x="0" y="0"/>
          <a:ext cx="0" cy="0"/>
          <a:chOff x="0" y="0"/>
          <a:chExt cx="0" cy="0"/>
        </a:xfrm>
      </p:grpSpPr>
      <p:sp>
        <p:nvSpPr>
          <p:cNvPr id="240" name="Google Shape;240;p10"/>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2</a:t>
            </a:r>
            <a:endParaRPr sz="2400" u="sng"/>
          </a:p>
          <a:p>
            <a:pPr indent="0" lvl="0" marL="0" rtl="0" algn="l">
              <a:lnSpc>
                <a:spcPct val="100000"/>
              </a:lnSpc>
              <a:spcBef>
                <a:spcPts val="0"/>
              </a:spcBef>
              <a:spcAft>
                <a:spcPts val="0"/>
              </a:spcAft>
              <a:buSzPts val="2800"/>
              <a:buNone/>
            </a:pPr>
            <a:r>
              <a:t/>
            </a:r>
            <a:endParaRPr sz="2400" u="sng"/>
          </a:p>
        </p:txBody>
      </p:sp>
      <p:pic>
        <p:nvPicPr>
          <p:cNvPr id="241" name="Google Shape;241;p10"/>
          <p:cNvPicPr preferRelativeResize="0"/>
          <p:nvPr/>
        </p:nvPicPr>
        <p:blipFill rotWithShape="1">
          <a:blip r:embed="rId3">
            <a:alphaModFix/>
          </a:blip>
          <a:srcRect b="0" l="0" r="0" t="0"/>
          <a:stretch/>
        </p:blipFill>
        <p:spPr>
          <a:xfrm>
            <a:off x="2019350" y="1255375"/>
            <a:ext cx="5105289" cy="37109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45" name="Shape 245"/>
        <p:cNvGrpSpPr/>
        <p:nvPr/>
      </p:nvGrpSpPr>
      <p:grpSpPr>
        <a:xfrm>
          <a:off x="0" y="0"/>
          <a:ext cx="0" cy="0"/>
          <a:chOff x="0" y="0"/>
          <a:chExt cx="0" cy="0"/>
        </a:xfrm>
      </p:grpSpPr>
      <p:sp>
        <p:nvSpPr>
          <p:cNvPr id="246" name="Google Shape;246;p11"/>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2 - Solution </a:t>
            </a:r>
            <a:endParaRPr sz="2400" u="sng"/>
          </a:p>
          <a:p>
            <a:pPr indent="0" lvl="0" marL="0" rtl="0" algn="l">
              <a:lnSpc>
                <a:spcPct val="100000"/>
              </a:lnSpc>
              <a:spcBef>
                <a:spcPts val="0"/>
              </a:spcBef>
              <a:spcAft>
                <a:spcPts val="0"/>
              </a:spcAft>
              <a:buSzPts val="2800"/>
              <a:buNone/>
            </a:pPr>
            <a:r>
              <a:t/>
            </a:r>
            <a:endParaRPr sz="2400" u="sng"/>
          </a:p>
        </p:txBody>
      </p:sp>
      <p:pic>
        <p:nvPicPr>
          <p:cNvPr id="247" name="Google Shape;247;p11"/>
          <p:cNvPicPr preferRelativeResize="0"/>
          <p:nvPr/>
        </p:nvPicPr>
        <p:blipFill rotWithShape="1">
          <a:blip r:embed="rId3">
            <a:alphaModFix/>
          </a:blip>
          <a:srcRect b="0" l="0" r="0" t="0"/>
          <a:stretch/>
        </p:blipFill>
        <p:spPr>
          <a:xfrm>
            <a:off x="2086938" y="1267775"/>
            <a:ext cx="4970120" cy="37109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51" name="Shape 251"/>
        <p:cNvGrpSpPr/>
        <p:nvPr/>
      </p:nvGrpSpPr>
      <p:grpSpPr>
        <a:xfrm>
          <a:off x="0" y="0"/>
          <a:ext cx="0" cy="0"/>
          <a:chOff x="0" y="0"/>
          <a:chExt cx="0" cy="0"/>
        </a:xfrm>
      </p:grpSpPr>
      <p:sp>
        <p:nvSpPr>
          <p:cNvPr id="252" name="Google Shape;252;p12"/>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3</a:t>
            </a:r>
            <a:endParaRPr sz="2400" u="sng"/>
          </a:p>
          <a:p>
            <a:pPr indent="0" lvl="0" marL="0" rtl="0" algn="l">
              <a:lnSpc>
                <a:spcPct val="100000"/>
              </a:lnSpc>
              <a:spcBef>
                <a:spcPts val="0"/>
              </a:spcBef>
              <a:spcAft>
                <a:spcPts val="0"/>
              </a:spcAft>
              <a:buSzPts val="2800"/>
              <a:buNone/>
            </a:pPr>
            <a:r>
              <a:t/>
            </a:r>
            <a:endParaRPr sz="2400" u="sng"/>
          </a:p>
        </p:txBody>
      </p:sp>
      <p:pic>
        <p:nvPicPr>
          <p:cNvPr id="253" name="Google Shape;253;p12"/>
          <p:cNvPicPr preferRelativeResize="0"/>
          <p:nvPr/>
        </p:nvPicPr>
        <p:blipFill rotWithShape="1">
          <a:blip r:embed="rId3">
            <a:alphaModFix/>
          </a:blip>
          <a:srcRect b="0" l="0" r="0" t="0"/>
          <a:stretch/>
        </p:blipFill>
        <p:spPr>
          <a:xfrm>
            <a:off x="1656863" y="1230600"/>
            <a:ext cx="5830276" cy="37109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57" name="Shape 257"/>
        <p:cNvGrpSpPr/>
        <p:nvPr/>
      </p:nvGrpSpPr>
      <p:grpSpPr>
        <a:xfrm>
          <a:off x="0" y="0"/>
          <a:ext cx="0" cy="0"/>
          <a:chOff x="0" y="0"/>
          <a:chExt cx="0" cy="0"/>
        </a:xfrm>
      </p:grpSpPr>
      <p:sp>
        <p:nvSpPr>
          <p:cNvPr id="258" name="Google Shape;258;p13"/>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3- Solution </a:t>
            </a:r>
            <a:endParaRPr sz="2400" u="sng"/>
          </a:p>
          <a:p>
            <a:pPr indent="0" lvl="0" marL="0" rtl="0" algn="l">
              <a:lnSpc>
                <a:spcPct val="100000"/>
              </a:lnSpc>
              <a:spcBef>
                <a:spcPts val="0"/>
              </a:spcBef>
              <a:spcAft>
                <a:spcPts val="0"/>
              </a:spcAft>
              <a:buSzPts val="2800"/>
              <a:buNone/>
            </a:pPr>
            <a:r>
              <a:t/>
            </a:r>
            <a:endParaRPr sz="2400" u="sng"/>
          </a:p>
        </p:txBody>
      </p:sp>
      <p:pic>
        <p:nvPicPr>
          <p:cNvPr id="259" name="Google Shape;259;p13"/>
          <p:cNvPicPr preferRelativeResize="0"/>
          <p:nvPr/>
        </p:nvPicPr>
        <p:blipFill rotWithShape="1">
          <a:blip r:embed="rId3">
            <a:alphaModFix/>
          </a:blip>
          <a:srcRect b="0" l="0" r="0" t="0"/>
          <a:stretch/>
        </p:blipFill>
        <p:spPr>
          <a:xfrm>
            <a:off x="1499788" y="1243000"/>
            <a:ext cx="6020522" cy="37109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63" name="Shape 263"/>
        <p:cNvGrpSpPr/>
        <p:nvPr/>
      </p:nvGrpSpPr>
      <p:grpSpPr>
        <a:xfrm>
          <a:off x="0" y="0"/>
          <a:ext cx="0" cy="0"/>
          <a:chOff x="0" y="0"/>
          <a:chExt cx="0" cy="0"/>
        </a:xfrm>
      </p:grpSpPr>
      <p:sp>
        <p:nvSpPr>
          <p:cNvPr id="264" name="Google Shape;264;p14"/>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4</a:t>
            </a:r>
            <a:endParaRPr sz="2400" u="sng"/>
          </a:p>
          <a:p>
            <a:pPr indent="0" lvl="0" marL="0" rtl="0" algn="l">
              <a:lnSpc>
                <a:spcPct val="100000"/>
              </a:lnSpc>
              <a:spcBef>
                <a:spcPts val="0"/>
              </a:spcBef>
              <a:spcAft>
                <a:spcPts val="0"/>
              </a:spcAft>
              <a:buSzPts val="2800"/>
              <a:buNone/>
            </a:pPr>
            <a:r>
              <a:t/>
            </a:r>
            <a:endParaRPr sz="2400" u="sng"/>
          </a:p>
        </p:txBody>
      </p:sp>
      <p:pic>
        <p:nvPicPr>
          <p:cNvPr id="265" name="Google Shape;265;p14"/>
          <p:cNvPicPr preferRelativeResize="0"/>
          <p:nvPr/>
        </p:nvPicPr>
        <p:blipFill rotWithShape="1">
          <a:blip r:embed="rId3">
            <a:alphaModFix/>
          </a:blip>
          <a:srcRect b="0" l="0" r="0" t="0"/>
          <a:stretch/>
        </p:blipFill>
        <p:spPr>
          <a:xfrm>
            <a:off x="1906950" y="1267775"/>
            <a:ext cx="5330098" cy="371092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69" name="Shape 269"/>
        <p:cNvGrpSpPr/>
        <p:nvPr/>
      </p:nvGrpSpPr>
      <p:grpSpPr>
        <a:xfrm>
          <a:off x="0" y="0"/>
          <a:ext cx="0" cy="0"/>
          <a:chOff x="0" y="0"/>
          <a:chExt cx="0" cy="0"/>
        </a:xfrm>
      </p:grpSpPr>
      <p:sp>
        <p:nvSpPr>
          <p:cNvPr id="270" name="Google Shape;270;p15"/>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4 - Solution </a:t>
            </a:r>
            <a:endParaRPr sz="2400" u="sng"/>
          </a:p>
          <a:p>
            <a:pPr indent="0" lvl="0" marL="0" rtl="0" algn="l">
              <a:lnSpc>
                <a:spcPct val="100000"/>
              </a:lnSpc>
              <a:spcBef>
                <a:spcPts val="0"/>
              </a:spcBef>
              <a:spcAft>
                <a:spcPts val="0"/>
              </a:spcAft>
              <a:buSzPts val="2800"/>
              <a:buNone/>
            </a:pPr>
            <a:r>
              <a:t/>
            </a:r>
            <a:endParaRPr sz="2400" u="sng"/>
          </a:p>
        </p:txBody>
      </p:sp>
      <p:pic>
        <p:nvPicPr>
          <p:cNvPr id="271" name="Google Shape;271;p15"/>
          <p:cNvPicPr preferRelativeResize="0"/>
          <p:nvPr/>
        </p:nvPicPr>
        <p:blipFill rotWithShape="1">
          <a:blip r:embed="rId3">
            <a:alphaModFix/>
          </a:blip>
          <a:srcRect b="0" l="0" r="0" t="0"/>
          <a:stretch/>
        </p:blipFill>
        <p:spPr>
          <a:xfrm>
            <a:off x="1531775" y="1267775"/>
            <a:ext cx="5956554" cy="37109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75" name="Shape 275"/>
        <p:cNvGrpSpPr/>
        <p:nvPr/>
      </p:nvGrpSpPr>
      <p:grpSpPr>
        <a:xfrm>
          <a:off x="0" y="0"/>
          <a:ext cx="0" cy="0"/>
          <a:chOff x="0" y="0"/>
          <a:chExt cx="0" cy="0"/>
        </a:xfrm>
      </p:grpSpPr>
      <p:sp>
        <p:nvSpPr>
          <p:cNvPr id="276" name="Google Shape;276;p16"/>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5</a:t>
            </a:r>
            <a:endParaRPr sz="2400" u="sng"/>
          </a:p>
          <a:p>
            <a:pPr indent="0" lvl="0" marL="0" rtl="0" algn="l">
              <a:lnSpc>
                <a:spcPct val="100000"/>
              </a:lnSpc>
              <a:spcBef>
                <a:spcPts val="0"/>
              </a:spcBef>
              <a:spcAft>
                <a:spcPts val="0"/>
              </a:spcAft>
              <a:buSzPts val="2800"/>
              <a:buNone/>
            </a:pPr>
            <a:r>
              <a:t/>
            </a:r>
            <a:endParaRPr sz="2400" u="sng"/>
          </a:p>
        </p:txBody>
      </p:sp>
      <p:pic>
        <p:nvPicPr>
          <p:cNvPr id="277" name="Google Shape;277;p16"/>
          <p:cNvPicPr preferRelativeResize="0"/>
          <p:nvPr/>
        </p:nvPicPr>
        <p:blipFill rotWithShape="1">
          <a:blip r:embed="rId3">
            <a:alphaModFix/>
          </a:blip>
          <a:srcRect b="0" l="0" r="0" t="0"/>
          <a:stretch/>
        </p:blipFill>
        <p:spPr>
          <a:xfrm>
            <a:off x="1243075" y="1230600"/>
            <a:ext cx="6386894" cy="37109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81" name="Shape 281"/>
        <p:cNvGrpSpPr/>
        <p:nvPr/>
      </p:nvGrpSpPr>
      <p:grpSpPr>
        <a:xfrm>
          <a:off x="0" y="0"/>
          <a:ext cx="0" cy="0"/>
          <a:chOff x="0" y="0"/>
          <a:chExt cx="0" cy="0"/>
        </a:xfrm>
      </p:grpSpPr>
      <p:sp>
        <p:nvSpPr>
          <p:cNvPr id="282" name="Google Shape;282;p17"/>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5 - Solution </a:t>
            </a:r>
            <a:endParaRPr sz="2400" u="sng"/>
          </a:p>
          <a:p>
            <a:pPr indent="0" lvl="0" marL="0" rtl="0" algn="l">
              <a:lnSpc>
                <a:spcPct val="100000"/>
              </a:lnSpc>
              <a:spcBef>
                <a:spcPts val="0"/>
              </a:spcBef>
              <a:spcAft>
                <a:spcPts val="0"/>
              </a:spcAft>
              <a:buSzPts val="2800"/>
              <a:buNone/>
            </a:pPr>
            <a:r>
              <a:t/>
            </a:r>
            <a:endParaRPr sz="2400" u="sng"/>
          </a:p>
        </p:txBody>
      </p:sp>
      <p:pic>
        <p:nvPicPr>
          <p:cNvPr id="283" name="Google Shape;283;p17"/>
          <p:cNvPicPr preferRelativeResize="0"/>
          <p:nvPr/>
        </p:nvPicPr>
        <p:blipFill rotWithShape="1">
          <a:blip r:embed="rId3">
            <a:alphaModFix/>
          </a:blip>
          <a:srcRect b="0" l="0" r="0" t="0"/>
          <a:stretch/>
        </p:blipFill>
        <p:spPr>
          <a:xfrm>
            <a:off x="1462963" y="1230600"/>
            <a:ext cx="6218063" cy="37109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87" name="Shape 287"/>
        <p:cNvGrpSpPr/>
        <p:nvPr/>
      </p:nvGrpSpPr>
      <p:grpSpPr>
        <a:xfrm>
          <a:off x="0" y="0"/>
          <a:ext cx="0" cy="0"/>
          <a:chOff x="0" y="0"/>
          <a:chExt cx="0" cy="0"/>
        </a:xfrm>
      </p:grpSpPr>
      <p:sp>
        <p:nvSpPr>
          <p:cNvPr id="288" name="Google Shape;288;p18"/>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6 </a:t>
            </a:r>
            <a:endParaRPr sz="2400" u="sng"/>
          </a:p>
          <a:p>
            <a:pPr indent="0" lvl="0" marL="0" rtl="0" algn="l">
              <a:lnSpc>
                <a:spcPct val="100000"/>
              </a:lnSpc>
              <a:spcBef>
                <a:spcPts val="0"/>
              </a:spcBef>
              <a:spcAft>
                <a:spcPts val="0"/>
              </a:spcAft>
              <a:buSzPts val="2800"/>
              <a:buNone/>
            </a:pPr>
            <a:r>
              <a:t/>
            </a:r>
            <a:endParaRPr sz="2400" u="sng"/>
          </a:p>
        </p:txBody>
      </p:sp>
      <p:pic>
        <p:nvPicPr>
          <p:cNvPr id="289" name="Google Shape;289;p18"/>
          <p:cNvPicPr preferRelativeResize="0"/>
          <p:nvPr/>
        </p:nvPicPr>
        <p:blipFill rotWithShape="1">
          <a:blip r:embed="rId3">
            <a:alphaModFix/>
          </a:blip>
          <a:srcRect b="0" l="0" r="0" t="0"/>
          <a:stretch/>
        </p:blipFill>
        <p:spPr>
          <a:xfrm>
            <a:off x="2036275" y="1205825"/>
            <a:ext cx="4816307" cy="37109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93" name="Shape 293"/>
        <p:cNvGrpSpPr/>
        <p:nvPr/>
      </p:nvGrpSpPr>
      <p:grpSpPr>
        <a:xfrm>
          <a:off x="0" y="0"/>
          <a:ext cx="0" cy="0"/>
          <a:chOff x="0" y="0"/>
          <a:chExt cx="0" cy="0"/>
        </a:xfrm>
      </p:grpSpPr>
      <p:sp>
        <p:nvSpPr>
          <p:cNvPr id="294" name="Google Shape;294;p19"/>
          <p:cNvSpPr txBox="1"/>
          <p:nvPr>
            <p:ph idx="1" type="subTitle"/>
          </p:nvPr>
        </p:nvSpPr>
        <p:spPr>
          <a:xfrm>
            <a:off x="125850" y="123375"/>
            <a:ext cx="8768400" cy="10044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9.7.20</a:t>
            </a:r>
            <a:endParaRPr sz="2400" u="sng"/>
          </a:p>
          <a:p>
            <a:pPr indent="0" lvl="0" marL="0" rtl="0" algn="ctr">
              <a:lnSpc>
                <a:spcPct val="100000"/>
              </a:lnSpc>
              <a:spcBef>
                <a:spcPts val="0"/>
              </a:spcBef>
              <a:spcAft>
                <a:spcPts val="0"/>
              </a:spcAft>
              <a:buSzPts val="2800"/>
              <a:buNone/>
            </a:pPr>
            <a:r>
              <a:rPr lang="en-GB" sz="2400" u="sng"/>
              <a:t>Challenge 6 - Solution </a:t>
            </a:r>
            <a:endParaRPr sz="2400" u="sng"/>
          </a:p>
          <a:p>
            <a:pPr indent="0" lvl="0" marL="0" rtl="0" algn="l">
              <a:lnSpc>
                <a:spcPct val="100000"/>
              </a:lnSpc>
              <a:spcBef>
                <a:spcPts val="0"/>
              </a:spcBef>
              <a:spcAft>
                <a:spcPts val="0"/>
              </a:spcAft>
              <a:buSzPts val="2800"/>
              <a:buNone/>
            </a:pPr>
            <a:r>
              <a:t/>
            </a:r>
            <a:endParaRPr sz="2400" u="sng"/>
          </a:p>
        </p:txBody>
      </p:sp>
      <p:pic>
        <p:nvPicPr>
          <p:cNvPr id="295" name="Google Shape;295;p19"/>
          <p:cNvPicPr preferRelativeResize="0"/>
          <p:nvPr/>
        </p:nvPicPr>
        <p:blipFill rotWithShape="1">
          <a:blip r:embed="rId3">
            <a:alphaModFix/>
          </a:blip>
          <a:srcRect b="0" l="0" r="0" t="0"/>
          <a:stretch/>
        </p:blipFill>
        <p:spPr>
          <a:xfrm>
            <a:off x="1738825" y="1255400"/>
            <a:ext cx="5826732" cy="371092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99" name="Shape 299"/>
        <p:cNvGrpSpPr/>
        <p:nvPr/>
      </p:nvGrpSpPr>
      <p:grpSpPr>
        <a:xfrm>
          <a:off x="0" y="0"/>
          <a:ext cx="0" cy="0"/>
          <a:chOff x="0" y="0"/>
          <a:chExt cx="0" cy="0"/>
        </a:xfrm>
      </p:grpSpPr>
      <p:sp>
        <p:nvSpPr>
          <p:cNvPr id="300" name="Google Shape;300;p20"/>
          <p:cNvSpPr txBox="1"/>
          <p:nvPr>
            <p:ph idx="1" type="subTitle"/>
          </p:nvPr>
        </p:nvSpPr>
        <p:spPr>
          <a:xfrm>
            <a:off x="964425" y="2571750"/>
            <a:ext cx="6903600" cy="1887000"/>
          </a:xfrm>
          <a:prstGeom prst="rect">
            <a:avLst/>
          </a:prstGeom>
          <a:solidFill>
            <a:srgbClr val="FFFFFF"/>
          </a:solidFill>
          <a:ln>
            <a:noFill/>
          </a:ln>
        </p:spPr>
        <p:txBody>
          <a:bodyPr anchorCtr="0" anchor="t" bIns="91425" lIns="91425" spcFirstLastPara="1" rIns="91425" wrap="square" tIns="91425">
            <a:noAutofit/>
          </a:bodyPr>
          <a:lstStyle/>
          <a:p>
            <a:pPr indent="-406400" lvl="0" marL="457200" rtl="0" algn="l">
              <a:lnSpc>
                <a:spcPct val="100000"/>
              </a:lnSpc>
              <a:spcBef>
                <a:spcPts val="0"/>
              </a:spcBef>
              <a:spcAft>
                <a:spcPts val="0"/>
              </a:spcAft>
              <a:buSzPts val="2800"/>
              <a:buAutoNum type="arabicPeriod"/>
            </a:pPr>
            <a:r>
              <a:rPr lang="en-GB"/>
              <a:t>Grammar</a:t>
            </a:r>
            <a:endParaRPr/>
          </a:p>
          <a:p>
            <a:pPr indent="0" lvl="0" marL="457200" rtl="0" algn="l">
              <a:lnSpc>
                <a:spcPct val="100000"/>
              </a:lnSpc>
              <a:spcBef>
                <a:spcPts val="0"/>
              </a:spcBef>
              <a:spcAft>
                <a:spcPts val="0"/>
              </a:spcAft>
              <a:buSzPts val="2800"/>
              <a:buNone/>
            </a:pPr>
            <a:r>
              <a:t/>
            </a:r>
            <a:endParaRPr/>
          </a:p>
          <a:p>
            <a:pPr indent="-406400" lvl="0" marL="457200" rtl="0" algn="l">
              <a:lnSpc>
                <a:spcPct val="100000"/>
              </a:lnSpc>
              <a:spcBef>
                <a:spcPts val="0"/>
              </a:spcBef>
              <a:spcAft>
                <a:spcPts val="0"/>
              </a:spcAft>
              <a:buSzPts val="2800"/>
              <a:buAutoNum type="arabicPeriod"/>
            </a:pPr>
            <a:r>
              <a:rPr lang="en-GB"/>
              <a:t>Reading = Rainforest Calling</a:t>
            </a:r>
            <a:endParaRPr/>
          </a:p>
          <a:p>
            <a:pPr indent="0" lvl="0" marL="0" rtl="0" algn="l">
              <a:lnSpc>
                <a:spcPct val="100000"/>
              </a:lnSpc>
              <a:spcBef>
                <a:spcPts val="0"/>
              </a:spcBef>
              <a:spcAft>
                <a:spcPts val="0"/>
              </a:spcAft>
              <a:buSzPts val="2800"/>
              <a:buNone/>
            </a:pPr>
            <a:r>
              <a:t/>
            </a:r>
            <a:endParaRPr/>
          </a:p>
          <a:p>
            <a:pPr indent="0" lvl="0" marL="0" rtl="0" algn="ctr">
              <a:lnSpc>
                <a:spcPct val="100000"/>
              </a:lnSpc>
              <a:spcBef>
                <a:spcPts val="0"/>
              </a:spcBef>
              <a:spcAft>
                <a:spcPts val="0"/>
              </a:spcAft>
              <a:buSzPts val="2800"/>
              <a:buNone/>
            </a:pPr>
            <a:r>
              <a:t/>
            </a:r>
            <a:endParaRPr/>
          </a:p>
        </p:txBody>
      </p:sp>
      <p:sp>
        <p:nvSpPr>
          <p:cNvPr id="301" name="Google Shape;301;p20"/>
          <p:cNvSpPr/>
          <p:nvPr/>
        </p:nvSpPr>
        <p:spPr>
          <a:xfrm>
            <a:off x="964425" y="319800"/>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02" name="Google Shape;302;p20"/>
          <p:cNvPicPr preferRelativeResize="0"/>
          <p:nvPr/>
        </p:nvPicPr>
        <p:blipFill rotWithShape="1">
          <a:blip r:embed="rId3">
            <a:alphaModFix/>
          </a:blip>
          <a:srcRect b="0" l="0" r="0" t="0"/>
          <a:stretch/>
        </p:blipFill>
        <p:spPr>
          <a:xfrm>
            <a:off x="1953783" y="501600"/>
            <a:ext cx="4995692" cy="14256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06" name="Shape 306"/>
        <p:cNvGrpSpPr/>
        <p:nvPr/>
      </p:nvGrpSpPr>
      <p:grpSpPr>
        <a:xfrm>
          <a:off x="0" y="0"/>
          <a:ext cx="0" cy="0"/>
          <a:chOff x="0" y="0"/>
          <a:chExt cx="0" cy="0"/>
        </a:xfrm>
      </p:grpSpPr>
      <p:sp>
        <p:nvSpPr>
          <p:cNvPr id="307" name="Google Shape;307;p21"/>
          <p:cNvSpPr txBox="1"/>
          <p:nvPr/>
        </p:nvSpPr>
        <p:spPr>
          <a:xfrm>
            <a:off x="494100" y="237750"/>
            <a:ext cx="8155800" cy="659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Thursday Grammar</a:t>
            </a:r>
            <a:endParaRPr b="0" i="0" sz="1400" u="none" cap="none" strike="noStrike">
              <a:solidFill>
                <a:srgbClr val="000000"/>
              </a:solidFill>
              <a:latin typeface="Arial"/>
              <a:ea typeface="Arial"/>
              <a:cs typeface="Arial"/>
              <a:sym typeface="Arial"/>
            </a:endParaRPr>
          </a:p>
        </p:txBody>
      </p:sp>
      <p:pic>
        <p:nvPicPr>
          <p:cNvPr id="308" name="Google Shape;308;p21"/>
          <p:cNvPicPr preferRelativeResize="0"/>
          <p:nvPr/>
        </p:nvPicPr>
        <p:blipFill rotWithShape="1">
          <a:blip r:embed="rId3">
            <a:alphaModFix/>
          </a:blip>
          <a:srcRect b="0" l="0" r="0" t="10193"/>
          <a:stretch/>
        </p:blipFill>
        <p:spPr>
          <a:xfrm>
            <a:off x="280975" y="1241550"/>
            <a:ext cx="8582051" cy="3539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12" name="Shape 312"/>
        <p:cNvGrpSpPr/>
        <p:nvPr/>
      </p:nvGrpSpPr>
      <p:grpSpPr>
        <a:xfrm>
          <a:off x="0" y="0"/>
          <a:ext cx="0" cy="0"/>
          <a:chOff x="0" y="0"/>
          <a:chExt cx="0" cy="0"/>
        </a:xfrm>
      </p:grpSpPr>
      <p:sp>
        <p:nvSpPr>
          <p:cNvPr id="313" name="Google Shape;313;p22"/>
          <p:cNvSpPr txBox="1"/>
          <p:nvPr/>
        </p:nvSpPr>
        <p:spPr>
          <a:xfrm>
            <a:off x="494100" y="237750"/>
            <a:ext cx="8155800" cy="659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Grammar</a:t>
            </a:r>
            <a:endParaRPr b="0" i="0" sz="1400" u="none" cap="none" strike="noStrike">
              <a:solidFill>
                <a:srgbClr val="000000"/>
              </a:solidFill>
              <a:latin typeface="Arial"/>
              <a:ea typeface="Arial"/>
              <a:cs typeface="Arial"/>
              <a:sym typeface="Arial"/>
            </a:endParaRPr>
          </a:p>
        </p:txBody>
      </p:sp>
      <p:pic>
        <p:nvPicPr>
          <p:cNvPr id="314" name="Google Shape;314;p22"/>
          <p:cNvPicPr preferRelativeResize="0"/>
          <p:nvPr/>
        </p:nvPicPr>
        <p:blipFill rotWithShape="1">
          <a:blip r:embed="rId3">
            <a:alphaModFix/>
          </a:blip>
          <a:srcRect b="0" l="0" r="0" t="0"/>
          <a:stretch/>
        </p:blipFill>
        <p:spPr>
          <a:xfrm>
            <a:off x="152400" y="1049250"/>
            <a:ext cx="8839199" cy="374803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18" name="Shape 318"/>
        <p:cNvGrpSpPr/>
        <p:nvPr/>
      </p:nvGrpSpPr>
      <p:grpSpPr>
        <a:xfrm>
          <a:off x="0" y="0"/>
          <a:ext cx="0" cy="0"/>
          <a:chOff x="0" y="0"/>
          <a:chExt cx="0" cy="0"/>
        </a:xfrm>
      </p:grpSpPr>
      <p:sp>
        <p:nvSpPr>
          <p:cNvPr id="319" name="Google Shape;319;p23"/>
          <p:cNvSpPr txBox="1"/>
          <p:nvPr/>
        </p:nvSpPr>
        <p:spPr>
          <a:xfrm>
            <a:off x="219975" y="189400"/>
            <a:ext cx="8155800" cy="939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Grammar</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1" i="0" lang="en-GB" sz="2400" u="sng" cap="none" strike="noStrike">
                <a:solidFill>
                  <a:srgbClr val="FF0000"/>
                </a:solidFill>
                <a:latin typeface="Arial"/>
                <a:ea typeface="Arial"/>
                <a:cs typeface="Arial"/>
                <a:sym typeface="Arial"/>
              </a:rPr>
              <a:t>Answers</a:t>
            </a:r>
            <a:endParaRPr b="1" i="0" sz="2400" u="sng" cap="none" strike="noStrike">
              <a:solidFill>
                <a:srgbClr val="FF0000"/>
              </a:solidFill>
              <a:latin typeface="Arial"/>
              <a:ea typeface="Arial"/>
              <a:cs typeface="Arial"/>
              <a:sym typeface="Arial"/>
            </a:endParaRPr>
          </a:p>
        </p:txBody>
      </p:sp>
      <p:pic>
        <p:nvPicPr>
          <p:cNvPr id="320" name="Google Shape;320;p23"/>
          <p:cNvPicPr preferRelativeResize="0"/>
          <p:nvPr/>
        </p:nvPicPr>
        <p:blipFill rotWithShape="1">
          <a:blip r:embed="rId3">
            <a:alphaModFix/>
          </a:blip>
          <a:srcRect b="0" l="0" r="0" t="0"/>
          <a:stretch/>
        </p:blipFill>
        <p:spPr>
          <a:xfrm>
            <a:off x="152400" y="1281100"/>
            <a:ext cx="8839199" cy="3542004"/>
          </a:xfrm>
          <a:prstGeom prst="rect">
            <a:avLst/>
          </a:prstGeom>
          <a:noFill/>
          <a:ln cap="flat" cmpd="sng" w="76200">
            <a:solidFill>
              <a:srgbClr val="FF0000"/>
            </a:solidFill>
            <a:prstDash val="solid"/>
            <a:round/>
            <a:headEnd len="sm" w="sm" type="none"/>
            <a:tailEnd len="sm" w="sm" type="none"/>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24" name="Shape 324"/>
        <p:cNvGrpSpPr/>
        <p:nvPr/>
      </p:nvGrpSpPr>
      <p:grpSpPr>
        <a:xfrm>
          <a:off x="0" y="0"/>
          <a:ext cx="0" cy="0"/>
          <a:chOff x="0" y="0"/>
          <a:chExt cx="0" cy="0"/>
        </a:xfrm>
      </p:grpSpPr>
      <p:sp>
        <p:nvSpPr>
          <p:cNvPr id="325" name="Google Shape;325;p24"/>
          <p:cNvSpPr txBox="1"/>
          <p:nvPr/>
        </p:nvSpPr>
        <p:spPr>
          <a:xfrm>
            <a:off x="219975" y="189400"/>
            <a:ext cx="8155800" cy="939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Grammar</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1" i="0" lang="en-GB" sz="2400" u="sng" cap="none" strike="noStrike">
                <a:solidFill>
                  <a:srgbClr val="FF0000"/>
                </a:solidFill>
                <a:latin typeface="Arial"/>
                <a:ea typeface="Arial"/>
                <a:cs typeface="Arial"/>
                <a:sym typeface="Arial"/>
              </a:rPr>
              <a:t>Answers</a:t>
            </a:r>
            <a:endParaRPr b="1" i="0" sz="2400" u="sng" cap="none" strike="noStrike">
              <a:solidFill>
                <a:srgbClr val="FF0000"/>
              </a:solidFill>
              <a:latin typeface="Arial"/>
              <a:ea typeface="Arial"/>
              <a:cs typeface="Arial"/>
              <a:sym typeface="Arial"/>
            </a:endParaRPr>
          </a:p>
        </p:txBody>
      </p:sp>
      <p:pic>
        <p:nvPicPr>
          <p:cNvPr id="326" name="Google Shape;326;p24"/>
          <p:cNvPicPr preferRelativeResize="0"/>
          <p:nvPr/>
        </p:nvPicPr>
        <p:blipFill rotWithShape="1">
          <a:blip r:embed="rId3">
            <a:alphaModFix/>
          </a:blip>
          <a:srcRect b="0" l="0" r="0" t="0"/>
          <a:stretch/>
        </p:blipFill>
        <p:spPr>
          <a:xfrm>
            <a:off x="152400" y="1281100"/>
            <a:ext cx="8839199" cy="3594228"/>
          </a:xfrm>
          <a:prstGeom prst="rect">
            <a:avLst/>
          </a:prstGeom>
          <a:noFill/>
          <a:ln cap="flat" cmpd="sng" w="76200">
            <a:solidFill>
              <a:srgbClr val="FF0000"/>
            </a:solidFill>
            <a:prstDash val="solid"/>
            <a:round/>
            <a:headEnd len="sm" w="sm" type="none"/>
            <a:tailEnd len="sm" w="sm" type="none"/>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30" name="Shape 330"/>
        <p:cNvGrpSpPr/>
        <p:nvPr/>
      </p:nvGrpSpPr>
      <p:grpSpPr>
        <a:xfrm>
          <a:off x="0" y="0"/>
          <a:ext cx="0" cy="0"/>
          <a:chOff x="0" y="0"/>
          <a:chExt cx="0" cy="0"/>
        </a:xfrm>
      </p:grpSpPr>
      <p:sp>
        <p:nvSpPr>
          <p:cNvPr id="331" name="Google Shape;331;p25"/>
          <p:cNvSpPr txBox="1"/>
          <p:nvPr/>
        </p:nvSpPr>
        <p:spPr>
          <a:xfrm>
            <a:off x="150550" y="62725"/>
            <a:ext cx="8681100" cy="789900"/>
          </a:xfrm>
          <a:prstGeom prst="rect">
            <a:avLst/>
          </a:prstGeom>
          <a:solidFill>
            <a:srgbClr val="63DA2E"/>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Rainforest Calling</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332" name="Google Shape;332;p25"/>
          <p:cNvSpPr txBox="1"/>
          <p:nvPr/>
        </p:nvSpPr>
        <p:spPr>
          <a:xfrm>
            <a:off x="167700" y="964413"/>
            <a:ext cx="8808600" cy="37878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pic>
        <p:nvPicPr>
          <p:cNvPr id="333" name="Google Shape;333;p25"/>
          <p:cNvPicPr preferRelativeResize="0"/>
          <p:nvPr/>
        </p:nvPicPr>
        <p:blipFill rotWithShape="1">
          <a:blip r:embed="rId3">
            <a:alphaModFix/>
          </a:blip>
          <a:srcRect b="0" l="0" r="0" t="0"/>
          <a:stretch/>
        </p:blipFill>
        <p:spPr>
          <a:xfrm rot="-845577">
            <a:off x="567582" y="1500545"/>
            <a:ext cx="3951183" cy="2963383"/>
          </a:xfrm>
          <a:prstGeom prst="rect">
            <a:avLst/>
          </a:prstGeom>
          <a:noFill/>
          <a:ln cap="flat" cmpd="sng" w="76200">
            <a:solidFill>
              <a:srgbClr val="63DA2E"/>
            </a:solidFill>
            <a:prstDash val="solid"/>
            <a:round/>
            <a:headEnd len="sm" w="sm" type="none"/>
            <a:tailEnd len="sm" w="sm" type="none"/>
          </a:ln>
        </p:spPr>
      </p:pic>
      <p:pic>
        <p:nvPicPr>
          <p:cNvPr id="334" name="Google Shape;334;p25"/>
          <p:cNvPicPr preferRelativeResize="0"/>
          <p:nvPr/>
        </p:nvPicPr>
        <p:blipFill rotWithShape="1">
          <a:blip r:embed="rId4">
            <a:alphaModFix/>
          </a:blip>
          <a:srcRect b="0" l="0" r="0" t="0"/>
          <a:stretch/>
        </p:blipFill>
        <p:spPr>
          <a:xfrm rot="707361">
            <a:off x="5120874" y="1364875"/>
            <a:ext cx="3283200" cy="3283200"/>
          </a:xfrm>
          <a:prstGeom prst="rect">
            <a:avLst/>
          </a:prstGeom>
          <a:noFill/>
          <a:ln cap="flat" cmpd="sng" w="76200">
            <a:solidFill>
              <a:srgbClr val="63DA2E"/>
            </a:solidFill>
            <a:prstDash val="solid"/>
            <a:round/>
            <a:headEnd len="sm" w="sm" type="none"/>
            <a:tailEnd len="sm" w="sm" type="none"/>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38" name="Shape 338"/>
        <p:cNvGrpSpPr/>
        <p:nvPr/>
      </p:nvGrpSpPr>
      <p:grpSpPr>
        <a:xfrm>
          <a:off x="0" y="0"/>
          <a:ext cx="0" cy="0"/>
          <a:chOff x="0" y="0"/>
          <a:chExt cx="0" cy="0"/>
        </a:xfrm>
      </p:grpSpPr>
      <p:sp>
        <p:nvSpPr>
          <p:cNvPr id="339" name="Google Shape;339;p26"/>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Rainforest Calling </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340" name="Google Shape;340;p26"/>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 name="Google Shape;341;p26"/>
          <p:cNvSpPr txBox="1"/>
          <p:nvPr/>
        </p:nvSpPr>
        <p:spPr>
          <a:xfrm>
            <a:off x="235150" y="1034300"/>
            <a:ext cx="8511900" cy="3759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rgbClr val="000000"/>
                </a:solidFill>
                <a:latin typeface="Arial"/>
                <a:ea typeface="Arial"/>
                <a:cs typeface="Arial"/>
                <a:sym typeface="Arial"/>
              </a:rPr>
              <a:t>9:50 a.m. </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I wonder if the person who gave the rainforest its name had ever actually been there. Surely, if they had, they’d have called it the ‘plant forest’ instead. Mrs Curtis, my teacher, told us that more than two thirds of the world’s plant species live in rainforest environments. That’s more than 80,000 different plants! There’s no way that I’m telling my Grandma Wilkins that! She’d be on the first plane to Brazil with her lucky gardening gloves because she really loves plants. Do you know, she once told me that she might love plants even more than she loves my mum! Don’t worry, I haven’t told my mum that.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That’s one of the reasons why I volunteered for this project – so that I could tell my grandma about all the plants. Mrs Curtis wanted one of us to spend a whole week looking at some webcams in the Amazonian rainforest.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I put my hand straight up. My best friend, Millie, said that the last time she’d seen anything move as fast as my arm was when someone told her daft brother that the bank was giving away free money. Who wouldn’t volunteer to spend the whole week looking at the Amazon? I think that I’d be really good at spotting all the different plants and animals. </a:t>
            </a:r>
            <a:r>
              <a:rPr b="0" i="0" lang="en-GB" sz="1200" u="none" cap="none" strike="noStrike">
                <a:solidFill>
                  <a:srgbClr val="000000"/>
                </a:solidFill>
                <a:latin typeface="Arial"/>
                <a:ea typeface="Arial"/>
                <a:cs typeface="Arial"/>
                <a:sym typeface="Arial"/>
              </a:rPr>
              <a:t> </a:t>
            </a:r>
            <a:endParaRPr b="0"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45" name="Shape 345"/>
        <p:cNvGrpSpPr/>
        <p:nvPr/>
      </p:nvGrpSpPr>
      <p:grpSpPr>
        <a:xfrm>
          <a:off x="0" y="0"/>
          <a:ext cx="0" cy="0"/>
          <a:chOff x="0" y="0"/>
          <a:chExt cx="0" cy="0"/>
        </a:xfrm>
      </p:grpSpPr>
      <p:sp>
        <p:nvSpPr>
          <p:cNvPr id="346" name="Google Shape;346;p27"/>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Rainforest Calling </a:t>
            </a:r>
            <a:endParaRPr b="1" i="0" sz="14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WALT: Make inferences using evidence from the text.</a:t>
            </a:r>
            <a:endParaRPr b="1" i="0" sz="2100" u="sng" cap="none" strike="noStrike">
              <a:solidFill>
                <a:srgbClr val="000000"/>
              </a:solidFill>
              <a:latin typeface="Arial"/>
              <a:ea typeface="Arial"/>
              <a:cs typeface="Arial"/>
              <a:sym typeface="Arial"/>
            </a:endParaRPr>
          </a:p>
        </p:txBody>
      </p:sp>
      <p:sp>
        <p:nvSpPr>
          <p:cNvPr id="347" name="Google Shape;347;p27"/>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 name="Google Shape;348;p27"/>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349" name="Google Shape;349;p27"/>
          <p:cNvSpPr txBox="1"/>
          <p:nvPr/>
        </p:nvSpPr>
        <p:spPr>
          <a:xfrm>
            <a:off x="214300" y="1132125"/>
            <a:ext cx="8617200" cy="3578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As soon as Mrs Curtis looked at me, I knew that I hadn’t been picked. She had the same expression on her face that she uses to tell us that we’ve got a maths question wrong as she said, "Maybe next time, Daisy." Jack Walters got picked instead, but he changed his mind when he found out that we’re only allowed to look at the webcams during our breaks and at lunchtime. He said that there was no way that he was going to miss playing football in the playground. So Mrs Curtis ended up choosing me anyway! I don’t mind having to do normal lessons I got nine out of ten on my spellings last week. Still can’t spell rhinnosoraus, though.</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Mrs Curtis said that I have to write a journal entry to tell the rest of the class what I’ve seen on the webcams. I haven’t written a journal before. The only things I write at home are lists of my favourite songs and the things I want for Christmas, but Mrs Curtis said not to worry and to just write as I like to speak. I think that should make it easier!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53" name="Shape 353"/>
        <p:cNvGrpSpPr/>
        <p:nvPr/>
      </p:nvGrpSpPr>
      <p:grpSpPr>
        <a:xfrm>
          <a:off x="0" y="0"/>
          <a:ext cx="0" cy="0"/>
          <a:chOff x="0" y="0"/>
          <a:chExt cx="0" cy="0"/>
        </a:xfrm>
      </p:grpSpPr>
      <p:sp>
        <p:nvSpPr>
          <p:cNvPr id="354" name="Google Shape;354;p28"/>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Rainforest Calling </a:t>
            </a:r>
            <a:endParaRPr b="1" i="0" sz="14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WALT: Make inferences using evidence from the text.</a:t>
            </a:r>
            <a:endParaRPr b="1" i="0" sz="2100" u="sng" cap="none" strike="noStrike">
              <a:solidFill>
                <a:srgbClr val="000000"/>
              </a:solidFill>
              <a:latin typeface="Arial"/>
              <a:ea typeface="Arial"/>
              <a:cs typeface="Arial"/>
              <a:sym typeface="Arial"/>
            </a:endParaRPr>
          </a:p>
        </p:txBody>
      </p:sp>
      <p:sp>
        <p:nvSpPr>
          <p:cNvPr id="355" name="Google Shape;355;p28"/>
          <p:cNvSpPr txBox="1"/>
          <p:nvPr/>
        </p:nvSpPr>
        <p:spPr>
          <a:xfrm>
            <a:off x="150550" y="964400"/>
            <a:ext cx="8808600" cy="40812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6" name="Google Shape;356;p28"/>
          <p:cNvSpPr txBox="1"/>
          <p:nvPr/>
        </p:nvSpPr>
        <p:spPr>
          <a:xfrm>
            <a:off x="221950" y="964400"/>
            <a:ext cx="8808600" cy="39276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0"/>
              </a:spcAft>
              <a:buClr>
                <a:srgbClr val="000000"/>
              </a:buClr>
              <a:buSzPts val="1300"/>
              <a:buFont typeface="Arial"/>
              <a:buNone/>
            </a:pPr>
            <a:r>
              <a:rPr b="0" i="0" lang="en-GB" sz="1300" u="none" cap="none" strike="noStrike">
                <a:solidFill>
                  <a:srgbClr val="000000"/>
                </a:solidFill>
                <a:latin typeface="Arial"/>
                <a:ea typeface="Arial"/>
                <a:cs typeface="Arial"/>
                <a:sym typeface="Arial"/>
              </a:rPr>
              <a:t>A ‘green conversation’ charity set the webcams up a few years ago (I’m not actually sure what a green conversation is, or a red or yellow or pink conversation either) and when Mrs Curtis logged on with her laptop, she showed me that we can move the webcams with the arrows on the keyboard. If I want to move left or right, up or down, I just press the arrows. I can even move from camera to camera so that I can explore each layer of the rainforest! Mrs Curtis also said that the Amazon rainforest is over 5,000 miles away from our school, yet I can still move the lens in any direction I want. Sometimes, technology is amazing!</a:t>
            </a:r>
            <a:endParaRPr b="0" i="0" sz="1300" u="none" cap="none" strike="noStrike">
              <a:solidFill>
                <a:srgbClr val="000000"/>
              </a:solidFill>
              <a:latin typeface="Arial"/>
              <a:ea typeface="Arial"/>
              <a:cs typeface="Arial"/>
              <a:sym typeface="Arial"/>
            </a:endParaRPr>
          </a:p>
          <a:p>
            <a:pPr indent="0" lvl="0" marL="0" marR="0" rtl="0" algn="l">
              <a:lnSpc>
                <a:spcPct val="122727"/>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a:p>
            <a:pPr indent="0" lvl="0" marL="0" marR="0" rtl="0" algn="l">
              <a:lnSpc>
                <a:spcPct val="122727"/>
              </a:lnSpc>
              <a:spcBef>
                <a:spcPts val="0"/>
              </a:spcBef>
              <a:spcAft>
                <a:spcPts val="0"/>
              </a:spcAft>
              <a:buClr>
                <a:srgbClr val="000000"/>
              </a:buClr>
              <a:buSzPts val="1300"/>
              <a:buFont typeface="Arial"/>
              <a:buNone/>
            </a:pPr>
            <a:r>
              <a:rPr b="0" i="0" lang="en-GB" sz="1300" u="none" cap="none" strike="noStrike">
                <a:solidFill>
                  <a:srgbClr val="000000"/>
                </a:solidFill>
                <a:latin typeface="Arial"/>
                <a:ea typeface="Arial"/>
                <a:cs typeface="Arial"/>
                <a:sym typeface="Arial"/>
              </a:rPr>
              <a:t>I’d love to spend all my time looking for the monkeys, or even a Bigfoot! My dad says that scientists claim there are still over five million animal species waiting to be discovered in the world, and most of those probably live in the rainforest. He wants me to keep my eyes peeled for a Bigfoot because he says, “Daisy, that’ll be like winning the lottery!”</a:t>
            </a:r>
            <a:endParaRPr b="0" i="0" sz="1300" u="none" cap="none" strike="noStrike">
              <a:solidFill>
                <a:srgbClr val="000000"/>
              </a:solidFill>
              <a:latin typeface="Arial"/>
              <a:ea typeface="Arial"/>
              <a:cs typeface="Arial"/>
              <a:sym typeface="Arial"/>
            </a:endParaRPr>
          </a:p>
          <a:p>
            <a:pPr indent="0" lvl="0" marL="0" marR="0" rtl="0" algn="l">
              <a:lnSpc>
                <a:spcPct val="122727"/>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a:p>
            <a:pPr indent="0" lvl="0" marL="0" marR="0" rtl="0" algn="l">
              <a:lnSpc>
                <a:spcPct val="122727"/>
              </a:lnSpc>
              <a:spcBef>
                <a:spcPts val="0"/>
              </a:spcBef>
              <a:spcAft>
                <a:spcPts val="0"/>
              </a:spcAft>
              <a:buClr>
                <a:srgbClr val="000000"/>
              </a:buClr>
              <a:buSzPts val="1300"/>
              <a:buFont typeface="Arial"/>
              <a:buNone/>
            </a:pPr>
            <a:r>
              <a:rPr b="0" i="0" lang="en-GB" sz="1300" u="none" cap="none" strike="noStrike">
                <a:solidFill>
                  <a:srgbClr val="000000"/>
                </a:solidFill>
                <a:latin typeface="Arial"/>
                <a:ea typeface="Arial"/>
                <a:cs typeface="Arial"/>
                <a:sym typeface="Arial"/>
              </a:rPr>
              <a:t>Anyway, my dad thinks that he knows lots about the rainforest. I think that he might have read the same books as Mrs Curtis because they both said that lots of what we all take for granted comes from the rainforest. Those beans that they use to make chocolate come from there, and pineapples, too, plus the ginger that goes into yummy biscuits... even rubber for the soles of my trainers.</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60" name="Shape 360"/>
        <p:cNvGrpSpPr/>
        <p:nvPr/>
      </p:nvGrpSpPr>
      <p:grpSpPr>
        <a:xfrm>
          <a:off x="0" y="0"/>
          <a:ext cx="0" cy="0"/>
          <a:chOff x="0" y="0"/>
          <a:chExt cx="0" cy="0"/>
        </a:xfrm>
      </p:grpSpPr>
      <p:sp>
        <p:nvSpPr>
          <p:cNvPr id="361" name="Google Shape;361;p29"/>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Rainforest Calling </a:t>
            </a:r>
            <a:endParaRPr b="1" i="0" sz="14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WALT: Make inferences using evidence from the text.</a:t>
            </a:r>
            <a:endParaRPr b="1" i="0" sz="2100" u="sng" cap="none" strike="noStrike">
              <a:solidFill>
                <a:srgbClr val="000000"/>
              </a:solidFill>
              <a:latin typeface="Arial"/>
              <a:ea typeface="Arial"/>
              <a:cs typeface="Arial"/>
              <a:sym typeface="Arial"/>
            </a:endParaRPr>
          </a:p>
        </p:txBody>
      </p:sp>
      <p:sp>
        <p:nvSpPr>
          <p:cNvPr id="362" name="Google Shape;362;p29"/>
          <p:cNvSpPr txBox="1"/>
          <p:nvPr/>
        </p:nvSpPr>
        <p:spPr>
          <a:xfrm>
            <a:off x="150550" y="964400"/>
            <a:ext cx="8808600" cy="40812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3" name="Google Shape;363;p29"/>
          <p:cNvSpPr txBox="1"/>
          <p:nvPr/>
        </p:nvSpPr>
        <p:spPr>
          <a:xfrm>
            <a:off x="221950" y="964400"/>
            <a:ext cx="8808600" cy="39276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0"/>
              </a:spcAft>
              <a:buClr>
                <a:srgbClr val="000000"/>
              </a:buClr>
              <a:buSzPts val="1300"/>
              <a:buFont typeface="Arial"/>
              <a:buNone/>
            </a:pPr>
            <a:r>
              <a:rPr b="0" i="0" lang="en-GB" sz="1300" u="none" cap="none" strike="noStrike">
                <a:solidFill>
                  <a:srgbClr val="000000"/>
                </a:solidFill>
                <a:latin typeface="Arial"/>
                <a:ea typeface="Arial"/>
                <a:cs typeface="Arial"/>
                <a:sym typeface="Arial"/>
              </a:rPr>
              <a:t>Millie says that her uncle has an important job at the city museum and he reckons that more than twenty-five percent (that’s a quarter) of all medicines use plants from the rainforest. So if you stay up too late and have a headache, or get an iffy tummy after you’ve eaten one of your dad’s home-made curries, the medicine that you are given could be made from rainforest plants. How amazing is that? </a:t>
            </a:r>
            <a:endParaRPr b="0" i="0" sz="1300" u="none" cap="none" strike="noStrike">
              <a:solidFill>
                <a:srgbClr val="000000"/>
              </a:solidFill>
              <a:latin typeface="Arial"/>
              <a:ea typeface="Arial"/>
              <a:cs typeface="Arial"/>
              <a:sym typeface="Arial"/>
            </a:endParaRPr>
          </a:p>
          <a:p>
            <a:pPr indent="0" lvl="0" marL="0" marR="0" rtl="0" algn="l">
              <a:lnSpc>
                <a:spcPct val="122727"/>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a:p>
            <a:pPr indent="0" lvl="0" marL="0" marR="0" rtl="0" algn="l">
              <a:lnSpc>
                <a:spcPct val="122727"/>
              </a:lnSpc>
              <a:spcBef>
                <a:spcPts val="0"/>
              </a:spcBef>
              <a:spcAft>
                <a:spcPts val="0"/>
              </a:spcAft>
              <a:buClr>
                <a:srgbClr val="000000"/>
              </a:buClr>
              <a:buSzPts val="1300"/>
              <a:buFont typeface="Arial"/>
              <a:buNone/>
            </a:pPr>
            <a:r>
              <a:rPr b="0" i="0" lang="en-GB" sz="1300" u="none" cap="none" strike="noStrike">
                <a:solidFill>
                  <a:srgbClr val="000000"/>
                </a:solidFill>
                <a:latin typeface="Arial"/>
                <a:ea typeface="Arial"/>
                <a:cs typeface="Arial"/>
                <a:sym typeface="Arial"/>
              </a:rPr>
              <a:t>What I’d really like to find, though, is a new kind of flower - maybe one of those beautiful orchids. When you find something new like that, those clever people you see on the documentary channels sometimes let you name them. I’d call mine the Wilkins orchid, after Grandma Wilkins. That would make her feel very important, and she tells me that she’s always wanted to be a VIP!</a:t>
            </a:r>
            <a:endParaRPr b="0" i="0" sz="1300" u="none" cap="none" strike="noStrike">
              <a:solidFill>
                <a:srgbClr val="000000"/>
              </a:solidFill>
              <a:latin typeface="Arial"/>
              <a:ea typeface="Arial"/>
              <a:cs typeface="Arial"/>
              <a:sym typeface="Arial"/>
            </a:endParaRPr>
          </a:p>
        </p:txBody>
      </p:sp>
      <p:pic>
        <p:nvPicPr>
          <p:cNvPr id="364" name="Google Shape;364;p29"/>
          <p:cNvPicPr preferRelativeResize="0"/>
          <p:nvPr/>
        </p:nvPicPr>
        <p:blipFill rotWithShape="1">
          <a:blip r:embed="rId3">
            <a:alphaModFix/>
          </a:blip>
          <a:srcRect b="0" l="0" r="0" t="0"/>
          <a:stretch/>
        </p:blipFill>
        <p:spPr>
          <a:xfrm rot="365417">
            <a:off x="6750850" y="3237538"/>
            <a:ext cx="1690275" cy="1779626"/>
          </a:xfrm>
          <a:prstGeom prst="rect">
            <a:avLst/>
          </a:prstGeom>
          <a:noFill/>
          <a:ln>
            <a:noFill/>
          </a:ln>
        </p:spPr>
      </p:pic>
      <p:pic>
        <p:nvPicPr>
          <p:cNvPr id="365" name="Google Shape;365;p29"/>
          <p:cNvPicPr preferRelativeResize="0"/>
          <p:nvPr/>
        </p:nvPicPr>
        <p:blipFill rotWithShape="1">
          <a:blip r:embed="rId4">
            <a:alphaModFix/>
          </a:blip>
          <a:srcRect b="0" l="0" r="0" t="0"/>
          <a:stretch/>
        </p:blipFill>
        <p:spPr>
          <a:xfrm rot="-278340">
            <a:off x="489959" y="3348556"/>
            <a:ext cx="1806833" cy="155758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69" name="Shape 369"/>
        <p:cNvGrpSpPr/>
        <p:nvPr/>
      </p:nvGrpSpPr>
      <p:grpSpPr>
        <a:xfrm>
          <a:off x="0" y="0"/>
          <a:ext cx="0" cy="0"/>
          <a:chOff x="0" y="0"/>
          <a:chExt cx="0" cy="0"/>
        </a:xfrm>
      </p:grpSpPr>
      <p:sp>
        <p:nvSpPr>
          <p:cNvPr id="370" name="Google Shape;370;p30"/>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Rainforest Calling</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371" name="Google Shape;371;p30"/>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2" name="Google Shape;372;p30"/>
          <p:cNvSpPr txBox="1"/>
          <p:nvPr/>
        </p:nvSpPr>
        <p:spPr>
          <a:xfrm>
            <a:off x="293500" y="852625"/>
            <a:ext cx="8665800" cy="37458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373" name="Google Shape;373;p30"/>
          <p:cNvSpPr txBox="1"/>
          <p:nvPr/>
        </p:nvSpPr>
        <p:spPr>
          <a:xfrm>
            <a:off x="150550" y="875300"/>
            <a:ext cx="8346600" cy="4105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700"/>
              <a:buFont typeface="Arial"/>
              <a:buNone/>
            </a:pPr>
            <a:r>
              <a:rPr b="1" i="0" lang="en-GB" sz="1700" u="sng" cap="none" strike="noStrike">
                <a:solidFill>
                  <a:schemeClr val="dk1"/>
                </a:solidFill>
                <a:latin typeface="Arial"/>
                <a:ea typeface="Arial"/>
                <a:cs typeface="Arial"/>
                <a:sym typeface="Arial"/>
              </a:rPr>
              <a:t>Questions:</a:t>
            </a:r>
            <a:endParaRPr b="1" i="0" sz="17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chemeClr val="dk1"/>
                </a:solidFill>
                <a:latin typeface="Arial"/>
                <a:ea typeface="Arial"/>
                <a:cs typeface="Arial"/>
                <a:sym typeface="Arial"/>
              </a:rPr>
              <a:t>1. What is the meaning of the word ‘volunteered’?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chemeClr val="dk1"/>
                </a:solidFill>
                <a:latin typeface="Arial"/>
                <a:ea typeface="Arial"/>
                <a:cs typeface="Arial"/>
                <a:sym typeface="Arial"/>
              </a:rPr>
              <a:t>2. Draw lines to match these figures with the correct information.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pic>
        <p:nvPicPr>
          <p:cNvPr id="374" name="Google Shape;374;p30"/>
          <p:cNvPicPr preferRelativeResize="0"/>
          <p:nvPr/>
        </p:nvPicPr>
        <p:blipFill rotWithShape="1">
          <a:blip r:embed="rId3">
            <a:alphaModFix/>
          </a:blip>
          <a:srcRect b="0" l="0" r="0" t="0"/>
          <a:stretch/>
        </p:blipFill>
        <p:spPr>
          <a:xfrm>
            <a:off x="397243" y="2571750"/>
            <a:ext cx="5042908" cy="20266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78" name="Shape 378"/>
        <p:cNvGrpSpPr/>
        <p:nvPr/>
      </p:nvGrpSpPr>
      <p:grpSpPr>
        <a:xfrm>
          <a:off x="0" y="0"/>
          <a:ext cx="0" cy="0"/>
          <a:chOff x="0" y="0"/>
          <a:chExt cx="0" cy="0"/>
        </a:xfrm>
      </p:grpSpPr>
      <p:sp>
        <p:nvSpPr>
          <p:cNvPr id="379" name="Google Shape;379;p31"/>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Rainforest Calling</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380" name="Google Shape;380;p31"/>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1" name="Google Shape;381;p31"/>
          <p:cNvSpPr txBox="1"/>
          <p:nvPr/>
        </p:nvSpPr>
        <p:spPr>
          <a:xfrm>
            <a:off x="293500" y="852625"/>
            <a:ext cx="8665800" cy="37458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382" name="Google Shape;382;p31"/>
          <p:cNvSpPr txBox="1"/>
          <p:nvPr/>
        </p:nvSpPr>
        <p:spPr>
          <a:xfrm>
            <a:off x="150550" y="875300"/>
            <a:ext cx="8346600" cy="4105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Arial"/>
                <a:ea typeface="Arial"/>
                <a:cs typeface="Arial"/>
                <a:sym typeface="Arial"/>
              </a:rPr>
              <a:t>Questions:</a:t>
            </a:r>
            <a:endParaRPr b="1" i="0" sz="14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3. Complete the table by showing whether each statement is a fact or an opinion.</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4. How do you think Daisy feels about being chosen to take part in the project? Give evidence for your answer.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5. What kind of relationship do you think Daisy has with her grandma? Use evidence from the text to support your answer. </a:t>
            </a:r>
            <a:endParaRPr b="0" i="0" sz="1400" u="none" cap="none" strike="noStrike">
              <a:solidFill>
                <a:schemeClr val="dk1"/>
              </a:solidFill>
              <a:latin typeface="Arial"/>
              <a:ea typeface="Arial"/>
              <a:cs typeface="Arial"/>
              <a:sym typeface="Arial"/>
            </a:endParaRPr>
          </a:p>
        </p:txBody>
      </p:sp>
      <p:pic>
        <p:nvPicPr>
          <p:cNvPr id="383" name="Google Shape;383;p31"/>
          <p:cNvPicPr preferRelativeResize="0"/>
          <p:nvPr/>
        </p:nvPicPr>
        <p:blipFill rotWithShape="1">
          <a:blip r:embed="rId3">
            <a:alphaModFix/>
          </a:blip>
          <a:srcRect b="0" l="0" r="0" t="0"/>
          <a:stretch/>
        </p:blipFill>
        <p:spPr>
          <a:xfrm>
            <a:off x="601000" y="1725286"/>
            <a:ext cx="5132649" cy="169292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87" name="Shape 387"/>
        <p:cNvGrpSpPr/>
        <p:nvPr/>
      </p:nvGrpSpPr>
      <p:grpSpPr>
        <a:xfrm>
          <a:off x="0" y="0"/>
          <a:ext cx="0" cy="0"/>
          <a:chOff x="0" y="0"/>
          <a:chExt cx="0" cy="0"/>
        </a:xfrm>
      </p:grpSpPr>
      <p:sp>
        <p:nvSpPr>
          <p:cNvPr id="388" name="Google Shape;388;p32"/>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Rainforest Calling </a:t>
            </a:r>
            <a:r>
              <a:rPr b="1" i="0" lang="en-GB" sz="2100" u="sng" cap="none" strike="noStrike">
                <a:solidFill>
                  <a:srgbClr val="FF0000"/>
                </a:solidFill>
                <a:latin typeface="Arial"/>
                <a:ea typeface="Arial"/>
                <a:cs typeface="Arial"/>
                <a:sym typeface="Arial"/>
              </a:rPr>
              <a:t>Answers</a:t>
            </a:r>
            <a:endParaRPr b="1" i="0" sz="14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389" name="Google Shape;389;p32"/>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0" name="Google Shape;390;p32"/>
          <p:cNvSpPr txBox="1"/>
          <p:nvPr/>
        </p:nvSpPr>
        <p:spPr>
          <a:xfrm>
            <a:off x="293500" y="852625"/>
            <a:ext cx="8665800" cy="37458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391" name="Google Shape;391;p32"/>
          <p:cNvSpPr txBox="1"/>
          <p:nvPr/>
        </p:nvSpPr>
        <p:spPr>
          <a:xfrm>
            <a:off x="150550" y="875300"/>
            <a:ext cx="8346600" cy="4105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700"/>
              <a:buFont typeface="Arial"/>
              <a:buNone/>
            </a:pPr>
            <a:r>
              <a:rPr b="1" i="0" lang="en-GB" sz="1700" u="sng" cap="none" strike="noStrike">
                <a:solidFill>
                  <a:schemeClr val="dk1"/>
                </a:solidFill>
                <a:latin typeface="Arial"/>
                <a:ea typeface="Arial"/>
                <a:cs typeface="Arial"/>
                <a:sym typeface="Arial"/>
              </a:rPr>
              <a:t>Questions:</a:t>
            </a:r>
            <a:endParaRPr b="1" i="0" sz="17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chemeClr val="dk1"/>
                </a:solidFill>
                <a:latin typeface="Arial"/>
                <a:ea typeface="Arial"/>
                <a:cs typeface="Arial"/>
                <a:sym typeface="Arial"/>
              </a:rPr>
              <a:t>1. What is the meaning of the word ‘volunteered’?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rgbClr val="FF0000"/>
                </a:solidFill>
                <a:latin typeface="Arial"/>
                <a:ea typeface="Arial"/>
                <a:cs typeface="Arial"/>
                <a:sym typeface="Arial"/>
              </a:rPr>
              <a:t>offered freely and willingly/was not told to do it/put herself forward</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chemeClr val="dk1"/>
                </a:solidFill>
                <a:latin typeface="Arial"/>
                <a:ea typeface="Arial"/>
                <a:cs typeface="Arial"/>
                <a:sym typeface="Arial"/>
              </a:rPr>
              <a:t>2. Draw lines to match these figures with the correct information.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pic>
        <p:nvPicPr>
          <p:cNvPr id="392" name="Google Shape;392;p32"/>
          <p:cNvPicPr preferRelativeResize="0"/>
          <p:nvPr/>
        </p:nvPicPr>
        <p:blipFill rotWithShape="1">
          <a:blip r:embed="rId3">
            <a:alphaModFix/>
          </a:blip>
          <a:srcRect b="0" l="0" r="0" t="0"/>
          <a:stretch/>
        </p:blipFill>
        <p:spPr>
          <a:xfrm>
            <a:off x="1048250" y="2321800"/>
            <a:ext cx="5901375" cy="2350450"/>
          </a:xfrm>
          <a:prstGeom prst="rect">
            <a:avLst/>
          </a:prstGeom>
          <a:noFill/>
          <a:ln cap="flat" cmpd="sng" w="76200">
            <a:solidFill>
              <a:srgbClr val="FF0000"/>
            </a:solidFill>
            <a:prstDash val="solid"/>
            <a:round/>
            <a:headEnd len="sm" w="sm" type="none"/>
            <a:tailEnd len="sm" w="sm" type="none"/>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96" name="Shape 396"/>
        <p:cNvGrpSpPr/>
        <p:nvPr/>
      </p:nvGrpSpPr>
      <p:grpSpPr>
        <a:xfrm>
          <a:off x="0" y="0"/>
          <a:ext cx="0" cy="0"/>
          <a:chOff x="0" y="0"/>
          <a:chExt cx="0" cy="0"/>
        </a:xfrm>
      </p:grpSpPr>
      <p:sp>
        <p:nvSpPr>
          <p:cNvPr id="397" name="Google Shape;397;p33"/>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Rainforest Calling </a:t>
            </a:r>
            <a:r>
              <a:rPr b="1" i="0" lang="en-GB" sz="2100" u="sng" cap="none" strike="noStrike">
                <a:solidFill>
                  <a:srgbClr val="FF0000"/>
                </a:solidFill>
                <a:latin typeface="Arial"/>
                <a:ea typeface="Arial"/>
                <a:cs typeface="Arial"/>
                <a:sym typeface="Arial"/>
              </a:rPr>
              <a:t>Answers</a:t>
            </a:r>
            <a:endParaRPr b="1" i="0" sz="14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398" name="Google Shape;398;p33"/>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9" name="Google Shape;399;p33"/>
          <p:cNvSpPr txBox="1"/>
          <p:nvPr/>
        </p:nvSpPr>
        <p:spPr>
          <a:xfrm>
            <a:off x="293500" y="852625"/>
            <a:ext cx="8665800" cy="37458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400" name="Google Shape;400;p33"/>
          <p:cNvSpPr txBox="1"/>
          <p:nvPr/>
        </p:nvSpPr>
        <p:spPr>
          <a:xfrm>
            <a:off x="150550" y="875300"/>
            <a:ext cx="8346600" cy="4105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Arial"/>
                <a:ea typeface="Arial"/>
                <a:cs typeface="Arial"/>
                <a:sym typeface="Arial"/>
              </a:rPr>
              <a:t>Questions:</a:t>
            </a:r>
            <a:endParaRPr b="1" i="0" sz="14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3. Complete the table by showing whether each statement is a fact or an opinion.</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4. How do you think Daisy feels about being chosen to take part in the project? Give evidence for your answer.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Accept a response that explains that Daisy is happy/pleased/delighted to be chosen because she volunteered/she really wanted to take part. Accept evidence to show Daisy’s reasons or enthusiasm, e.g. she could tell her grandma about the plants/she could look for a new kind of flower. Also accept answers indicating Daisy is relieved as she was not picked first/annoyed because Jack was picked first.</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id="401" name="Google Shape;401;p33"/>
          <p:cNvPicPr preferRelativeResize="0"/>
          <p:nvPr/>
        </p:nvPicPr>
        <p:blipFill rotWithShape="1">
          <a:blip r:embed="rId3">
            <a:alphaModFix/>
          </a:blip>
          <a:srcRect b="0" l="0" r="0" t="0"/>
          <a:stretch/>
        </p:blipFill>
        <p:spPr>
          <a:xfrm>
            <a:off x="1313825" y="1752464"/>
            <a:ext cx="4769226" cy="1638575"/>
          </a:xfrm>
          <a:prstGeom prst="rect">
            <a:avLst/>
          </a:prstGeom>
          <a:noFill/>
          <a:ln cap="flat" cmpd="sng" w="76200">
            <a:solidFill>
              <a:srgbClr val="FF0000"/>
            </a:solidFill>
            <a:prstDash val="solid"/>
            <a:round/>
            <a:headEnd len="sm" w="sm" type="none"/>
            <a:tailEnd len="sm" w="sm" type="none"/>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05" name="Shape 405"/>
        <p:cNvGrpSpPr/>
        <p:nvPr/>
      </p:nvGrpSpPr>
      <p:grpSpPr>
        <a:xfrm>
          <a:off x="0" y="0"/>
          <a:ext cx="0" cy="0"/>
          <a:chOff x="0" y="0"/>
          <a:chExt cx="0" cy="0"/>
        </a:xfrm>
      </p:grpSpPr>
      <p:sp>
        <p:nvSpPr>
          <p:cNvPr id="406" name="Google Shape;406;p34"/>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Rainforest Calling </a:t>
            </a:r>
            <a:r>
              <a:rPr b="1" i="0" lang="en-GB" sz="2100" u="sng" cap="none" strike="noStrike">
                <a:solidFill>
                  <a:srgbClr val="FF0000"/>
                </a:solidFill>
                <a:latin typeface="Arial"/>
                <a:ea typeface="Arial"/>
                <a:cs typeface="Arial"/>
                <a:sym typeface="Arial"/>
              </a:rPr>
              <a:t>Answers</a:t>
            </a:r>
            <a:endParaRPr b="1" i="0" sz="14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407" name="Google Shape;407;p34"/>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8" name="Google Shape;408;p34"/>
          <p:cNvSpPr txBox="1"/>
          <p:nvPr/>
        </p:nvSpPr>
        <p:spPr>
          <a:xfrm>
            <a:off x="293500" y="852625"/>
            <a:ext cx="8665800" cy="37458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409" name="Google Shape;409;p34"/>
          <p:cNvSpPr txBox="1"/>
          <p:nvPr/>
        </p:nvSpPr>
        <p:spPr>
          <a:xfrm>
            <a:off x="150550" y="875300"/>
            <a:ext cx="8346600" cy="4105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Arial"/>
                <a:ea typeface="Arial"/>
                <a:cs typeface="Arial"/>
                <a:sym typeface="Arial"/>
              </a:rPr>
              <a:t>Questions:</a:t>
            </a:r>
            <a:endParaRPr b="1" i="0" sz="14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5. What kind of relationship do you think Daisy has with her grandma? Use evidence from the text to support your answer.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Accept an answer that shows Daisy’s relationship with her grandma is good/close/ Rainforest Calling 9 25 5000 80,000 Percentage of all medicines that we use, which come from the rainforest. Number of spellings that Daisy got correct on her test. Distance in miles from school to the Amazon rainforest. Number of different plant species in the rainforest. </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Accept evidence, such as: she wants to name a flower after her/she thinks of her grandma instantly/she talks a lot about her grandma. Do not accept answers which just state things that her grandma likes, such as gardening or plants, without reference to Daisy’s bond with her grandma.</a:t>
            </a:r>
            <a:endParaRPr b="0" i="0" sz="1400" u="none" cap="none" strike="noStrike">
              <a:solidFill>
                <a:srgbClr val="FF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13" name="Shape 413"/>
        <p:cNvGrpSpPr/>
        <p:nvPr/>
      </p:nvGrpSpPr>
      <p:grpSpPr>
        <a:xfrm>
          <a:off x="0" y="0"/>
          <a:ext cx="0" cy="0"/>
          <a:chOff x="0" y="0"/>
          <a:chExt cx="0" cy="0"/>
        </a:xfrm>
      </p:grpSpPr>
      <p:sp>
        <p:nvSpPr>
          <p:cNvPr id="414" name="Google Shape;414;g89f7c57f27_0_82"/>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415" name="Google Shape;415;g89f7c57f27_0_82"/>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416" name="Google Shape;416;g89f7c57f27_0_82"/>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417" name="Google Shape;417;g89f7c57f27_0_82"/>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21" name="Shape 421"/>
        <p:cNvGrpSpPr/>
        <p:nvPr/>
      </p:nvGrpSpPr>
      <p:grpSpPr>
        <a:xfrm>
          <a:off x="0" y="0"/>
          <a:ext cx="0" cy="0"/>
          <a:chOff x="0" y="0"/>
          <a:chExt cx="0" cy="0"/>
        </a:xfrm>
      </p:grpSpPr>
      <p:sp>
        <p:nvSpPr>
          <p:cNvPr id="422" name="Google Shape;422;p35"/>
          <p:cNvSpPr txBox="1"/>
          <p:nvPr>
            <p:ph type="ctrTitle"/>
          </p:nvPr>
        </p:nvSpPr>
        <p:spPr>
          <a:xfrm>
            <a:off x="311700" y="247875"/>
            <a:ext cx="8450700" cy="1227000"/>
          </a:xfrm>
          <a:prstGeom prst="rect">
            <a:avLst/>
          </a:prstGeom>
          <a:solidFill>
            <a:srgbClr val="F4CCCC"/>
          </a:solidFill>
          <a:ln cap="flat" cmpd="sng" w="9525">
            <a:solidFill>
              <a:srgbClr val="000000"/>
            </a:solidFill>
            <a:prstDash val="dash"/>
            <a:round/>
            <a:headEnd len="sm" w="sm" type="none"/>
            <a:tailEnd len="sm" w="sm" type="none"/>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sz="5800"/>
              <a:t>Religious Education</a:t>
            </a:r>
            <a:endParaRPr sz="5800"/>
          </a:p>
        </p:txBody>
      </p:sp>
      <p:sp>
        <p:nvSpPr>
          <p:cNvPr id="423" name="Google Shape;423;p35"/>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t/>
            </a:r>
            <a:endParaRPr/>
          </a:p>
          <a:p>
            <a:pPr indent="0" lvl="0" marL="0" rtl="0" algn="ctr">
              <a:lnSpc>
                <a:spcPct val="100000"/>
              </a:lnSpc>
              <a:spcBef>
                <a:spcPts val="0"/>
              </a:spcBef>
              <a:spcAft>
                <a:spcPts val="0"/>
              </a:spcAft>
              <a:buSzPts val="2800"/>
              <a:buNone/>
            </a:pPr>
            <a:r>
              <a:rPr lang="en-GB"/>
              <a:t>WALT: understand that Buddhists follow the Eightfold Path and know the rules involved. </a:t>
            </a:r>
            <a:endParaRPr/>
          </a:p>
          <a:p>
            <a:pPr indent="0" lvl="0" marL="0" rtl="0" algn="ctr">
              <a:lnSpc>
                <a:spcPct val="100000"/>
              </a:lnSpc>
              <a:spcBef>
                <a:spcPts val="0"/>
              </a:spcBef>
              <a:spcAft>
                <a:spcPts val="0"/>
              </a:spcAft>
              <a:buSzPts val="2800"/>
              <a:buNone/>
            </a:pPr>
            <a:r>
              <a:t/>
            </a:r>
            <a:endParaRPr/>
          </a:p>
        </p:txBody>
      </p:sp>
      <p:pic>
        <p:nvPicPr>
          <p:cNvPr id="424" name="Google Shape;424;p35"/>
          <p:cNvPicPr preferRelativeResize="0"/>
          <p:nvPr/>
        </p:nvPicPr>
        <p:blipFill rotWithShape="1">
          <a:blip r:embed="rId3">
            <a:alphaModFix/>
          </a:blip>
          <a:srcRect b="0" l="0" r="0" t="0"/>
          <a:stretch/>
        </p:blipFill>
        <p:spPr>
          <a:xfrm>
            <a:off x="3529013" y="1700067"/>
            <a:ext cx="2016075" cy="11340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28" name="Shape 428"/>
        <p:cNvGrpSpPr/>
        <p:nvPr/>
      </p:nvGrpSpPr>
      <p:grpSpPr>
        <a:xfrm>
          <a:off x="0" y="0"/>
          <a:ext cx="0" cy="0"/>
          <a:chOff x="0" y="0"/>
          <a:chExt cx="0" cy="0"/>
        </a:xfrm>
      </p:grpSpPr>
      <p:pic>
        <p:nvPicPr>
          <p:cNvPr id="429" name="Google Shape;429;p36"/>
          <p:cNvPicPr preferRelativeResize="0"/>
          <p:nvPr/>
        </p:nvPicPr>
        <p:blipFill rotWithShape="1">
          <a:blip r:embed="rId3">
            <a:alphaModFix/>
          </a:blip>
          <a:srcRect b="0" l="0" r="0" t="0"/>
          <a:stretch/>
        </p:blipFill>
        <p:spPr>
          <a:xfrm>
            <a:off x="1143900" y="896050"/>
            <a:ext cx="6657975" cy="4057650"/>
          </a:xfrm>
          <a:prstGeom prst="rect">
            <a:avLst/>
          </a:prstGeom>
          <a:noFill/>
          <a:ln>
            <a:noFill/>
          </a:ln>
        </p:spPr>
      </p:pic>
      <p:sp>
        <p:nvSpPr>
          <p:cNvPr id="430" name="Google Shape;430;p36"/>
          <p:cNvSpPr txBox="1"/>
          <p:nvPr/>
        </p:nvSpPr>
        <p:spPr>
          <a:xfrm>
            <a:off x="818000" y="185900"/>
            <a:ext cx="7523100" cy="632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What can you remember about Buddhism from last week? </a:t>
            </a:r>
            <a:endParaRPr b="1" i="0" sz="16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Here are some interesting facts about the religion....</a:t>
            </a:r>
            <a:endParaRPr b="1" i="0" sz="1600" u="none" cap="none" strike="noStrike">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34" name="Shape 434"/>
        <p:cNvGrpSpPr/>
        <p:nvPr/>
      </p:nvGrpSpPr>
      <p:grpSpPr>
        <a:xfrm>
          <a:off x="0" y="0"/>
          <a:ext cx="0" cy="0"/>
          <a:chOff x="0" y="0"/>
          <a:chExt cx="0" cy="0"/>
        </a:xfrm>
      </p:grpSpPr>
      <p:sp>
        <p:nvSpPr>
          <p:cNvPr id="435" name="Google Shape;435;p37"/>
          <p:cNvSpPr txBox="1"/>
          <p:nvPr/>
        </p:nvSpPr>
        <p:spPr>
          <a:xfrm>
            <a:off x="0" y="0"/>
            <a:ext cx="8923800" cy="3000000"/>
          </a:xfrm>
          <a:prstGeom prst="rect">
            <a:avLst/>
          </a:prstGeom>
          <a:noFill/>
          <a:ln>
            <a:noFill/>
          </a:ln>
        </p:spPr>
        <p:txBody>
          <a:bodyPr anchorCtr="0" anchor="t" bIns="91425" lIns="91425" spcFirstLastPara="1" rIns="91425" wrap="square" tIns="91425">
            <a:noAutofit/>
          </a:bodyPr>
          <a:lstStyle/>
          <a:p>
            <a:pPr indent="0" lvl="0" marL="63500" marR="0" rtl="0" algn="ctr">
              <a:lnSpc>
                <a:spcPct val="115000"/>
              </a:lnSpc>
              <a:spcBef>
                <a:spcPts val="900"/>
              </a:spcBef>
              <a:spcAft>
                <a:spcPts val="0"/>
              </a:spcAft>
              <a:buClr>
                <a:srgbClr val="000000"/>
              </a:buClr>
              <a:buSzPts val="3600"/>
              <a:buFont typeface="Arial"/>
              <a:buNone/>
            </a:pPr>
            <a:r>
              <a:rPr b="0" i="0" lang="en-GB" sz="3600" u="none" cap="none" strike="noStrike">
                <a:solidFill>
                  <a:srgbClr val="3E3D2D"/>
                </a:solidFill>
                <a:latin typeface="Comic Sans MS"/>
                <a:ea typeface="Comic Sans MS"/>
                <a:cs typeface="Comic Sans MS"/>
                <a:sym typeface="Comic Sans MS"/>
              </a:rPr>
              <a:t>Discussion</a:t>
            </a:r>
            <a:endParaRPr b="0" i="0" sz="3600" u="none" cap="none" strike="noStrike">
              <a:solidFill>
                <a:srgbClr val="3E3D2D"/>
              </a:solidFill>
              <a:latin typeface="Comic Sans MS"/>
              <a:ea typeface="Comic Sans MS"/>
              <a:cs typeface="Comic Sans MS"/>
              <a:sym typeface="Comic Sans MS"/>
            </a:endParaRPr>
          </a:p>
          <a:p>
            <a:pPr indent="0" lvl="0" marL="63500" marR="0" rtl="0" algn="ctr">
              <a:lnSpc>
                <a:spcPct val="115000"/>
              </a:lnSpc>
              <a:spcBef>
                <a:spcPts val="600"/>
              </a:spcBef>
              <a:spcAft>
                <a:spcPts val="0"/>
              </a:spcAft>
              <a:buClr>
                <a:srgbClr val="000000"/>
              </a:buClr>
              <a:buSzPts val="2400"/>
              <a:buFont typeface="Arial"/>
              <a:buNone/>
            </a:pPr>
            <a:r>
              <a:rPr b="0" i="0" lang="en-GB" sz="2400" u="none" cap="none" strike="noStrike">
                <a:solidFill>
                  <a:srgbClr val="3E3D2D"/>
                </a:solidFill>
                <a:latin typeface="Comic Sans MS"/>
                <a:ea typeface="Comic Sans MS"/>
                <a:cs typeface="Comic Sans MS"/>
                <a:sym typeface="Comic Sans MS"/>
              </a:rPr>
              <a:t>Do we need rules?</a:t>
            </a:r>
            <a:endParaRPr b="0" i="0" sz="2400" u="none" cap="none" strike="noStrike">
              <a:solidFill>
                <a:srgbClr val="3E3D2D"/>
              </a:solidFill>
              <a:latin typeface="Comic Sans MS"/>
              <a:ea typeface="Comic Sans MS"/>
              <a:cs typeface="Comic Sans MS"/>
              <a:sym typeface="Comic Sans MS"/>
            </a:endParaRPr>
          </a:p>
          <a:p>
            <a:pPr indent="0" lvl="0" marL="63500" marR="0" rtl="0" algn="ctr">
              <a:lnSpc>
                <a:spcPct val="115000"/>
              </a:lnSpc>
              <a:spcBef>
                <a:spcPts val="600"/>
              </a:spcBef>
              <a:spcAft>
                <a:spcPts val="0"/>
              </a:spcAft>
              <a:buClr>
                <a:srgbClr val="000000"/>
              </a:buClr>
              <a:buSzPts val="2400"/>
              <a:buFont typeface="Arial"/>
              <a:buNone/>
            </a:pPr>
            <a:r>
              <a:rPr b="0" i="0" lang="en-GB" sz="2400" u="none" cap="none" strike="noStrike">
                <a:solidFill>
                  <a:srgbClr val="3E3D2D"/>
                </a:solidFill>
                <a:latin typeface="Comic Sans MS"/>
                <a:ea typeface="Comic Sans MS"/>
                <a:cs typeface="Comic Sans MS"/>
                <a:sym typeface="Comic Sans MS"/>
              </a:rPr>
              <a:t>What rules do you have at home and school? </a:t>
            </a:r>
            <a:endParaRPr b="0" i="0" sz="2400" u="none" cap="none" strike="noStrike">
              <a:solidFill>
                <a:srgbClr val="3E3D2D"/>
              </a:solidFill>
              <a:latin typeface="Comic Sans MS"/>
              <a:ea typeface="Comic Sans MS"/>
              <a:cs typeface="Comic Sans MS"/>
              <a:sym typeface="Comic Sans MS"/>
            </a:endParaRPr>
          </a:p>
        </p:txBody>
      </p:sp>
      <p:pic>
        <p:nvPicPr>
          <p:cNvPr id="436" name="Google Shape;436;p37"/>
          <p:cNvPicPr preferRelativeResize="0"/>
          <p:nvPr/>
        </p:nvPicPr>
        <p:blipFill rotWithShape="1">
          <a:blip r:embed="rId3">
            <a:alphaModFix/>
          </a:blip>
          <a:srcRect b="0" l="0" r="0" t="0"/>
          <a:stretch/>
        </p:blipFill>
        <p:spPr>
          <a:xfrm>
            <a:off x="3012200" y="2015675"/>
            <a:ext cx="3119600" cy="2876276"/>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40" name="Shape 440"/>
        <p:cNvGrpSpPr/>
        <p:nvPr/>
      </p:nvGrpSpPr>
      <p:grpSpPr>
        <a:xfrm>
          <a:off x="0" y="0"/>
          <a:ext cx="0" cy="0"/>
          <a:chOff x="0" y="0"/>
          <a:chExt cx="0" cy="0"/>
        </a:xfrm>
      </p:grpSpPr>
      <p:sp>
        <p:nvSpPr>
          <p:cNvPr id="441" name="Google Shape;441;p38"/>
          <p:cNvSpPr txBox="1"/>
          <p:nvPr/>
        </p:nvSpPr>
        <p:spPr>
          <a:xfrm>
            <a:off x="0" y="632100"/>
            <a:ext cx="8923800" cy="3000000"/>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600"/>
              </a:spcBef>
              <a:spcAft>
                <a:spcPts val="0"/>
              </a:spcAft>
              <a:buClr>
                <a:srgbClr val="000000"/>
              </a:buClr>
              <a:buSzPts val="2400"/>
              <a:buFont typeface="Arial"/>
              <a:buNone/>
            </a:pPr>
            <a:r>
              <a:rPr b="0" i="0" lang="en-GB" sz="2400" u="none" cap="none" strike="noStrike">
                <a:solidFill>
                  <a:srgbClr val="3E3D2D"/>
                </a:solidFill>
                <a:latin typeface="Comic Sans MS"/>
                <a:ea typeface="Comic Sans MS"/>
                <a:cs typeface="Comic Sans MS"/>
                <a:sym typeface="Comic Sans MS"/>
              </a:rPr>
              <a:t>Like many religions Buddhists have rules that they are expected to follow.</a:t>
            </a:r>
            <a:endParaRPr b="0" i="0" sz="2400" u="none" cap="none" strike="noStrike">
              <a:solidFill>
                <a:srgbClr val="3E3D2D"/>
              </a:solidFill>
              <a:latin typeface="Comic Sans MS"/>
              <a:ea typeface="Comic Sans MS"/>
              <a:cs typeface="Comic Sans MS"/>
              <a:sym typeface="Comic Sans MS"/>
            </a:endParaRPr>
          </a:p>
          <a:p>
            <a:pPr indent="0" lvl="0" marL="0" marR="0" rtl="0" algn="ctr">
              <a:lnSpc>
                <a:spcPct val="115000"/>
              </a:lnSpc>
              <a:spcBef>
                <a:spcPts val="600"/>
              </a:spcBef>
              <a:spcAft>
                <a:spcPts val="0"/>
              </a:spcAft>
              <a:buClr>
                <a:srgbClr val="000000"/>
              </a:buClr>
              <a:buSzPts val="1800"/>
              <a:buFont typeface="Arial"/>
              <a:buNone/>
            </a:pPr>
            <a:r>
              <a:t/>
            </a:r>
            <a:endParaRPr b="0" i="0" sz="1800" u="none" cap="none" strike="noStrike">
              <a:solidFill>
                <a:srgbClr val="94C600"/>
              </a:solidFill>
              <a:latin typeface="Arial"/>
              <a:ea typeface="Arial"/>
              <a:cs typeface="Arial"/>
              <a:sym typeface="Arial"/>
            </a:endParaRPr>
          </a:p>
          <a:p>
            <a:pPr indent="0" lvl="0" marL="0" marR="0" rtl="0" algn="ctr">
              <a:lnSpc>
                <a:spcPct val="115000"/>
              </a:lnSpc>
              <a:spcBef>
                <a:spcPts val="600"/>
              </a:spcBef>
              <a:spcAft>
                <a:spcPts val="0"/>
              </a:spcAft>
              <a:buClr>
                <a:srgbClr val="000000"/>
              </a:buClr>
              <a:buSzPts val="2400"/>
              <a:buFont typeface="Arial"/>
              <a:buNone/>
            </a:pPr>
            <a:r>
              <a:rPr b="0" i="0" lang="en-GB" sz="2400" u="none" cap="none" strike="noStrike">
                <a:solidFill>
                  <a:srgbClr val="3E3D2D"/>
                </a:solidFill>
                <a:latin typeface="Comic Sans MS"/>
                <a:ea typeface="Comic Sans MS"/>
                <a:cs typeface="Comic Sans MS"/>
                <a:sym typeface="Comic Sans MS"/>
              </a:rPr>
              <a:t>Following the rules will help Buddhists reach Nirvana (perfect peace).</a:t>
            </a:r>
            <a:endParaRPr b="0" i="0" sz="2400" u="none" cap="none" strike="noStrike">
              <a:solidFill>
                <a:srgbClr val="3E3D2D"/>
              </a:solidFill>
              <a:latin typeface="Comic Sans MS"/>
              <a:ea typeface="Comic Sans MS"/>
              <a:cs typeface="Comic Sans MS"/>
              <a:sym typeface="Comic Sans MS"/>
            </a:endParaRPr>
          </a:p>
          <a:p>
            <a:pPr indent="0" lvl="0" marL="0" marR="0" rtl="0" algn="ctr">
              <a:lnSpc>
                <a:spcPct val="115000"/>
              </a:lnSpc>
              <a:spcBef>
                <a:spcPts val="600"/>
              </a:spcBef>
              <a:spcAft>
                <a:spcPts val="0"/>
              </a:spcAft>
              <a:buClr>
                <a:srgbClr val="000000"/>
              </a:buClr>
              <a:buSzPts val="1800"/>
              <a:buFont typeface="Arial"/>
              <a:buNone/>
            </a:pPr>
            <a:r>
              <a:t/>
            </a:r>
            <a:endParaRPr b="0" i="0" sz="1800" u="none" cap="none" strike="noStrike">
              <a:solidFill>
                <a:srgbClr val="94C600"/>
              </a:solidFill>
              <a:latin typeface="Arial"/>
              <a:ea typeface="Arial"/>
              <a:cs typeface="Arial"/>
              <a:sym typeface="Arial"/>
            </a:endParaRPr>
          </a:p>
          <a:p>
            <a:pPr indent="0" lvl="0" marL="0" marR="0" rtl="0" algn="ctr">
              <a:lnSpc>
                <a:spcPct val="115000"/>
              </a:lnSpc>
              <a:spcBef>
                <a:spcPts val="600"/>
              </a:spcBef>
              <a:spcAft>
                <a:spcPts val="0"/>
              </a:spcAft>
              <a:buClr>
                <a:srgbClr val="000000"/>
              </a:buClr>
              <a:buSzPts val="1800"/>
              <a:buFont typeface="Arial"/>
              <a:buNone/>
            </a:pPr>
            <a:r>
              <a:t/>
            </a:r>
            <a:endParaRPr b="0" i="0" sz="1800" u="none" cap="none" strike="noStrike">
              <a:solidFill>
                <a:srgbClr val="94C600"/>
              </a:solidFill>
              <a:latin typeface="Arial"/>
              <a:ea typeface="Arial"/>
              <a:cs typeface="Arial"/>
              <a:sym typeface="Arial"/>
            </a:endParaRPr>
          </a:p>
          <a:p>
            <a:pPr indent="0" lvl="0" marL="76200" marR="0" rtl="0" algn="ctr">
              <a:lnSpc>
                <a:spcPct val="115000"/>
              </a:lnSpc>
              <a:spcBef>
                <a:spcPts val="700"/>
              </a:spcBef>
              <a:spcAft>
                <a:spcPts val="0"/>
              </a:spcAft>
              <a:buClr>
                <a:srgbClr val="000000"/>
              </a:buClr>
              <a:buSzPts val="2800"/>
              <a:buFont typeface="Arial"/>
              <a:buNone/>
            </a:pPr>
            <a:r>
              <a:rPr b="0" i="0" lang="en-GB" sz="2800" u="none" cap="none" strike="noStrike">
                <a:solidFill>
                  <a:srgbClr val="3E3D2D"/>
                </a:solidFill>
                <a:latin typeface="Comic Sans MS"/>
                <a:ea typeface="Comic Sans MS"/>
                <a:cs typeface="Comic Sans MS"/>
                <a:sym typeface="Comic Sans MS"/>
              </a:rPr>
              <a:t>What are the rules of Buddhism? </a:t>
            </a:r>
            <a:endParaRPr b="0" i="0" sz="2800" u="none" cap="none" strike="noStrike">
              <a:solidFill>
                <a:srgbClr val="3E3D2D"/>
              </a:solidFill>
              <a:latin typeface="Comic Sans MS"/>
              <a:ea typeface="Comic Sans MS"/>
              <a:cs typeface="Comic Sans MS"/>
              <a:sym typeface="Comic Sans MS"/>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45" name="Shape 445"/>
        <p:cNvGrpSpPr/>
        <p:nvPr/>
      </p:nvGrpSpPr>
      <p:grpSpPr>
        <a:xfrm>
          <a:off x="0" y="0"/>
          <a:ext cx="0" cy="0"/>
          <a:chOff x="0" y="0"/>
          <a:chExt cx="0" cy="0"/>
        </a:xfrm>
      </p:grpSpPr>
      <p:pic>
        <p:nvPicPr>
          <p:cNvPr id="446" name="Google Shape;446;p39"/>
          <p:cNvPicPr preferRelativeResize="0"/>
          <p:nvPr/>
        </p:nvPicPr>
        <p:blipFill rotWithShape="1">
          <a:blip r:embed="rId3">
            <a:alphaModFix/>
          </a:blip>
          <a:srcRect b="0" l="0" r="0" t="0"/>
          <a:stretch/>
        </p:blipFill>
        <p:spPr>
          <a:xfrm>
            <a:off x="1221735" y="1350950"/>
            <a:ext cx="6526976" cy="3375750"/>
          </a:xfrm>
          <a:prstGeom prst="rect">
            <a:avLst/>
          </a:prstGeom>
          <a:noFill/>
          <a:ln>
            <a:noFill/>
          </a:ln>
        </p:spPr>
      </p:pic>
      <p:sp>
        <p:nvSpPr>
          <p:cNvPr id="447" name="Google Shape;447;p39"/>
          <p:cNvSpPr txBox="1"/>
          <p:nvPr/>
        </p:nvSpPr>
        <p:spPr>
          <a:xfrm>
            <a:off x="805600" y="285050"/>
            <a:ext cx="7535400" cy="780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200"/>
              <a:buFont typeface="Arial"/>
              <a:buNone/>
            </a:pPr>
            <a:r>
              <a:rPr b="0" i="0" lang="en-GB" sz="2200" u="none" cap="none" strike="noStrike">
                <a:solidFill>
                  <a:srgbClr val="000000"/>
                </a:solidFill>
                <a:latin typeface="Arial"/>
                <a:ea typeface="Arial"/>
                <a:cs typeface="Arial"/>
                <a:sym typeface="Arial"/>
              </a:rPr>
              <a:t>This is the wheel of Dharma - it helps Buddhists remember the 8 rules of Buddhism. </a:t>
            </a:r>
            <a:endParaRPr b="0" i="0" sz="2200" u="none" cap="none" strike="noStrike">
              <a:solidFill>
                <a:srgbClr val="000000"/>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51" name="Shape 451"/>
        <p:cNvGrpSpPr/>
        <p:nvPr/>
      </p:nvGrpSpPr>
      <p:grpSpPr>
        <a:xfrm>
          <a:off x="0" y="0"/>
          <a:ext cx="0" cy="0"/>
          <a:chOff x="0" y="0"/>
          <a:chExt cx="0" cy="0"/>
        </a:xfrm>
      </p:grpSpPr>
      <p:pic>
        <p:nvPicPr>
          <p:cNvPr id="452" name="Google Shape;452;p40"/>
          <p:cNvPicPr preferRelativeResize="0"/>
          <p:nvPr/>
        </p:nvPicPr>
        <p:blipFill rotWithShape="1">
          <a:blip r:embed="rId3">
            <a:alphaModFix/>
          </a:blip>
          <a:srcRect b="0" l="0" r="0" t="0"/>
          <a:stretch/>
        </p:blipFill>
        <p:spPr>
          <a:xfrm>
            <a:off x="1209675" y="499425"/>
            <a:ext cx="6724650" cy="375285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56" name="Shape 456"/>
        <p:cNvGrpSpPr/>
        <p:nvPr/>
      </p:nvGrpSpPr>
      <p:grpSpPr>
        <a:xfrm>
          <a:off x="0" y="0"/>
          <a:ext cx="0" cy="0"/>
          <a:chOff x="0" y="0"/>
          <a:chExt cx="0" cy="0"/>
        </a:xfrm>
      </p:grpSpPr>
      <p:pic>
        <p:nvPicPr>
          <p:cNvPr id="457" name="Google Shape;457;p41"/>
          <p:cNvPicPr preferRelativeResize="0"/>
          <p:nvPr/>
        </p:nvPicPr>
        <p:blipFill rotWithShape="1">
          <a:blip r:embed="rId3">
            <a:alphaModFix/>
          </a:blip>
          <a:srcRect b="0" l="0" r="0" t="0"/>
          <a:stretch/>
        </p:blipFill>
        <p:spPr>
          <a:xfrm>
            <a:off x="1243013" y="690563"/>
            <a:ext cx="6657975" cy="3762375"/>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61" name="Shape 461"/>
        <p:cNvGrpSpPr/>
        <p:nvPr/>
      </p:nvGrpSpPr>
      <p:grpSpPr>
        <a:xfrm>
          <a:off x="0" y="0"/>
          <a:ext cx="0" cy="0"/>
          <a:chOff x="0" y="0"/>
          <a:chExt cx="0" cy="0"/>
        </a:xfrm>
      </p:grpSpPr>
      <p:pic>
        <p:nvPicPr>
          <p:cNvPr id="462" name="Google Shape;462;p42"/>
          <p:cNvPicPr preferRelativeResize="0"/>
          <p:nvPr/>
        </p:nvPicPr>
        <p:blipFill rotWithShape="1">
          <a:blip r:embed="rId3">
            <a:alphaModFix/>
          </a:blip>
          <a:srcRect b="0" l="0" r="0" t="0"/>
          <a:stretch/>
        </p:blipFill>
        <p:spPr>
          <a:xfrm>
            <a:off x="1243013" y="648150"/>
            <a:ext cx="6657975" cy="3228975"/>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66" name="Shape 466"/>
        <p:cNvGrpSpPr/>
        <p:nvPr/>
      </p:nvGrpSpPr>
      <p:grpSpPr>
        <a:xfrm>
          <a:off x="0" y="0"/>
          <a:ext cx="0" cy="0"/>
          <a:chOff x="0" y="0"/>
          <a:chExt cx="0" cy="0"/>
        </a:xfrm>
      </p:grpSpPr>
      <p:pic>
        <p:nvPicPr>
          <p:cNvPr id="467" name="Google Shape;467;p43"/>
          <p:cNvPicPr preferRelativeResize="0"/>
          <p:nvPr/>
        </p:nvPicPr>
        <p:blipFill rotWithShape="1">
          <a:blip r:embed="rId3">
            <a:alphaModFix/>
          </a:blip>
          <a:srcRect b="0" l="0" r="0" t="0"/>
          <a:stretch/>
        </p:blipFill>
        <p:spPr>
          <a:xfrm>
            <a:off x="1329825" y="790575"/>
            <a:ext cx="6629400" cy="356235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71" name="Shape 471"/>
        <p:cNvGrpSpPr/>
        <p:nvPr/>
      </p:nvGrpSpPr>
      <p:grpSpPr>
        <a:xfrm>
          <a:off x="0" y="0"/>
          <a:ext cx="0" cy="0"/>
          <a:chOff x="0" y="0"/>
          <a:chExt cx="0" cy="0"/>
        </a:xfrm>
      </p:grpSpPr>
      <p:pic>
        <p:nvPicPr>
          <p:cNvPr id="472" name="Google Shape;472;p44"/>
          <p:cNvPicPr preferRelativeResize="0"/>
          <p:nvPr/>
        </p:nvPicPr>
        <p:blipFill rotWithShape="1">
          <a:blip r:embed="rId3">
            <a:alphaModFix/>
          </a:blip>
          <a:srcRect b="0" l="0" r="0" t="0"/>
          <a:stretch/>
        </p:blipFill>
        <p:spPr>
          <a:xfrm>
            <a:off x="846450" y="519113"/>
            <a:ext cx="6829425" cy="410527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76" name="Shape 476"/>
        <p:cNvGrpSpPr/>
        <p:nvPr/>
      </p:nvGrpSpPr>
      <p:grpSpPr>
        <a:xfrm>
          <a:off x="0" y="0"/>
          <a:ext cx="0" cy="0"/>
          <a:chOff x="0" y="0"/>
          <a:chExt cx="0" cy="0"/>
        </a:xfrm>
      </p:grpSpPr>
      <p:pic>
        <p:nvPicPr>
          <p:cNvPr id="477" name="Google Shape;477;p45"/>
          <p:cNvPicPr preferRelativeResize="0"/>
          <p:nvPr/>
        </p:nvPicPr>
        <p:blipFill rotWithShape="1">
          <a:blip r:embed="rId3">
            <a:alphaModFix/>
          </a:blip>
          <a:srcRect b="0" l="0" r="0" t="0"/>
          <a:stretch/>
        </p:blipFill>
        <p:spPr>
          <a:xfrm>
            <a:off x="1342225" y="561975"/>
            <a:ext cx="6705600" cy="4019550"/>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81" name="Shape 481"/>
        <p:cNvGrpSpPr/>
        <p:nvPr/>
      </p:nvGrpSpPr>
      <p:grpSpPr>
        <a:xfrm>
          <a:off x="0" y="0"/>
          <a:ext cx="0" cy="0"/>
          <a:chOff x="0" y="0"/>
          <a:chExt cx="0" cy="0"/>
        </a:xfrm>
      </p:grpSpPr>
      <p:pic>
        <p:nvPicPr>
          <p:cNvPr id="482" name="Google Shape;482;p46"/>
          <p:cNvPicPr preferRelativeResize="0"/>
          <p:nvPr/>
        </p:nvPicPr>
        <p:blipFill rotWithShape="1">
          <a:blip r:embed="rId3">
            <a:alphaModFix/>
          </a:blip>
          <a:srcRect b="0" l="0" r="0" t="0"/>
          <a:stretch/>
        </p:blipFill>
        <p:spPr>
          <a:xfrm>
            <a:off x="1138238" y="466725"/>
            <a:ext cx="6867525" cy="421005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86" name="Shape 486"/>
        <p:cNvGrpSpPr/>
        <p:nvPr/>
      </p:nvGrpSpPr>
      <p:grpSpPr>
        <a:xfrm>
          <a:off x="0" y="0"/>
          <a:ext cx="0" cy="0"/>
          <a:chOff x="0" y="0"/>
          <a:chExt cx="0" cy="0"/>
        </a:xfrm>
      </p:grpSpPr>
      <p:pic>
        <p:nvPicPr>
          <p:cNvPr id="487" name="Google Shape;487;p47"/>
          <p:cNvPicPr preferRelativeResize="0"/>
          <p:nvPr/>
        </p:nvPicPr>
        <p:blipFill rotWithShape="1">
          <a:blip r:embed="rId3">
            <a:alphaModFix/>
          </a:blip>
          <a:srcRect b="0" l="0" r="0" t="0"/>
          <a:stretch/>
        </p:blipFill>
        <p:spPr>
          <a:xfrm>
            <a:off x="1069550" y="452438"/>
            <a:ext cx="6772275" cy="4238625"/>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91" name="Shape 491"/>
        <p:cNvGrpSpPr/>
        <p:nvPr/>
      </p:nvGrpSpPr>
      <p:grpSpPr>
        <a:xfrm>
          <a:off x="0" y="0"/>
          <a:ext cx="0" cy="0"/>
          <a:chOff x="0" y="0"/>
          <a:chExt cx="0" cy="0"/>
        </a:xfrm>
      </p:grpSpPr>
      <p:pic>
        <p:nvPicPr>
          <p:cNvPr id="492" name="Google Shape;492;p48"/>
          <p:cNvPicPr preferRelativeResize="0"/>
          <p:nvPr/>
        </p:nvPicPr>
        <p:blipFill rotWithShape="1">
          <a:blip r:embed="rId3">
            <a:alphaModFix/>
          </a:blip>
          <a:srcRect b="0" l="0" r="0" t="0"/>
          <a:stretch/>
        </p:blipFill>
        <p:spPr>
          <a:xfrm>
            <a:off x="1204913" y="561975"/>
            <a:ext cx="6734175" cy="401955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496" name="Shape 496"/>
        <p:cNvGrpSpPr/>
        <p:nvPr/>
      </p:nvGrpSpPr>
      <p:grpSpPr>
        <a:xfrm>
          <a:off x="0" y="0"/>
          <a:ext cx="0" cy="0"/>
          <a:chOff x="0" y="0"/>
          <a:chExt cx="0" cy="0"/>
        </a:xfrm>
      </p:grpSpPr>
      <p:pic>
        <p:nvPicPr>
          <p:cNvPr id="497" name="Google Shape;497;p49"/>
          <p:cNvPicPr preferRelativeResize="0"/>
          <p:nvPr/>
        </p:nvPicPr>
        <p:blipFill rotWithShape="1">
          <a:blip r:embed="rId3">
            <a:alphaModFix/>
          </a:blip>
          <a:srcRect b="0" l="0" r="0" t="0"/>
          <a:stretch/>
        </p:blipFill>
        <p:spPr>
          <a:xfrm>
            <a:off x="1256425" y="152400"/>
            <a:ext cx="6631155" cy="4838700"/>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9CB9C"/>
        </a:solidFill>
      </p:bgPr>
    </p:bg>
    <p:spTree>
      <p:nvGrpSpPr>
        <p:cNvPr id="501" name="Shape 501"/>
        <p:cNvGrpSpPr/>
        <p:nvPr/>
      </p:nvGrpSpPr>
      <p:grpSpPr>
        <a:xfrm>
          <a:off x="0" y="0"/>
          <a:ext cx="0" cy="0"/>
          <a:chOff x="0" y="0"/>
          <a:chExt cx="0" cy="0"/>
        </a:xfrm>
      </p:grpSpPr>
      <p:pic>
        <p:nvPicPr>
          <p:cNvPr id="502" name="Google Shape;502;p50"/>
          <p:cNvPicPr preferRelativeResize="0"/>
          <p:nvPr/>
        </p:nvPicPr>
        <p:blipFill rotWithShape="1">
          <a:blip r:embed="rId3">
            <a:alphaModFix/>
          </a:blip>
          <a:srcRect b="0" l="0" r="0" t="0"/>
          <a:stretch/>
        </p:blipFill>
        <p:spPr>
          <a:xfrm>
            <a:off x="5056588" y="2082200"/>
            <a:ext cx="3418274" cy="2598150"/>
          </a:xfrm>
          <a:prstGeom prst="rect">
            <a:avLst/>
          </a:prstGeom>
          <a:noFill/>
          <a:ln>
            <a:noFill/>
          </a:ln>
        </p:spPr>
      </p:pic>
      <p:sp>
        <p:nvSpPr>
          <p:cNvPr id="503" name="Google Shape;503;p50"/>
          <p:cNvSpPr txBox="1"/>
          <p:nvPr/>
        </p:nvSpPr>
        <p:spPr>
          <a:xfrm>
            <a:off x="115225" y="201975"/>
            <a:ext cx="8771400" cy="3000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600"/>
              <a:buFont typeface="Arial"/>
              <a:buNone/>
            </a:pPr>
            <a:r>
              <a:rPr b="1" i="0" lang="en-GB" sz="1600" u="sng" cap="none" strike="noStrike">
                <a:solidFill>
                  <a:schemeClr val="dk1"/>
                </a:solidFill>
                <a:latin typeface="Arial"/>
                <a:ea typeface="Arial"/>
                <a:cs typeface="Arial"/>
                <a:sym typeface="Arial"/>
              </a:rPr>
              <a:t>Your Task </a:t>
            </a:r>
            <a:endParaRPr b="1" i="0" sz="1600" u="sng"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Arial"/>
                <a:ea typeface="Arial"/>
                <a:cs typeface="Arial"/>
                <a:sym typeface="Arial"/>
              </a:rPr>
              <a:t>Give an example of how you would act to follow the way set down by Buddha in their own search for enlightenment.</a:t>
            </a:r>
            <a:endParaRPr b="0" i="0" sz="16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Arial"/>
                <a:ea typeface="Arial"/>
                <a:cs typeface="Arial"/>
                <a:sym typeface="Arial"/>
              </a:rPr>
              <a:t>Then evaluate whether Buddha’s teachings are helpful in modern life.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Arial"/>
              <a:ea typeface="Arial"/>
              <a:cs typeface="Arial"/>
              <a:sym typeface="Arial"/>
            </a:endParaRPr>
          </a:p>
        </p:txBody>
      </p:sp>
      <p:pic>
        <p:nvPicPr>
          <p:cNvPr id="504" name="Google Shape;504;p50"/>
          <p:cNvPicPr preferRelativeResize="0"/>
          <p:nvPr/>
        </p:nvPicPr>
        <p:blipFill rotWithShape="1">
          <a:blip r:embed="rId4">
            <a:alphaModFix/>
          </a:blip>
          <a:srcRect b="0" l="0" r="0" t="0"/>
          <a:stretch/>
        </p:blipFill>
        <p:spPr>
          <a:xfrm>
            <a:off x="823425" y="2125125"/>
            <a:ext cx="3686600" cy="2512300"/>
          </a:xfrm>
          <a:prstGeom prst="rect">
            <a:avLst/>
          </a:prstGeom>
          <a:noFill/>
          <a:ln>
            <a:noFill/>
          </a:ln>
        </p:spPr>
      </p:pic>
      <p:sp>
        <p:nvSpPr>
          <p:cNvPr id="505" name="Google Shape;505;p50"/>
          <p:cNvSpPr txBox="1"/>
          <p:nvPr/>
        </p:nvSpPr>
        <p:spPr>
          <a:xfrm>
            <a:off x="7795800" y="2571750"/>
            <a:ext cx="1348200" cy="644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I could show the Right Speech by paying my friends a compliment for no reason!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509" name="Shape 509"/>
        <p:cNvGrpSpPr/>
        <p:nvPr/>
      </p:nvGrpSpPr>
      <p:grpSpPr>
        <a:xfrm>
          <a:off x="0" y="0"/>
          <a:ext cx="0" cy="0"/>
          <a:chOff x="0" y="0"/>
          <a:chExt cx="0" cy="0"/>
        </a:xfrm>
      </p:grpSpPr>
      <p:sp>
        <p:nvSpPr>
          <p:cNvPr id="510" name="Google Shape;510;g89f7c57f27_0_192"/>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511" name="Google Shape;511;g89f7c57f27_0_192"/>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