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6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Lst>
  <p:sldSz cx="9144000" cy="5143500" type="screen16x9"/>
  <p:notesSz cx="6858000" cy="9144000"/>
  <p:embeddedFontLst>
    <p:embeddedFont>
      <p:font typeface="Poppins" panose="020B0604020202020204" charset="0"/>
      <p:regular r:id="rId63"/>
      <p:bold r:id="rId64"/>
      <p:italic r:id="rId65"/>
      <p:boldItalic r:id="rId66"/>
    </p:embeddedFont>
    <p:embeddedFont>
      <p:font typeface="Comic Sans MS" panose="030F0702030302020204" pitchFamily="66" charset="0"/>
      <p:regular r:id="rId67"/>
      <p:bold r:id="rId68"/>
      <p:italic r:id="rId69"/>
      <p:boldItalic r:id="rId70"/>
    </p:embeddedFont>
    <p:embeddedFont>
      <p:font typeface="Trebuchet MS" panose="020B0603020202020204" pitchFamily="34" charset="0"/>
      <p:regular r:id="rId71"/>
      <p:bold r:id="rId72"/>
      <p:italic r:id="rId73"/>
      <p:boldItalic r:id="rId7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1.fntdata"/><Relationship Id="rId68" Type="http://schemas.openxmlformats.org/officeDocument/2006/relationships/font" Target="fonts/font6.fntdata"/><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4.fntdata"/><Relationship Id="rId7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3.fntdata"/><Relationship Id="rId73" Type="http://schemas.openxmlformats.org/officeDocument/2006/relationships/font" Target="fonts/font11.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2.fntdata"/><Relationship Id="rId69" Type="http://schemas.openxmlformats.org/officeDocument/2006/relationships/font" Target="fonts/font7.fntdata"/><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font" Target="fonts/font8.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2ccf70270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2ccf70270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8a2f79198a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8a2f79198a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72ccf7027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72ccf70270_1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8ac261c90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8ac261c90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8ac261c90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8ac261c905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8ac261c905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8ac261c905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8ac261c905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8ac261c905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8ac261c905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8ac261c905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8ac261c90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8ac261c905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8ac261c905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8ac261c905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8ac261c90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8ac261c90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8ac261c905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8ac261c905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8ac261c905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8ac261c905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72ccf70270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72ccf7027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8a2f79198a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8a2f79198a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72ccf7027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72ccf7027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8a50de7a81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8a50de7a81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8ac261c905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8ac261c905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8ac261c905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8ac261c905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ac261c905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8ac261c905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g8ac261c905_0_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6" name="Google Shape;266;g8ac261c905_0_1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ac261c905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8ac261c905_0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8a53a2001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8a53a2001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8ac261c905_0_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8ac261c905_0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a53a2001b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8a53a2001b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8a2f79198a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8a2f79198a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a50de7a81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8a50de7a81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8ac261c905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8ac261c905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8a50de7a81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8a50de7a81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72ccf70270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72ccf70270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a2f79198a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8a2f79198a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72ccf70270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 name="Google Shape;371;g72ccf70270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8a50de7a81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8a50de7a81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8a2f79198a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8a2f79198a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8a50de7a81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8a50de7a81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8a50de7a81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4" name="Google Shape;404;g8a50de7a81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8a50de7a81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9" name="Google Shape;419;g8a50de7a81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8a50de7a81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8a50de7a81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77fe21648a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5" name="Google Shape;435;g77fe21648a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8a50de7a81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2" name="Google Shape;442;g8a50de7a81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a2f79198a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5" name="Google Shape;455;g8a2f79198a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8a50de7a81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1" name="Google Shape;461;g8a50de7a81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72ccf70270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72ccf70270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8a2f79198a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5" name="Google Shape;495;g8a2f79198a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72ccf7027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72ccf70270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891e9b2830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891e9b2830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891e9b2830_0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891e9b2830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8a53a2001b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8a53a2001b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g882cfa48a4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7" name="Google Shape;547;g882cfa48a4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72ccf70270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8" name="Google Shape;568;g72ccf70270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g754324aeb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6" name="Google Shape;576;g754324aeb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77fe21648a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2" name="Google Shape;582;g77fe21648a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8a50de7a81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9" name="Google Shape;589;g8a50de7a81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8a53a2001b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8a53a2001b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8a53a2001b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1" name="Google Shape;601;g8a53a2001b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g8a53a2001b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6" name="Google Shape;606;g8a53a2001b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g8a53a2001b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1" name="Google Shape;611;g8a53a2001b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8a53a2001b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6" name="Google Shape;616;g8a53a2001b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g8a53a2001b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1" name="Google Shape;621;g8a53a2001b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C9DA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hyperlink" Target="https://www.bbc.co.uk/bitesize/topics/zt9k7ty/articles/zp8crd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GFTlete-nMM" TargetMode="External"/><Relationship Id="rId2" Type="http://schemas.openxmlformats.org/officeDocument/2006/relationships/notesSlide" Target="../notesSlides/notesSlide22.xml"/><Relationship Id="rId1" Type="http://schemas.openxmlformats.org/officeDocument/2006/relationships/slideLayout" Target="../slideLayouts/slideLayout11.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1.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11.xml"/><Relationship Id="rId4" Type="http://schemas.openxmlformats.org/officeDocument/2006/relationships/image" Target="../media/image28.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5.xml"/><Relationship Id="rId1" Type="http://schemas.openxmlformats.org/officeDocument/2006/relationships/slideLayout" Target="../slideLayouts/slideLayout11.xml"/><Relationship Id="rId5" Type="http://schemas.openxmlformats.org/officeDocument/2006/relationships/image" Target="../media/image31.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hyperlink" Target="https://app.mymaths.co.uk/5933-lesson/comparing-measures-2" TargetMode="External"/><Relationship Id="rId2" Type="http://schemas.openxmlformats.org/officeDocument/2006/relationships/notesSlide" Target="../notesSlides/notesSlide47.xml"/><Relationship Id="rId1" Type="http://schemas.openxmlformats.org/officeDocument/2006/relationships/slideLayout" Target="../slideLayouts/slideLayout11.xml"/><Relationship Id="rId4" Type="http://schemas.openxmlformats.org/officeDocument/2006/relationships/image" Target="../media/image37.png"/></Relationships>
</file>

<file path=ppt/slides/_rels/slide48.xml.rels><?xml version="1.0" encoding="UTF-8" standalone="yes"?>
<Relationships xmlns="http://schemas.openxmlformats.org/package/2006/relationships"><Relationship Id="rId3" Type="http://schemas.openxmlformats.org/officeDocument/2006/relationships/hyperlink" Target="https://app.mymaths.co.uk/5933-homework/comparing-measures-2" TargetMode="External"/><Relationship Id="rId2" Type="http://schemas.openxmlformats.org/officeDocument/2006/relationships/notesSlide" Target="../notesSlides/notesSlide48.xml"/><Relationship Id="rId1" Type="http://schemas.openxmlformats.org/officeDocument/2006/relationships/slideLayout" Target="../slideLayouts/slideLayout11.xm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9.xml"/><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3" Type="http://schemas.openxmlformats.org/officeDocument/2006/relationships/hyperlink" Target="https://app.mymaths.co.uk/5934-lesson/units-of-measure" TargetMode="External"/><Relationship Id="rId2" Type="http://schemas.openxmlformats.org/officeDocument/2006/relationships/notesSlide" Target="../notesSlides/notesSlide52.xml"/><Relationship Id="rId1" Type="http://schemas.openxmlformats.org/officeDocument/2006/relationships/slideLayout" Target="../slideLayouts/slideLayout11.xml"/><Relationship Id="rId4" Type="http://schemas.openxmlformats.org/officeDocument/2006/relationships/image" Target="../media/image40.png"/></Relationships>
</file>

<file path=ppt/slides/_rels/slide53.xml.rels><?xml version="1.0" encoding="UTF-8" standalone="yes"?>
<Relationships xmlns="http://schemas.openxmlformats.org/package/2006/relationships"><Relationship Id="rId3" Type="http://schemas.openxmlformats.org/officeDocument/2006/relationships/hyperlink" Target="https://app.mymaths.co.uk/5934-homework/units-of-measure" TargetMode="External"/><Relationship Id="rId2" Type="http://schemas.openxmlformats.org/officeDocument/2006/relationships/notesSlide" Target="../notesSlides/notesSlide53.xml"/><Relationship Id="rId1" Type="http://schemas.openxmlformats.org/officeDocument/2006/relationships/slideLayout" Target="../slideLayouts/slideLayout11.xml"/><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4.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5.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6.xml"/><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7.xml"/><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8.xml"/><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9.xml"/><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60.xml"/><Relationship Id="rId1" Type="http://schemas.openxmlformats.org/officeDocument/2006/relationships/slideLayout" Target="../slideLayouts/slideLayout1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028400" y="118750"/>
            <a:ext cx="6849000" cy="392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Hello Year 2!</a:t>
            </a:r>
            <a:endParaRPr sz="3600"/>
          </a:p>
          <a:p>
            <a:pPr marL="0" lvl="0" indent="0" algn="ctr" rtl="0">
              <a:spcBef>
                <a:spcPts val="0"/>
              </a:spcBef>
              <a:spcAft>
                <a:spcPts val="0"/>
              </a:spcAft>
              <a:buNone/>
            </a:pPr>
            <a:r>
              <a:rPr lang="en" sz="2800"/>
              <a:t>This PowerPoint contains five morning maths and maths sessions for you to complete this week.</a:t>
            </a:r>
            <a:endParaRPr sz="2800"/>
          </a:p>
          <a:p>
            <a:pPr marL="0" lvl="0" indent="0" algn="ctr" rtl="0">
              <a:spcBef>
                <a:spcPts val="0"/>
              </a:spcBef>
              <a:spcAft>
                <a:spcPts val="0"/>
              </a:spcAft>
              <a:buNone/>
            </a:pPr>
            <a:endParaRPr sz="2800"/>
          </a:p>
          <a:p>
            <a:pPr marL="0" lvl="0" indent="0" algn="ctr" rtl="0">
              <a:spcBef>
                <a:spcPts val="0"/>
              </a:spcBef>
              <a:spcAft>
                <a:spcPts val="0"/>
              </a:spcAft>
              <a:buNone/>
            </a:pPr>
            <a:r>
              <a:rPr lang="en" sz="2800"/>
              <a:t>Remember you can draw pictures, use part whole models and number lines to help with your working out.</a:t>
            </a:r>
            <a:endParaRPr sz="2800"/>
          </a:p>
          <a:p>
            <a:pPr marL="0" lvl="0" indent="0" algn="l" rtl="0">
              <a:spcBef>
                <a:spcPts val="0"/>
              </a:spcBef>
              <a:spcAft>
                <a:spcPts val="0"/>
              </a:spcAft>
              <a:buNone/>
            </a:pPr>
            <a:endParaRPr/>
          </a:p>
        </p:txBody>
      </p:sp>
      <p:pic>
        <p:nvPicPr>
          <p:cNvPr id="55" name="Google Shape;55;p13"/>
          <p:cNvPicPr preferRelativeResize="0"/>
          <p:nvPr/>
        </p:nvPicPr>
        <p:blipFill rotWithShape="1">
          <a:blip r:embed="rId3">
            <a:alphaModFix/>
          </a:blip>
          <a:srcRect l="28029" t="79270" r="27737"/>
          <a:stretch/>
        </p:blipFill>
        <p:spPr>
          <a:xfrm>
            <a:off x="4227150" y="4307045"/>
            <a:ext cx="1104400" cy="699930"/>
          </a:xfrm>
          <a:prstGeom prst="rect">
            <a:avLst/>
          </a:prstGeom>
          <a:noFill/>
          <a:ln>
            <a:noFill/>
          </a:ln>
        </p:spPr>
      </p:pic>
      <p:pic>
        <p:nvPicPr>
          <p:cNvPr id="56" name="Google Shape;56;p13"/>
          <p:cNvPicPr preferRelativeResize="0"/>
          <p:nvPr/>
        </p:nvPicPr>
        <p:blipFill rotWithShape="1">
          <a:blip r:embed="rId3">
            <a:alphaModFix/>
          </a:blip>
          <a:srcRect r="53978" b="65396"/>
          <a:stretch/>
        </p:blipFill>
        <p:spPr>
          <a:xfrm>
            <a:off x="131102" y="2917077"/>
            <a:ext cx="1104400" cy="1122969"/>
          </a:xfrm>
          <a:prstGeom prst="rect">
            <a:avLst/>
          </a:prstGeom>
          <a:noFill/>
          <a:ln>
            <a:noFill/>
          </a:ln>
        </p:spPr>
      </p:pic>
      <p:pic>
        <p:nvPicPr>
          <p:cNvPr id="57" name="Google Shape;57;p13"/>
          <p:cNvPicPr preferRelativeResize="0"/>
          <p:nvPr/>
        </p:nvPicPr>
        <p:blipFill rotWithShape="1">
          <a:blip r:embed="rId3">
            <a:alphaModFix/>
          </a:blip>
          <a:srcRect l="59648" b="65396"/>
          <a:stretch/>
        </p:blipFill>
        <p:spPr>
          <a:xfrm>
            <a:off x="7789104" y="259079"/>
            <a:ext cx="1104400" cy="1280725"/>
          </a:xfrm>
          <a:prstGeom prst="rect">
            <a:avLst/>
          </a:prstGeom>
          <a:noFill/>
          <a:ln>
            <a:noFill/>
          </a:ln>
        </p:spPr>
      </p:pic>
      <p:pic>
        <p:nvPicPr>
          <p:cNvPr id="58" name="Google Shape;58;p13"/>
          <p:cNvPicPr preferRelativeResize="0"/>
          <p:nvPr/>
        </p:nvPicPr>
        <p:blipFill rotWithShape="1">
          <a:blip r:embed="rId3">
            <a:alphaModFix/>
          </a:blip>
          <a:srcRect l="55015" t="37737" b="26339"/>
          <a:stretch/>
        </p:blipFill>
        <p:spPr>
          <a:xfrm>
            <a:off x="131100" y="118747"/>
            <a:ext cx="897300" cy="969028"/>
          </a:xfrm>
          <a:prstGeom prst="rect">
            <a:avLst/>
          </a:prstGeom>
          <a:noFill/>
          <a:ln>
            <a:noFill/>
          </a:ln>
        </p:spPr>
      </p:pic>
      <p:pic>
        <p:nvPicPr>
          <p:cNvPr id="59" name="Google Shape;59;p13"/>
          <p:cNvPicPr preferRelativeResize="0"/>
          <p:nvPr/>
        </p:nvPicPr>
        <p:blipFill rotWithShape="1">
          <a:blip r:embed="rId3">
            <a:alphaModFix/>
          </a:blip>
          <a:srcRect t="52139" r="56201" b="40571"/>
          <a:stretch/>
        </p:blipFill>
        <p:spPr>
          <a:xfrm>
            <a:off x="7346550" y="3677451"/>
            <a:ext cx="1610925" cy="36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6.7.20</a:t>
            </a:r>
            <a:endParaRPr sz="3000">
              <a:latin typeface="Poppins"/>
              <a:ea typeface="Poppins"/>
              <a:cs typeface="Poppins"/>
              <a:sym typeface="Poppins"/>
            </a:endParaRPr>
          </a:p>
        </p:txBody>
      </p:sp>
      <p:sp>
        <p:nvSpPr>
          <p:cNvPr id="65" name="Google Shape;65;p14"/>
          <p:cNvSpPr txBox="1"/>
          <p:nvPr/>
        </p:nvSpPr>
        <p:spPr>
          <a:xfrm>
            <a:off x="147725" y="61780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rPr>
              <a:t>22 + 7 = </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__ = 15 - 2</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50 + 30 + 20 = </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43 - 5 = </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90 - 80 = </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6 x 2 = </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20 + __ = 70</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2 ÷ 2 =</a:t>
            </a:r>
            <a:endParaRPr sz="2400" dirty="0">
              <a:solidFill>
                <a:schemeClr val="dk1"/>
              </a:solidFill>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66" name="Google Shape;66;p14"/>
          <p:cNvSpPr txBox="1"/>
          <p:nvPr/>
        </p:nvSpPr>
        <p:spPr>
          <a:xfrm>
            <a:off x="4657163" y="61780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67" name="Google Shape;67;p14"/>
          <p:cNvPicPr preferRelativeResize="0"/>
          <p:nvPr/>
        </p:nvPicPr>
        <p:blipFill rotWithShape="1">
          <a:blip r:embed="rId3">
            <a:alphaModFix/>
          </a:blip>
          <a:srcRect l="53186" t="33268" r="24942" b="26941"/>
          <a:stretch/>
        </p:blipFill>
        <p:spPr>
          <a:xfrm>
            <a:off x="6255275" y="770200"/>
            <a:ext cx="2441926" cy="2497851"/>
          </a:xfrm>
          <a:prstGeom prst="rect">
            <a:avLst/>
          </a:prstGeom>
          <a:noFill/>
          <a:ln>
            <a:noFill/>
          </a:ln>
        </p:spPr>
      </p:pic>
      <p:sp>
        <p:nvSpPr>
          <p:cNvPr id="68" name="Google Shape;68;p14"/>
          <p:cNvSpPr txBox="1"/>
          <p:nvPr/>
        </p:nvSpPr>
        <p:spPr>
          <a:xfrm>
            <a:off x="4785000" y="3057300"/>
            <a:ext cx="5273400" cy="2162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1200"/>
              </a:spcBef>
              <a:spcAft>
                <a:spcPts val="0"/>
              </a:spcAft>
              <a:buNone/>
            </a:pPr>
            <a:r>
              <a:rPr lang="en" u="sng">
                <a:latin typeface="Comic Sans MS"/>
                <a:ea typeface="Comic Sans MS"/>
                <a:cs typeface="Comic Sans MS"/>
                <a:sym typeface="Comic Sans MS"/>
              </a:rPr>
              <a:t>Peter Pan climbs the rigging</a:t>
            </a:r>
            <a:endParaRPr u="sng">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Peter Pan was climbing the rigging on Captain Hook’s boat.</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He </a:t>
            </a:r>
            <a:r>
              <a:rPr lang="en" sz="1200" b="1">
                <a:latin typeface="Comic Sans MS"/>
                <a:ea typeface="Comic Sans MS"/>
                <a:cs typeface="Comic Sans MS"/>
                <a:sym typeface="Comic Sans MS"/>
              </a:rPr>
              <a:t>always</a:t>
            </a:r>
            <a:r>
              <a:rPr lang="en" sz="1200">
                <a:latin typeface="Comic Sans MS"/>
                <a:ea typeface="Comic Sans MS"/>
                <a:cs typeface="Comic Sans MS"/>
                <a:sym typeface="Comic Sans MS"/>
              </a:rPr>
              <a:t> went up.</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He first did it like this: left, right, left, right.</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Find five other ways Peter can climb up the rigging.</a:t>
            </a:r>
            <a:endParaRPr sz="1200">
              <a:latin typeface="Comic Sans MS"/>
              <a:ea typeface="Comic Sans MS"/>
              <a:cs typeface="Comic Sans MS"/>
              <a:sym typeface="Comic Sans MS"/>
            </a:endParaRPr>
          </a:p>
          <a:p>
            <a:pPr marL="0" lvl="0" indent="0" algn="l" rtl="0">
              <a:lnSpc>
                <a:spcPct val="100000"/>
              </a:lnSpc>
              <a:spcBef>
                <a:spcPts val="0"/>
              </a:spcBef>
              <a:spcAft>
                <a:spcPts val="0"/>
              </a:spcAft>
              <a:buNone/>
            </a:pPr>
            <a:r>
              <a:rPr lang="en" sz="1200">
                <a:latin typeface="Comic Sans MS"/>
                <a:ea typeface="Comic Sans MS"/>
                <a:cs typeface="Comic Sans MS"/>
                <a:sym typeface="Comic Sans MS"/>
              </a:rPr>
              <a:t>Show your working out.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p:nvPr/>
        </p:nvSpPr>
        <p:spPr>
          <a:xfrm>
            <a:off x="201450" y="12085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6.7.20</a:t>
            </a:r>
            <a:endParaRPr sz="3000">
              <a:latin typeface="Poppins"/>
              <a:ea typeface="Poppins"/>
              <a:cs typeface="Poppins"/>
              <a:sym typeface="Poppins"/>
            </a:endParaRPr>
          </a:p>
        </p:txBody>
      </p:sp>
      <p:sp>
        <p:nvSpPr>
          <p:cNvPr id="74" name="Google Shape;74;p15"/>
          <p:cNvSpPr txBox="1"/>
          <p:nvPr/>
        </p:nvSpPr>
        <p:spPr>
          <a:xfrm>
            <a:off x="147725" y="617800"/>
            <a:ext cx="486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rPr>
              <a:t>22 + 7 = </a:t>
            </a:r>
            <a:r>
              <a:rPr lang="en" sz="2400" dirty="0">
                <a:solidFill>
                  <a:srgbClr val="FF0000"/>
                </a:solidFill>
              </a:rPr>
              <a:t>29</a:t>
            </a:r>
            <a:endParaRPr sz="2400" dirty="0">
              <a:solidFill>
                <a:srgbClr val="FF0000"/>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rgbClr val="FF0000"/>
                </a:solidFill>
              </a:rPr>
              <a:t>13 </a:t>
            </a:r>
            <a:r>
              <a:rPr lang="en" sz="2400" dirty="0">
                <a:solidFill>
                  <a:schemeClr val="dk1"/>
                </a:solidFill>
              </a:rPr>
              <a:t>= 15 - 2</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50 + 30 + 20 = </a:t>
            </a:r>
            <a:r>
              <a:rPr lang="en" sz="2400" dirty="0">
                <a:solidFill>
                  <a:srgbClr val="FF0000"/>
                </a:solidFill>
              </a:rPr>
              <a:t>100</a:t>
            </a:r>
            <a:endParaRPr sz="2400" dirty="0">
              <a:solidFill>
                <a:srgbClr val="FF0000"/>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43 - 5 = </a:t>
            </a:r>
            <a:r>
              <a:rPr lang="en" sz="2400" dirty="0">
                <a:solidFill>
                  <a:srgbClr val="FF0000"/>
                </a:solidFill>
              </a:rPr>
              <a:t>38</a:t>
            </a:r>
            <a:endParaRPr sz="2400" dirty="0">
              <a:solidFill>
                <a:srgbClr val="FF0000"/>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90 - 80 = </a:t>
            </a:r>
            <a:r>
              <a:rPr lang="en" sz="2400" dirty="0">
                <a:solidFill>
                  <a:srgbClr val="FF0000"/>
                </a:solidFill>
              </a:rPr>
              <a:t>10</a:t>
            </a:r>
            <a:endParaRPr sz="2400" dirty="0">
              <a:solidFill>
                <a:srgbClr val="FF0000"/>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6 x 2 = </a:t>
            </a:r>
            <a:r>
              <a:rPr lang="en" sz="2400" dirty="0">
                <a:solidFill>
                  <a:srgbClr val="FF0000"/>
                </a:solidFill>
              </a:rPr>
              <a:t>12</a:t>
            </a:r>
            <a:endParaRPr sz="2400" dirty="0">
              <a:solidFill>
                <a:srgbClr val="FF0000"/>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20 + </a:t>
            </a:r>
            <a:r>
              <a:rPr lang="en" sz="2400" dirty="0">
                <a:solidFill>
                  <a:srgbClr val="FF0000"/>
                </a:solidFill>
              </a:rPr>
              <a:t>50</a:t>
            </a:r>
            <a:r>
              <a:rPr lang="en" sz="2400" dirty="0">
                <a:solidFill>
                  <a:schemeClr val="dk1"/>
                </a:solidFill>
              </a:rPr>
              <a:t> = 70</a:t>
            </a:r>
            <a:endParaRPr sz="2400" dirty="0">
              <a:solidFill>
                <a:schemeClr val="dk1"/>
              </a:solidFill>
            </a:endParaRPr>
          </a:p>
          <a:p>
            <a:pPr marL="685800" lvl="0" indent="-228600" algn="l" rtl="0">
              <a:spcBef>
                <a:spcPts val="0"/>
              </a:spcBef>
              <a:spcAft>
                <a:spcPts val="0"/>
              </a:spcAft>
              <a:buFont typeface="+mj-lt"/>
              <a:buAutoNum type="arabicPeriod"/>
            </a:pPr>
            <a:endParaRPr sz="800" dirty="0">
              <a:solidFill>
                <a:schemeClr val="dk1"/>
              </a:solidFill>
            </a:endParaRPr>
          </a:p>
          <a:p>
            <a:pPr marL="457200" lvl="0" indent="-381000" algn="l" rtl="0">
              <a:spcBef>
                <a:spcPts val="0"/>
              </a:spcBef>
              <a:spcAft>
                <a:spcPts val="0"/>
              </a:spcAft>
              <a:buClr>
                <a:schemeClr val="dk1"/>
              </a:buClr>
              <a:buSzPts val="2400"/>
              <a:buAutoNum type="arabicPeriod"/>
            </a:pPr>
            <a:r>
              <a:rPr lang="en" sz="2400" dirty="0">
                <a:solidFill>
                  <a:schemeClr val="dk1"/>
                </a:solidFill>
              </a:rPr>
              <a:t>2 ÷ 2 =</a:t>
            </a:r>
            <a:r>
              <a:rPr lang="en" sz="2400" dirty="0">
                <a:solidFill>
                  <a:srgbClr val="FF0000"/>
                </a:solidFill>
              </a:rPr>
              <a:t> 1</a:t>
            </a:r>
            <a:endParaRPr sz="2400" dirty="0">
              <a:solidFill>
                <a:srgbClr val="FF0000"/>
              </a:solidFill>
            </a:endParaRPr>
          </a:p>
          <a:p>
            <a:pPr marL="457200" lvl="0" indent="-457200" algn="l" rtl="0">
              <a:spcBef>
                <a:spcPts val="0"/>
              </a:spcBef>
              <a:spcAft>
                <a:spcPts val="0"/>
              </a:spcAft>
              <a:buFont typeface="+mj-lt"/>
              <a:buAutoNum type="arabicPeriod"/>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a:p>
            <a:pPr marL="0" lvl="0" indent="0" algn="l" rtl="0">
              <a:spcBef>
                <a:spcPts val="0"/>
              </a:spcBef>
              <a:spcAft>
                <a:spcPts val="0"/>
              </a:spcAft>
              <a:buNone/>
            </a:pPr>
            <a:endParaRPr sz="2400" dirty="0">
              <a:solidFill>
                <a:schemeClr val="dk1"/>
              </a:solidFill>
              <a:latin typeface="Poppins"/>
              <a:ea typeface="Poppins"/>
              <a:cs typeface="Poppins"/>
              <a:sym typeface="Poppins"/>
            </a:endParaRPr>
          </a:p>
        </p:txBody>
      </p:sp>
      <p:sp>
        <p:nvSpPr>
          <p:cNvPr id="75" name="Google Shape;75;p15"/>
          <p:cNvSpPr txBox="1"/>
          <p:nvPr/>
        </p:nvSpPr>
        <p:spPr>
          <a:xfrm>
            <a:off x="4657163" y="617800"/>
            <a:ext cx="15981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pic>
        <p:nvPicPr>
          <p:cNvPr id="76" name="Google Shape;76;p15"/>
          <p:cNvPicPr preferRelativeResize="0"/>
          <p:nvPr/>
        </p:nvPicPr>
        <p:blipFill rotWithShape="1">
          <a:blip r:embed="rId3">
            <a:alphaModFix/>
          </a:blip>
          <a:srcRect l="53186" t="33268" r="24942" b="26941"/>
          <a:stretch/>
        </p:blipFill>
        <p:spPr>
          <a:xfrm>
            <a:off x="6255275" y="770200"/>
            <a:ext cx="2441926" cy="2497851"/>
          </a:xfrm>
          <a:prstGeom prst="rect">
            <a:avLst/>
          </a:prstGeom>
          <a:noFill/>
          <a:ln>
            <a:noFill/>
          </a:ln>
        </p:spPr>
      </p:pic>
      <p:sp>
        <p:nvSpPr>
          <p:cNvPr id="77" name="Google Shape;77;p15"/>
          <p:cNvSpPr txBox="1"/>
          <p:nvPr/>
        </p:nvSpPr>
        <p:spPr>
          <a:xfrm>
            <a:off x="4785000" y="3057300"/>
            <a:ext cx="5273400" cy="2162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1200"/>
              </a:spcBef>
              <a:spcAft>
                <a:spcPts val="0"/>
              </a:spcAft>
              <a:buNone/>
            </a:pPr>
            <a:r>
              <a:rPr lang="en" u="sng">
                <a:latin typeface="Comic Sans MS"/>
                <a:ea typeface="Comic Sans MS"/>
                <a:cs typeface="Comic Sans MS"/>
                <a:sym typeface="Comic Sans MS"/>
              </a:rPr>
              <a:t>Peter Pan climbs the rigging</a:t>
            </a:r>
            <a:endParaRPr u="sng">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Peter Pan was climbing the rigging on Captain Hook’s boat.</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He </a:t>
            </a:r>
            <a:r>
              <a:rPr lang="en" sz="1200" b="1">
                <a:latin typeface="Comic Sans MS"/>
                <a:ea typeface="Comic Sans MS"/>
                <a:cs typeface="Comic Sans MS"/>
                <a:sym typeface="Comic Sans MS"/>
              </a:rPr>
              <a:t>always</a:t>
            </a:r>
            <a:r>
              <a:rPr lang="en" sz="1200">
                <a:latin typeface="Comic Sans MS"/>
                <a:ea typeface="Comic Sans MS"/>
                <a:cs typeface="Comic Sans MS"/>
                <a:sym typeface="Comic Sans MS"/>
              </a:rPr>
              <a:t> went up.</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He first did it like this: left, right, left, right.</a:t>
            </a:r>
            <a:endParaRPr sz="1200">
              <a:latin typeface="Comic Sans MS"/>
              <a:ea typeface="Comic Sans MS"/>
              <a:cs typeface="Comic Sans MS"/>
              <a:sym typeface="Comic Sans MS"/>
            </a:endParaRPr>
          </a:p>
          <a:p>
            <a:pPr marL="0" lvl="0" indent="0" algn="l" rtl="0">
              <a:lnSpc>
                <a:spcPct val="100000"/>
              </a:lnSpc>
              <a:spcBef>
                <a:spcPts val="1200"/>
              </a:spcBef>
              <a:spcAft>
                <a:spcPts val="0"/>
              </a:spcAft>
              <a:buNone/>
            </a:pPr>
            <a:r>
              <a:rPr lang="en" sz="1200">
                <a:latin typeface="Comic Sans MS"/>
                <a:ea typeface="Comic Sans MS"/>
                <a:cs typeface="Comic Sans MS"/>
                <a:sym typeface="Comic Sans MS"/>
              </a:rPr>
              <a:t>Find five other ways Peter can climb up the rigging.</a:t>
            </a:r>
            <a:endParaRPr sz="1200">
              <a:latin typeface="Comic Sans MS"/>
              <a:ea typeface="Comic Sans MS"/>
              <a:cs typeface="Comic Sans MS"/>
              <a:sym typeface="Comic Sans MS"/>
            </a:endParaRPr>
          </a:p>
          <a:p>
            <a:pPr marL="0" lvl="0" indent="0" algn="l" rtl="0">
              <a:lnSpc>
                <a:spcPct val="100000"/>
              </a:lnSpc>
              <a:spcBef>
                <a:spcPts val="0"/>
              </a:spcBef>
              <a:spcAft>
                <a:spcPts val="0"/>
              </a:spcAft>
              <a:buNone/>
            </a:pPr>
            <a:r>
              <a:rPr lang="en" sz="1200">
                <a:latin typeface="Comic Sans MS"/>
                <a:ea typeface="Comic Sans MS"/>
                <a:cs typeface="Comic Sans MS"/>
                <a:sym typeface="Comic Sans MS"/>
              </a:rPr>
              <a:t>Show your working out.</a:t>
            </a:r>
            <a:endParaRPr/>
          </a:p>
        </p:txBody>
      </p:sp>
      <p:cxnSp>
        <p:nvCxnSpPr>
          <p:cNvPr id="78" name="Google Shape;78;p15"/>
          <p:cNvCxnSpPr/>
          <p:nvPr/>
        </p:nvCxnSpPr>
        <p:spPr>
          <a:xfrm rot="10800000" flipH="1">
            <a:off x="7421601" y="2001125"/>
            <a:ext cx="998700" cy="1132500"/>
          </a:xfrm>
          <a:prstGeom prst="straightConnector1">
            <a:avLst/>
          </a:prstGeom>
          <a:noFill/>
          <a:ln w="76200" cap="flat" cmpd="sng">
            <a:solidFill>
              <a:srgbClr val="00FF00"/>
            </a:solidFill>
            <a:prstDash val="solid"/>
            <a:round/>
            <a:headEnd type="none" w="med" len="med"/>
            <a:tailEnd type="none" w="med" len="med"/>
          </a:ln>
        </p:spPr>
      </p:cxnSp>
      <p:cxnSp>
        <p:nvCxnSpPr>
          <p:cNvPr id="79" name="Google Shape;79;p15"/>
          <p:cNvCxnSpPr/>
          <p:nvPr/>
        </p:nvCxnSpPr>
        <p:spPr>
          <a:xfrm rot="10800000">
            <a:off x="7569850" y="1141425"/>
            <a:ext cx="859500" cy="873000"/>
          </a:xfrm>
          <a:prstGeom prst="straightConnector1">
            <a:avLst/>
          </a:prstGeom>
          <a:noFill/>
          <a:ln w="76200" cap="flat" cmpd="sng">
            <a:solidFill>
              <a:srgbClr val="00FF00"/>
            </a:solidFill>
            <a:prstDash val="solid"/>
            <a:round/>
            <a:headEnd type="none" w="med" len="med"/>
            <a:tailEnd type="none" w="med" len="med"/>
          </a:ln>
        </p:spPr>
      </p:cxnSp>
      <p:cxnSp>
        <p:nvCxnSpPr>
          <p:cNvPr id="80" name="Google Shape;80;p15"/>
          <p:cNvCxnSpPr>
            <a:stCxn id="77" idx="0"/>
          </p:cNvCxnSpPr>
          <p:nvPr/>
        </p:nvCxnSpPr>
        <p:spPr>
          <a:xfrm rot="10800000">
            <a:off x="6540300" y="2054700"/>
            <a:ext cx="881400" cy="1002600"/>
          </a:xfrm>
          <a:prstGeom prst="straightConnector1">
            <a:avLst/>
          </a:prstGeom>
          <a:noFill/>
          <a:ln w="76200" cap="flat" cmpd="sng">
            <a:solidFill>
              <a:srgbClr val="FF00FF"/>
            </a:solidFill>
            <a:prstDash val="solid"/>
            <a:round/>
            <a:headEnd type="none" w="med" len="med"/>
            <a:tailEnd type="none" w="med" len="med"/>
          </a:ln>
        </p:spPr>
      </p:cxnSp>
      <p:cxnSp>
        <p:nvCxnSpPr>
          <p:cNvPr id="81" name="Google Shape;81;p15"/>
          <p:cNvCxnSpPr/>
          <p:nvPr/>
        </p:nvCxnSpPr>
        <p:spPr>
          <a:xfrm rot="10800000" flipH="1">
            <a:off x="6517675" y="1074325"/>
            <a:ext cx="801300" cy="904200"/>
          </a:xfrm>
          <a:prstGeom prst="straightConnector1">
            <a:avLst/>
          </a:prstGeom>
          <a:noFill/>
          <a:ln w="76200" cap="flat" cmpd="sng">
            <a:solidFill>
              <a:srgbClr val="FF00FF"/>
            </a:solidFill>
            <a:prstDash val="solid"/>
            <a:round/>
            <a:headEnd type="none" w="med" len="med"/>
            <a:tailEnd type="none" w="med" len="med"/>
          </a:ln>
        </p:spPr>
      </p:cxnSp>
      <p:cxnSp>
        <p:nvCxnSpPr>
          <p:cNvPr id="82" name="Google Shape;82;p15"/>
          <p:cNvCxnSpPr>
            <a:stCxn id="77" idx="0"/>
          </p:cNvCxnSpPr>
          <p:nvPr/>
        </p:nvCxnSpPr>
        <p:spPr>
          <a:xfrm rot="10800000">
            <a:off x="7063800" y="2471100"/>
            <a:ext cx="357900" cy="586200"/>
          </a:xfrm>
          <a:prstGeom prst="straightConnector1">
            <a:avLst/>
          </a:prstGeom>
          <a:noFill/>
          <a:ln w="76200" cap="flat" cmpd="sng">
            <a:solidFill>
              <a:srgbClr val="FF9900"/>
            </a:solidFill>
            <a:prstDash val="solid"/>
            <a:round/>
            <a:headEnd type="none" w="med" len="med"/>
            <a:tailEnd type="none" w="med" len="med"/>
          </a:ln>
        </p:spPr>
      </p:cxnSp>
      <p:cxnSp>
        <p:nvCxnSpPr>
          <p:cNvPr id="83" name="Google Shape;83;p15"/>
          <p:cNvCxnSpPr/>
          <p:nvPr/>
        </p:nvCxnSpPr>
        <p:spPr>
          <a:xfrm rot="10800000" flipH="1">
            <a:off x="7117625" y="1625025"/>
            <a:ext cx="792300" cy="846000"/>
          </a:xfrm>
          <a:prstGeom prst="straightConnector1">
            <a:avLst/>
          </a:prstGeom>
          <a:noFill/>
          <a:ln w="76200" cap="flat" cmpd="sng">
            <a:solidFill>
              <a:srgbClr val="FF9900"/>
            </a:solidFill>
            <a:prstDash val="solid"/>
            <a:round/>
            <a:headEnd type="none" w="med" len="med"/>
            <a:tailEnd type="none" w="med" len="med"/>
          </a:ln>
        </p:spPr>
      </p:cxnSp>
      <p:cxnSp>
        <p:nvCxnSpPr>
          <p:cNvPr id="84" name="Google Shape;84;p15"/>
          <p:cNvCxnSpPr/>
          <p:nvPr/>
        </p:nvCxnSpPr>
        <p:spPr>
          <a:xfrm rot="10800000">
            <a:off x="7426600" y="1155025"/>
            <a:ext cx="443100" cy="496800"/>
          </a:xfrm>
          <a:prstGeom prst="straightConnector1">
            <a:avLst/>
          </a:prstGeom>
          <a:noFill/>
          <a:ln w="76200" cap="flat" cmpd="sng">
            <a:solidFill>
              <a:srgbClr val="FF9900"/>
            </a:solidFill>
            <a:prstDash val="solid"/>
            <a:round/>
            <a:headEnd type="none" w="med" len="med"/>
            <a:tailEnd type="none" w="med" len="med"/>
          </a:ln>
        </p:spPr>
      </p:cxnSp>
      <p:cxnSp>
        <p:nvCxnSpPr>
          <p:cNvPr id="85" name="Google Shape;85;p15"/>
          <p:cNvCxnSpPr>
            <a:stCxn id="77" idx="0"/>
          </p:cNvCxnSpPr>
          <p:nvPr/>
        </p:nvCxnSpPr>
        <p:spPr>
          <a:xfrm rot="10800000" flipH="1">
            <a:off x="7421700" y="2457600"/>
            <a:ext cx="354000" cy="599700"/>
          </a:xfrm>
          <a:prstGeom prst="straightConnector1">
            <a:avLst/>
          </a:prstGeom>
          <a:noFill/>
          <a:ln w="76200" cap="flat" cmpd="sng">
            <a:solidFill>
              <a:srgbClr val="CC0000"/>
            </a:solidFill>
            <a:prstDash val="solid"/>
            <a:round/>
            <a:headEnd type="none" w="med" len="med"/>
            <a:tailEnd type="none" w="med" len="med"/>
          </a:ln>
        </p:spPr>
      </p:cxnSp>
      <p:cxnSp>
        <p:nvCxnSpPr>
          <p:cNvPr id="86" name="Google Shape;86;p15"/>
          <p:cNvCxnSpPr/>
          <p:nvPr/>
        </p:nvCxnSpPr>
        <p:spPr>
          <a:xfrm rot="10800000">
            <a:off x="7520375" y="2135425"/>
            <a:ext cx="255300" cy="375900"/>
          </a:xfrm>
          <a:prstGeom prst="straightConnector1">
            <a:avLst/>
          </a:prstGeom>
          <a:noFill/>
          <a:ln w="76200" cap="flat" cmpd="sng">
            <a:solidFill>
              <a:srgbClr val="990000"/>
            </a:solidFill>
            <a:prstDash val="solid"/>
            <a:round/>
            <a:headEnd type="none" w="med" len="med"/>
            <a:tailEnd type="none" w="med" len="med"/>
          </a:ln>
        </p:spPr>
      </p:cxnSp>
      <p:cxnSp>
        <p:nvCxnSpPr>
          <p:cNvPr id="87" name="Google Shape;87;p15"/>
          <p:cNvCxnSpPr/>
          <p:nvPr/>
        </p:nvCxnSpPr>
        <p:spPr>
          <a:xfrm rot="10800000" flipH="1">
            <a:off x="7574250" y="1598050"/>
            <a:ext cx="470100" cy="523800"/>
          </a:xfrm>
          <a:prstGeom prst="straightConnector1">
            <a:avLst/>
          </a:prstGeom>
          <a:noFill/>
          <a:ln w="76200" cap="flat" cmpd="sng">
            <a:solidFill>
              <a:srgbClr val="990000"/>
            </a:solidFill>
            <a:prstDash val="solid"/>
            <a:round/>
            <a:headEnd type="none" w="med" len="med"/>
            <a:tailEnd type="none" w="med" len="med"/>
          </a:ln>
        </p:spPr>
      </p:cxnSp>
      <p:cxnSp>
        <p:nvCxnSpPr>
          <p:cNvPr id="88" name="Google Shape;88;p15"/>
          <p:cNvCxnSpPr/>
          <p:nvPr/>
        </p:nvCxnSpPr>
        <p:spPr>
          <a:xfrm rot="10800000">
            <a:off x="7574325" y="1101075"/>
            <a:ext cx="496800" cy="483600"/>
          </a:xfrm>
          <a:prstGeom prst="straightConnector1">
            <a:avLst/>
          </a:prstGeom>
          <a:noFill/>
          <a:ln w="76200" cap="flat" cmpd="sng">
            <a:solidFill>
              <a:srgbClr val="990000"/>
            </a:solidFill>
            <a:prstDash val="solid"/>
            <a:round/>
            <a:headEnd type="none" w="med" len="med"/>
            <a:tailEnd type="none" w="med" len="med"/>
          </a:ln>
        </p:spPr>
      </p:cxnSp>
      <p:cxnSp>
        <p:nvCxnSpPr>
          <p:cNvPr id="89" name="Google Shape;89;p15"/>
          <p:cNvCxnSpPr>
            <a:stCxn id="77" idx="0"/>
          </p:cNvCxnSpPr>
          <p:nvPr/>
        </p:nvCxnSpPr>
        <p:spPr>
          <a:xfrm rot="10800000" flipH="1">
            <a:off x="7421700" y="2538300"/>
            <a:ext cx="542100" cy="519000"/>
          </a:xfrm>
          <a:prstGeom prst="straightConnector1">
            <a:avLst/>
          </a:prstGeom>
          <a:noFill/>
          <a:ln w="76200" cap="flat" cmpd="sng">
            <a:solidFill>
              <a:srgbClr val="0000FF"/>
            </a:solidFill>
            <a:prstDash val="solid"/>
            <a:round/>
            <a:headEnd type="none" w="med" len="med"/>
            <a:tailEnd type="none" w="med" len="med"/>
          </a:ln>
        </p:spPr>
      </p:cxnSp>
      <p:cxnSp>
        <p:nvCxnSpPr>
          <p:cNvPr id="90" name="Google Shape;90;p15"/>
          <p:cNvCxnSpPr/>
          <p:nvPr/>
        </p:nvCxnSpPr>
        <p:spPr>
          <a:xfrm rot="10800000">
            <a:off x="6956525" y="1544425"/>
            <a:ext cx="1020600" cy="1020600"/>
          </a:xfrm>
          <a:prstGeom prst="straightConnector1">
            <a:avLst/>
          </a:prstGeom>
          <a:noFill/>
          <a:ln w="76200" cap="flat" cmpd="sng">
            <a:solidFill>
              <a:srgbClr val="0000FF"/>
            </a:solidFill>
            <a:prstDash val="solid"/>
            <a:round/>
            <a:headEnd type="none" w="med" len="med"/>
            <a:tailEnd type="none" w="med" len="med"/>
          </a:ln>
        </p:spPr>
      </p:cxnSp>
      <p:cxnSp>
        <p:nvCxnSpPr>
          <p:cNvPr id="91" name="Google Shape;91;p15"/>
          <p:cNvCxnSpPr/>
          <p:nvPr/>
        </p:nvCxnSpPr>
        <p:spPr>
          <a:xfrm rot="10800000" flipH="1">
            <a:off x="7010200" y="1221975"/>
            <a:ext cx="362700" cy="362700"/>
          </a:xfrm>
          <a:prstGeom prst="straightConnector1">
            <a:avLst/>
          </a:prstGeom>
          <a:noFill/>
          <a:ln w="76200" cap="flat" cmpd="sng">
            <a:solidFill>
              <a:srgbClr val="0000FF"/>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6"/>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97" name="Google Shape;97;p16"/>
          <p:cNvSpPr/>
          <p:nvPr/>
        </p:nvSpPr>
        <p:spPr>
          <a:xfrm>
            <a:off x="2779088" y="1651775"/>
            <a:ext cx="3509530"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Monday 6th July</a:t>
            </a:r>
          </a:p>
        </p:txBody>
      </p:sp>
      <p:pic>
        <p:nvPicPr>
          <p:cNvPr id="98" name="Google Shape;98;p16"/>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7"/>
          <p:cNvSpPr/>
          <p:nvPr/>
        </p:nvSpPr>
        <p:spPr>
          <a:xfrm>
            <a:off x="188025" y="2663050"/>
            <a:ext cx="8621700" cy="1044000"/>
          </a:xfrm>
          <a:prstGeom prst="roundRect">
            <a:avLst>
              <a:gd name="adj" fmla="val 16667"/>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7"/>
          <p:cNvSpPr/>
          <p:nvPr/>
        </p:nvSpPr>
        <p:spPr>
          <a:xfrm>
            <a:off x="188025" y="1342950"/>
            <a:ext cx="8621700" cy="12288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7"/>
          <p:cNvSpPr txBox="1"/>
          <p:nvPr/>
        </p:nvSpPr>
        <p:spPr>
          <a:xfrm>
            <a:off x="362600" y="120875"/>
            <a:ext cx="7936800" cy="170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1C4587"/>
                </a:solidFill>
              </a:rPr>
              <a:t>Over the next few days we are going to learn about how we measure liquids. Here is some important vocabulary you will need to understand.</a:t>
            </a:r>
            <a:endParaRPr sz="2200">
              <a:solidFill>
                <a:srgbClr val="1C4587"/>
              </a:solidFill>
            </a:endParaRPr>
          </a:p>
        </p:txBody>
      </p:sp>
      <p:sp>
        <p:nvSpPr>
          <p:cNvPr id="106" name="Google Shape;106;p17"/>
          <p:cNvSpPr txBox="1"/>
          <p:nvPr/>
        </p:nvSpPr>
        <p:spPr>
          <a:xfrm>
            <a:off x="3773675" y="1562950"/>
            <a:ext cx="5277900" cy="780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Trebuchet MS"/>
                <a:ea typeface="Trebuchet MS"/>
                <a:cs typeface="Trebuchet MS"/>
                <a:sym typeface="Trebuchet MS"/>
              </a:rPr>
              <a:t>Capacity is the amount a container can hold. </a:t>
            </a:r>
            <a:endParaRPr sz="2000">
              <a:latin typeface="Trebuchet MS"/>
              <a:ea typeface="Trebuchet MS"/>
              <a:cs typeface="Trebuchet MS"/>
              <a:sym typeface="Trebuchet MS"/>
            </a:endParaRPr>
          </a:p>
        </p:txBody>
      </p:sp>
      <p:sp>
        <p:nvSpPr>
          <p:cNvPr id="107" name="Google Shape;107;p17"/>
          <p:cNvSpPr txBox="1"/>
          <p:nvPr/>
        </p:nvSpPr>
        <p:spPr>
          <a:xfrm>
            <a:off x="3773675" y="2766875"/>
            <a:ext cx="4722600" cy="22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Trebuchet MS"/>
                <a:ea typeface="Trebuchet MS"/>
                <a:cs typeface="Trebuchet MS"/>
                <a:sym typeface="Trebuchet MS"/>
              </a:rPr>
              <a:t>Volume is the amount it is actually holding.</a:t>
            </a:r>
            <a:endParaRPr sz="2100">
              <a:latin typeface="Trebuchet MS"/>
              <a:ea typeface="Trebuchet MS"/>
              <a:cs typeface="Trebuchet MS"/>
              <a:sym typeface="Trebuchet MS"/>
            </a:endParaRPr>
          </a:p>
        </p:txBody>
      </p:sp>
      <p:sp>
        <p:nvSpPr>
          <p:cNvPr id="108" name="Google Shape;108;p17"/>
          <p:cNvSpPr/>
          <p:nvPr/>
        </p:nvSpPr>
        <p:spPr>
          <a:xfrm>
            <a:off x="362600" y="1506663"/>
            <a:ext cx="2899502" cy="83712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CC0000"/>
                </a:solidFill>
                <a:latin typeface="Arial"/>
              </a:rPr>
              <a:t>Capacity</a:t>
            </a:r>
          </a:p>
        </p:txBody>
      </p:sp>
      <p:sp>
        <p:nvSpPr>
          <p:cNvPr id="109" name="Google Shape;109;p17"/>
          <p:cNvSpPr/>
          <p:nvPr/>
        </p:nvSpPr>
        <p:spPr>
          <a:xfrm>
            <a:off x="461300" y="2739250"/>
            <a:ext cx="2489395" cy="64970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9900FF"/>
                </a:solidFill>
                <a:latin typeface="Arial"/>
              </a:rPr>
              <a:t>Volume</a:t>
            </a:r>
          </a:p>
        </p:txBody>
      </p:sp>
      <p:pic>
        <p:nvPicPr>
          <p:cNvPr id="110" name="Google Shape;110;p17"/>
          <p:cNvPicPr preferRelativeResize="0"/>
          <p:nvPr/>
        </p:nvPicPr>
        <p:blipFill rotWithShape="1">
          <a:blip r:embed="rId3">
            <a:alphaModFix/>
          </a:blip>
          <a:srcRect l="61804" t="49419" r="8247" b="5739"/>
          <a:stretch/>
        </p:blipFill>
        <p:spPr>
          <a:xfrm>
            <a:off x="7607700" y="3630976"/>
            <a:ext cx="1304900" cy="1383225"/>
          </a:xfrm>
          <a:prstGeom prst="rect">
            <a:avLst/>
          </a:prstGeom>
          <a:noFill/>
          <a:ln>
            <a:noFill/>
          </a:ln>
        </p:spPr>
      </p:pic>
      <p:sp>
        <p:nvSpPr>
          <p:cNvPr id="111" name="Google Shape;111;p17"/>
          <p:cNvSpPr txBox="1"/>
          <p:nvPr/>
        </p:nvSpPr>
        <p:spPr>
          <a:xfrm>
            <a:off x="62475" y="3778475"/>
            <a:ext cx="7278900" cy="193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latin typeface="Comic Sans MS"/>
                <a:ea typeface="Comic Sans MS"/>
                <a:cs typeface="Comic Sans MS"/>
                <a:sym typeface="Comic Sans MS"/>
              </a:rPr>
              <a:t>Comparing capacity</a:t>
            </a:r>
            <a:endParaRPr sz="15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 sz="1700">
                <a:solidFill>
                  <a:schemeClr val="dk1"/>
                </a:solidFill>
                <a:latin typeface="Comic Sans MS"/>
                <a:ea typeface="Comic Sans MS"/>
                <a:cs typeface="Comic Sans MS"/>
                <a:sym typeface="Comic Sans MS"/>
              </a:rPr>
              <a:t>Watch the video to see how we can compare capacity using a &lt;, &gt; or = symbol. </a:t>
            </a:r>
            <a:endParaRPr sz="17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 sz="1200" u="sng">
                <a:solidFill>
                  <a:schemeClr val="accent5"/>
                </a:solidFill>
                <a:latin typeface="Comic Sans MS"/>
                <a:ea typeface="Comic Sans MS"/>
                <a:cs typeface="Comic Sans MS"/>
                <a:sym typeface="Comic Sans MS"/>
                <a:hlinkClick r:id="rId4"/>
              </a:rPr>
              <a:t>https://www.bbc.co.uk/bitesize/topics/zt9k7ty/articles/zp8crdm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8"/>
          <p:cNvSpPr txBox="1"/>
          <p:nvPr/>
        </p:nvSpPr>
        <p:spPr>
          <a:xfrm>
            <a:off x="107425" y="120875"/>
            <a:ext cx="8782800" cy="7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dirty="0">
                <a:solidFill>
                  <a:srgbClr val="351C75"/>
                </a:solidFill>
                <a:latin typeface="Trebuchet MS"/>
                <a:ea typeface="Trebuchet MS"/>
                <a:cs typeface="Trebuchet MS"/>
                <a:sym typeface="Trebuchet MS"/>
              </a:rPr>
              <a:t>Use a &lt;, &gt; or  = symbol to complete the comparisons below. </a:t>
            </a:r>
            <a:endParaRPr sz="2200" dirty="0">
              <a:solidFill>
                <a:srgbClr val="351C75"/>
              </a:solidFill>
              <a:latin typeface="Trebuchet MS"/>
              <a:ea typeface="Trebuchet MS"/>
              <a:cs typeface="Trebuchet MS"/>
              <a:sym typeface="Trebuchet MS"/>
            </a:endParaRPr>
          </a:p>
        </p:txBody>
      </p:sp>
      <p:pic>
        <p:nvPicPr>
          <p:cNvPr id="117" name="Google Shape;117;p18"/>
          <p:cNvPicPr preferRelativeResize="0"/>
          <p:nvPr/>
        </p:nvPicPr>
        <p:blipFill rotWithShape="1">
          <a:blip r:embed="rId3">
            <a:alphaModFix/>
          </a:blip>
          <a:srcRect l="22745" t="35342" r="23392" b="10789"/>
          <a:stretch/>
        </p:blipFill>
        <p:spPr>
          <a:xfrm>
            <a:off x="648238" y="710075"/>
            <a:ext cx="7695125" cy="43267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9"/>
          <p:cNvSpPr txBox="1"/>
          <p:nvPr/>
        </p:nvSpPr>
        <p:spPr>
          <a:xfrm>
            <a:off x="107425" y="120875"/>
            <a:ext cx="8782800" cy="7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u="sng">
                <a:solidFill>
                  <a:srgbClr val="FF0000"/>
                </a:solidFill>
                <a:latin typeface="Trebuchet MS"/>
                <a:ea typeface="Trebuchet MS"/>
                <a:cs typeface="Trebuchet MS"/>
                <a:sym typeface="Trebuchet MS"/>
              </a:rPr>
              <a:t>Answers</a:t>
            </a:r>
            <a:endParaRPr sz="2200" b="1" u="sng">
              <a:solidFill>
                <a:srgbClr val="FF0000"/>
              </a:solidFill>
              <a:latin typeface="Trebuchet MS"/>
              <a:ea typeface="Trebuchet MS"/>
              <a:cs typeface="Trebuchet MS"/>
              <a:sym typeface="Trebuchet MS"/>
            </a:endParaRPr>
          </a:p>
          <a:p>
            <a:pPr marL="0" lvl="0" indent="0" algn="l" rtl="0">
              <a:spcBef>
                <a:spcPts val="0"/>
              </a:spcBef>
              <a:spcAft>
                <a:spcPts val="0"/>
              </a:spcAft>
              <a:buClr>
                <a:schemeClr val="dk1"/>
              </a:buClr>
              <a:buSzPts val="1100"/>
              <a:buFont typeface="Arial"/>
              <a:buNone/>
            </a:pPr>
            <a:r>
              <a:rPr lang="en" sz="2200">
                <a:solidFill>
                  <a:srgbClr val="351C75"/>
                </a:solidFill>
                <a:latin typeface="Trebuchet MS"/>
                <a:ea typeface="Trebuchet MS"/>
                <a:cs typeface="Trebuchet MS"/>
                <a:sym typeface="Trebuchet MS"/>
              </a:rPr>
              <a:t>Use a &lt;, &gt; or  = symbol to complete the comparisons below. </a:t>
            </a:r>
            <a:endParaRPr sz="2200">
              <a:solidFill>
                <a:srgbClr val="351C75"/>
              </a:solidFill>
              <a:latin typeface="Trebuchet MS"/>
              <a:ea typeface="Trebuchet MS"/>
              <a:cs typeface="Trebuchet MS"/>
              <a:sym typeface="Trebuchet MS"/>
            </a:endParaRPr>
          </a:p>
          <a:p>
            <a:pPr marL="0" lvl="0" indent="0" algn="l" rtl="0">
              <a:spcBef>
                <a:spcPts val="0"/>
              </a:spcBef>
              <a:spcAft>
                <a:spcPts val="0"/>
              </a:spcAft>
              <a:buNone/>
            </a:pPr>
            <a:endParaRPr sz="2200">
              <a:solidFill>
                <a:srgbClr val="351C75"/>
              </a:solidFill>
              <a:latin typeface="Trebuchet MS"/>
              <a:ea typeface="Trebuchet MS"/>
              <a:cs typeface="Trebuchet MS"/>
              <a:sym typeface="Trebuchet MS"/>
            </a:endParaRPr>
          </a:p>
        </p:txBody>
      </p:sp>
      <p:pic>
        <p:nvPicPr>
          <p:cNvPr id="123" name="Google Shape;123;p19"/>
          <p:cNvPicPr preferRelativeResize="0"/>
          <p:nvPr/>
        </p:nvPicPr>
        <p:blipFill rotWithShape="1">
          <a:blip r:embed="rId3">
            <a:alphaModFix/>
          </a:blip>
          <a:srcRect l="22745" t="35342" r="23392" b="10789"/>
          <a:stretch/>
        </p:blipFill>
        <p:spPr>
          <a:xfrm>
            <a:off x="977775" y="1008400"/>
            <a:ext cx="7188449" cy="4041850"/>
          </a:xfrm>
          <a:prstGeom prst="rect">
            <a:avLst/>
          </a:prstGeom>
          <a:noFill/>
          <a:ln>
            <a:noFill/>
          </a:ln>
        </p:spPr>
      </p:pic>
      <p:sp>
        <p:nvSpPr>
          <p:cNvPr id="124" name="Google Shape;124;p19"/>
          <p:cNvSpPr txBox="1"/>
          <p:nvPr/>
        </p:nvSpPr>
        <p:spPr>
          <a:xfrm>
            <a:off x="2591900" y="1893550"/>
            <a:ext cx="3759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2200" b="1">
                <a:solidFill>
                  <a:srgbClr val="FF0000"/>
                </a:solidFill>
              </a:rPr>
              <a:t>&gt;</a:t>
            </a:r>
            <a:endParaRPr sz="2200" b="1">
              <a:solidFill>
                <a:srgbClr val="FF0000"/>
              </a:solidFill>
            </a:endParaRPr>
          </a:p>
        </p:txBody>
      </p:sp>
      <p:sp>
        <p:nvSpPr>
          <p:cNvPr id="125" name="Google Shape;125;p19"/>
          <p:cNvSpPr txBox="1"/>
          <p:nvPr/>
        </p:nvSpPr>
        <p:spPr>
          <a:xfrm>
            <a:off x="2591900" y="3979800"/>
            <a:ext cx="375900" cy="49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solidFill>
                  <a:srgbClr val="FF0000"/>
                </a:solidFill>
              </a:rPr>
              <a:t>&lt;</a:t>
            </a:r>
            <a:endParaRPr/>
          </a:p>
        </p:txBody>
      </p:sp>
      <p:sp>
        <p:nvSpPr>
          <p:cNvPr id="126" name="Google Shape;126;p19"/>
          <p:cNvSpPr txBox="1"/>
          <p:nvPr/>
        </p:nvSpPr>
        <p:spPr>
          <a:xfrm>
            <a:off x="6200350" y="1893550"/>
            <a:ext cx="299400" cy="49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solidFill>
                  <a:srgbClr val="FF0000"/>
                </a:solidFill>
              </a:rPr>
              <a:t>&lt;</a:t>
            </a:r>
            <a:endParaRPr/>
          </a:p>
        </p:txBody>
      </p:sp>
      <p:sp>
        <p:nvSpPr>
          <p:cNvPr id="127" name="Google Shape;127;p19"/>
          <p:cNvSpPr txBox="1"/>
          <p:nvPr/>
        </p:nvSpPr>
        <p:spPr>
          <a:xfrm>
            <a:off x="6162100" y="3979800"/>
            <a:ext cx="375900" cy="49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solidFill>
                  <a:srgbClr val="FF0000"/>
                </a:solidFill>
              </a:rPr>
              <a: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0"/>
          <p:cNvSpPr txBox="1"/>
          <p:nvPr/>
        </p:nvSpPr>
        <p:spPr>
          <a:xfrm>
            <a:off x="0" y="0"/>
            <a:ext cx="8836500" cy="126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r>
              <a:rPr lang="en" sz="1900" dirty="0">
                <a:latin typeface="Comic Sans MS"/>
                <a:ea typeface="Comic Sans MS"/>
                <a:cs typeface="Comic Sans MS"/>
                <a:sym typeface="Comic Sans MS"/>
              </a:rPr>
              <a:t>We can also use the terms  </a:t>
            </a:r>
            <a:r>
              <a:rPr lang="en" sz="1900" dirty="0">
                <a:solidFill>
                  <a:srgbClr val="0000FF"/>
                </a:solidFill>
                <a:latin typeface="Comic Sans MS"/>
                <a:ea typeface="Comic Sans MS"/>
                <a:cs typeface="Comic Sans MS"/>
                <a:sym typeface="Comic Sans MS"/>
              </a:rPr>
              <a:t>full, nearly full, half full, nearly empty or empty</a:t>
            </a:r>
            <a:r>
              <a:rPr lang="en" sz="1900" dirty="0">
                <a:latin typeface="Comic Sans MS"/>
                <a:ea typeface="Comic Sans MS"/>
                <a:cs typeface="Comic Sans MS"/>
                <a:sym typeface="Comic Sans MS"/>
              </a:rPr>
              <a:t> to compare volume. See if you can match the containers with the correct labels below.</a:t>
            </a:r>
            <a:endParaRPr sz="1900" dirty="0">
              <a:latin typeface="Comic Sans MS"/>
              <a:ea typeface="Comic Sans MS"/>
              <a:cs typeface="Comic Sans MS"/>
              <a:sym typeface="Comic Sans MS"/>
            </a:endParaRP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pic>
        <p:nvPicPr>
          <p:cNvPr id="133" name="Google Shape;133;p20"/>
          <p:cNvPicPr preferRelativeResize="0"/>
          <p:nvPr/>
        </p:nvPicPr>
        <p:blipFill rotWithShape="1">
          <a:blip r:embed="rId3">
            <a:alphaModFix/>
          </a:blip>
          <a:srcRect l="22725" t="46434" r="22802" b="8879"/>
          <a:stretch/>
        </p:blipFill>
        <p:spPr>
          <a:xfrm>
            <a:off x="1071064" y="1155325"/>
            <a:ext cx="7001874" cy="3229574"/>
          </a:xfrm>
          <a:prstGeom prst="rect">
            <a:avLst/>
          </a:prstGeom>
          <a:noFill/>
          <a:ln>
            <a:noFill/>
          </a:ln>
        </p:spPr>
      </p:pic>
      <p:pic>
        <p:nvPicPr>
          <p:cNvPr id="134" name="Google Shape;134;p20"/>
          <p:cNvPicPr preferRelativeResize="0"/>
          <p:nvPr/>
        </p:nvPicPr>
        <p:blipFill rotWithShape="1">
          <a:blip r:embed="rId4">
            <a:alphaModFix/>
          </a:blip>
          <a:srcRect l="22368" t="38720" r="66028" b="53834"/>
          <a:stretch/>
        </p:blipFill>
        <p:spPr>
          <a:xfrm>
            <a:off x="-92452" y="4339925"/>
            <a:ext cx="1763728" cy="636300"/>
          </a:xfrm>
          <a:prstGeom prst="rect">
            <a:avLst/>
          </a:prstGeom>
          <a:noFill/>
          <a:ln>
            <a:noFill/>
          </a:ln>
        </p:spPr>
      </p:pic>
      <p:pic>
        <p:nvPicPr>
          <p:cNvPr id="135" name="Google Shape;135;p20"/>
          <p:cNvPicPr preferRelativeResize="0"/>
          <p:nvPr/>
        </p:nvPicPr>
        <p:blipFill rotWithShape="1">
          <a:blip r:embed="rId4">
            <a:alphaModFix/>
          </a:blip>
          <a:srcRect l="65351" t="38720" r="24169" b="53442"/>
          <a:stretch/>
        </p:blipFill>
        <p:spPr>
          <a:xfrm>
            <a:off x="3665262" y="4431837"/>
            <a:ext cx="1505974" cy="633201"/>
          </a:xfrm>
          <a:prstGeom prst="rect">
            <a:avLst/>
          </a:prstGeom>
          <a:noFill/>
          <a:ln>
            <a:noFill/>
          </a:ln>
        </p:spPr>
      </p:pic>
      <p:pic>
        <p:nvPicPr>
          <p:cNvPr id="136" name="Google Shape;136;p20"/>
          <p:cNvPicPr preferRelativeResize="0"/>
          <p:nvPr/>
        </p:nvPicPr>
        <p:blipFill rotWithShape="1">
          <a:blip r:embed="rId4">
            <a:alphaModFix/>
          </a:blip>
          <a:srcRect l="33332" t="39544" r="55504" b="54186"/>
          <a:stretch/>
        </p:blipFill>
        <p:spPr>
          <a:xfrm>
            <a:off x="5614274" y="4384901"/>
            <a:ext cx="1730176" cy="546349"/>
          </a:xfrm>
          <a:prstGeom prst="rect">
            <a:avLst/>
          </a:prstGeom>
          <a:noFill/>
          <a:ln>
            <a:noFill/>
          </a:ln>
        </p:spPr>
      </p:pic>
      <p:pic>
        <p:nvPicPr>
          <p:cNvPr id="137" name="Google Shape;137;p20"/>
          <p:cNvPicPr preferRelativeResize="0"/>
          <p:nvPr/>
        </p:nvPicPr>
        <p:blipFill rotWithShape="1">
          <a:blip r:embed="rId4">
            <a:alphaModFix/>
          </a:blip>
          <a:srcRect l="44099" t="38720" r="45472" b="53442"/>
          <a:stretch/>
        </p:blipFill>
        <p:spPr>
          <a:xfrm>
            <a:off x="7638025" y="4339917"/>
            <a:ext cx="1505974" cy="636307"/>
          </a:xfrm>
          <a:prstGeom prst="rect">
            <a:avLst/>
          </a:prstGeom>
          <a:noFill/>
          <a:ln>
            <a:noFill/>
          </a:ln>
        </p:spPr>
      </p:pic>
      <p:pic>
        <p:nvPicPr>
          <p:cNvPr id="138" name="Google Shape;138;p20"/>
          <p:cNvPicPr preferRelativeResize="0"/>
          <p:nvPr/>
        </p:nvPicPr>
        <p:blipFill rotWithShape="1">
          <a:blip r:embed="rId4">
            <a:alphaModFix/>
          </a:blip>
          <a:srcRect l="54622" t="38720" r="34655" b="53442"/>
          <a:stretch/>
        </p:blipFill>
        <p:spPr>
          <a:xfrm>
            <a:off x="1832050" y="4430288"/>
            <a:ext cx="1548416" cy="6363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1"/>
          <p:cNvSpPr txBox="1"/>
          <p:nvPr/>
        </p:nvSpPr>
        <p:spPr>
          <a:xfrm>
            <a:off x="-12" y="187175"/>
            <a:ext cx="8836500" cy="126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b="1" u="sng">
                <a:solidFill>
                  <a:srgbClr val="FF0000"/>
                </a:solidFill>
              </a:rPr>
              <a:t>Answers</a:t>
            </a:r>
            <a:endParaRPr sz="1900" b="1" u="sng">
              <a:solidFill>
                <a:srgbClr val="FF0000"/>
              </a:solidFill>
            </a:endParaRPr>
          </a:p>
          <a:p>
            <a:pPr marL="0" lvl="0" indent="0" algn="l" rtl="0">
              <a:spcBef>
                <a:spcPts val="0"/>
              </a:spcBef>
              <a:spcAft>
                <a:spcPts val="0"/>
              </a:spcAft>
              <a:buNone/>
            </a:pPr>
            <a:r>
              <a:rPr lang="en" sz="1900">
                <a:latin typeface="Comic Sans MS"/>
                <a:ea typeface="Comic Sans MS"/>
                <a:cs typeface="Comic Sans MS"/>
                <a:sym typeface="Comic Sans MS"/>
              </a:rPr>
              <a:t>We can also use the terms  </a:t>
            </a:r>
            <a:r>
              <a:rPr lang="en" sz="1900">
                <a:solidFill>
                  <a:srgbClr val="0000FF"/>
                </a:solidFill>
                <a:latin typeface="Comic Sans MS"/>
                <a:ea typeface="Comic Sans MS"/>
                <a:cs typeface="Comic Sans MS"/>
                <a:sym typeface="Comic Sans MS"/>
              </a:rPr>
              <a:t>full, nearly full, half full, nearly empty or empty</a:t>
            </a:r>
            <a:r>
              <a:rPr lang="en" sz="1900">
                <a:latin typeface="Comic Sans MS"/>
                <a:ea typeface="Comic Sans MS"/>
                <a:cs typeface="Comic Sans MS"/>
                <a:sym typeface="Comic Sans MS"/>
              </a:rPr>
              <a:t> to compare volume. See if you can match the containers with the correct labels below.</a:t>
            </a:r>
            <a:endParaRPr sz="1900">
              <a:latin typeface="Comic Sans MS"/>
              <a:ea typeface="Comic Sans MS"/>
              <a:cs typeface="Comic Sans MS"/>
              <a:sym typeface="Comic Sans MS"/>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144" name="Google Shape;144;p21"/>
          <p:cNvPicPr preferRelativeResize="0"/>
          <p:nvPr/>
        </p:nvPicPr>
        <p:blipFill rotWithShape="1">
          <a:blip r:embed="rId3">
            <a:alphaModFix/>
          </a:blip>
          <a:srcRect l="22725" t="46434" r="22802" b="8879"/>
          <a:stretch/>
        </p:blipFill>
        <p:spPr>
          <a:xfrm>
            <a:off x="1017339" y="1449575"/>
            <a:ext cx="7001874" cy="3229574"/>
          </a:xfrm>
          <a:prstGeom prst="rect">
            <a:avLst/>
          </a:prstGeom>
          <a:noFill/>
          <a:ln>
            <a:noFill/>
          </a:ln>
        </p:spPr>
      </p:pic>
      <p:pic>
        <p:nvPicPr>
          <p:cNvPr id="145" name="Google Shape;145;p21"/>
          <p:cNvPicPr preferRelativeResize="0"/>
          <p:nvPr/>
        </p:nvPicPr>
        <p:blipFill rotWithShape="1">
          <a:blip r:embed="rId4">
            <a:alphaModFix/>
          </a:blip>
          <a:srcRect l="22368" t="38720" r="66028" b="53834"/>
          <a:stretch/>
        </p:blipFill>
        <p:spPr>
          <a:xfrm>
            <a:off x="3665248" y="4008871"/>
            <a:ext cx="1505974" cy="543304"/>
          </a:xfrm>
          <a:prstGeom prst="rect">
            <a:avLst/>
          </a:prstGeom>
          <a:noFill/>
          <a:ln>
            <a:noFill/>
          </a:ln>
        </p:spPr>
      </p:pic>
      <p:pic>
        <p:nvPicPr>
          <p:cNvPr id="146" name="Google Shape;146;p21"/>
          <p:cNvPicPr preferRelativeResize="0"/>
          <p:nvPr/>
        </p:nvPicPr>
        <p:blipFill rotWithShape="1">
          <a:blip r:embed="rId4">
            <a:alphaModFix/>
          </a:blip>
          <a:srcRect l="65351" t="38720" r="24169" b="53442"/>
          <a:stretch/>
        </p:blipFill>
        <p:spPr>
          <a:xfrm>
            <a:off x="630187" y="3963925"/>
            <a:ext cx="1505974" cy="633201"/>
          </a:xfrm>
          <a:prstGeom prst="rect">
            <a:avLst/>
          </a:prstGeom>
          <a:noFill/>
          <a:ln>
            <a:noFill/>
          </a:ln>
        </p:spPr>
      </p:pic>
      <p:pic>
        <p:nvPicPr>
          <p:cNvPr id="147" name="Google Shape;147;p21"/>
          <p:cNvPicPr preferRelativeResize="0"/>
          <p:nvPr/>
        </p:nvPicPr>
        <p:blipFill rotWithShape="1">
          <a:blip r:embed="rId4">
            <a:alphaModFix/>
          </a:blip>
          <a:srcRect l="33332" t="39544" r="55504" b="54186"/>
          <a:stretch/>
        </p:blipFill>
        <p:spPr>
          <a:xfrm>
            <a:off x="5103974" y="4552164"/>
            <a:ext cx="1730176" cy="546349"/>
          </a:xfrm>
          <a:prstGeom prst="rect">
            <a:avLst/>
          </a:prstGeom>
          <a:noFill/>
          <a:ln>
            <a:noFill/>
          </a:ln>
        </p:spPr>
      </p:pic>
      <p:pic>
        <p:nvPicPr>
          <p:cNvPr id="148" name="Google Shape;148;p21"/>
          <p:cNvPicPr preferRelativeResize="0"/>
          <p:nvPr/>
        </p:nvPicPr>
        <p:blipFill rotWithShape="1">
          <a:blip r:embed="rId4">
            <a:alphaModFix/>
          </a:blip>
          <a:srcRect l="44099" t="38720" r="45472" b="53442"/>
          <a:stretch/>
        </p:blipFill>
        <p:spPr>
          <a:xfrm>
            <a:off x="6700325" y="4008867"/>
            <a:ext cx="1505974" cy="636307"/>
          </a:xfrm>
          <a:prstGeom prst="rect">
            <a:avLst/>
          </a:prstGeom>
          <a:noFill/>
          <a:ln>
            <a:noFill/>
          </a:ln>
        </p:spPr>
      </p:pic>
      <p:pic>
        <p:nvPicPr>
          <p:cNvPr id="149" name="Google Shape;149;p21"/>
          <p:cNvPicPr preferRelativeResize="0"/>
          <p:nvPr/>
        </p:nvPicPr>
        <p:blipFill rotWithShape="1">
          <a:blip r:embed="rId4">
            <a:alphaModFix/>
          </a:blip>
          <a:srcRect l="54622" t="38720" r="34655" b="53442"/>
          <a:stretch/>
        </p:blipFill>
        <p:spPr>
          <a:xfrm>
            <a:off x="2283875" y="4507200"/>
            <a:ext cx="1548416" cy="636300"/>
          </a:xfrm>
          <a:prstGeom prst="rect">
            <a:avLst/>
          </a:prstGeom>
          <a:noFill/>
          <a:ln>
            <a:noFill/>
          </a:ln>
        </p:spPr>
      </p:pic>
      <p:cxnSp>
        <p:nvCxnSpPr>
          <p:cNvPr id="150" name="Google Shape;150;p21"/>
          <p:cNvCxnSpPr>
            <a:stCxn id="149" idx="0"/>
          </p:cNvCxnSpPr>
          <p:nvPr/>
        </p:nvCxnSpPr>
        <p:spPr>
          <a:xfrm rot="10800000">
            <a:off x="3034983" y="3859800"/>
            <a:ext cx="23100" cy="647400"/>
          </a:xfrm>
          <a:prstGeom prst="straightConnector1">
            <a:avLst/>
          </a:prstGeom>
          <a:noFill/>
          <a:ln w="76200" cap="flat" cmpd="sng">
            <a:solidFill>
              <a:srgbClr val="FF0000"/>
            </a:solidFill>
            <a:prstDash val="solid"/>
            <a:round/>
            <a:headEnd type="none" w="med" len="med"/>
            <a:tailEnd type="triangle" w="med" len="med"/>
          </a:ln>
        </p:spPr>
      </p:cxnSp>
      <p:cxnSp>
        <p:nvCxnSpPr>
          <p:cNvPr id="151" name="Google Shape;151;p21"/>
          <p:cNvCxnSpPr/>
          <p:nvPr/>
        </p:nvCxnSpPr>
        <p:spPr>
          <a:xfrm rot="10800000">
            <a:off x="5778408" y="3859800"/>
            <a:ext cx="23100" cy="647400"/>
          </a:xfrm>
          <a:prstGeom prst="straightConnector1">
            <a:avLst/>
          </a:prstGeom>
          <a:noFill/>
          <a:ln w="76200" cap="flat" cmpd="sng">
            <a:solidFill>
              <a:srgbClr val="FF0000"/>
            </a:solidFill>
            <a:prstDash val="solid"/>
            <a:round/>
            <a:headEnd type="none" w="med" len="med"/>
            <a:tailEnd type="triangle" w="med" len="med"/>
          </a:ln>
        </p:spPr>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22"/>
          <p:cNvPicPr preferRelativeResize="0"/>
          <p:nvPr/>
        </p:nvPicPr>
        <p:blipFill rotWithShape="1">
          <a:blip r:embed="rId3">
            <a:alphaModFix/>
          </a:blip>
          <a:srcRect l="21788" t="40018" r="21867" b="36539"/>
          <a:stretch/>
        </p:blipFill>
        <p:spPr>
          <a:xfrm>
            <a:off x="9051" y="2189000"/>
            <a:ext cx="9144001" cy="2139062"/>
          </a:xfrm>
          <a:prstGeom prst="rect">
            <a:avLst/>
          </a:prstGeom>
          <a:noFill/>
          <a:ln>
            <a:noFill/>
          </a:ln>
        </p:spPr>
      </p:pic>
      <p:sp>
        <p:nvSpPr>
          <p:cNvPr id="157" name="Google Shape;157;p22"/>
          <p:cNvSpPr/>
          <p:nvPr/>
        </p:nvSpPr>
        <p:spPr>
          <a:xfrm>
            <a:off x="241725" y="416300"/>
            <a:ext cx="8353200" cy="1235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200" dirty="0">
                <a:solidFill>
                  <a:srgbClr val="9900FF"/>
                </a:solidFill>
                <a:latin typeface="Comic Sans MS"/>
                <a:ea typeface="Comic Sans MS"/>
                <a:cs typeface="Comic Sans MS"/>
                <a:sym typeface="Comic Sans MS"/>
              </a:rPr>
              <a:t>Draw 4 containers that are the same shape and height like the ones below. Then can you draw a line on each container to show the water level at the correct volume?</a:t>
            </a:r>
            <a:endParaRPr sz="2200" dirty="0">
              <a:solidFill>
                <a:srgbClr val="9900FF"/>
              </a:solidFill>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3"/>
          <p:cNvSpPr/>
          <p:nvPr/>
        </p:nvSpPr>
        <p:spPr>
          <a:xfrm>
            <a:off x="253175" y="725175"/>
            <a:ext cx="8353200" cy="1235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200">
                <a:solidFill>
                  <a:srgbClr val="9900FF"/>
                </a:solidFill>
                <a:latin typeface="Comic Sans MS"/>
                <a:ea typeface="Comic Sans MS"/>
                <a:cs typeface="Comic Sans MS"/>
                <a:sym typeface="Comic Sans MS"/>
              </a:rPr>
              <a:t>Draw 4 containers that are the same shape and height like the ones below. Then can you draw a line on each container to show the water level at the correct volume?</a:t>
            </a:r>
            <a:endParaRPr sz="2200">
              <a:solidFill>
                <a:srgbClr val="9900FF"/>
              </a:solidFill>
              <a:latin typeface="Comic Sans MS"/>
              <a:ea typeface="Comic Sans MS"/>
              <a:cs typeface="Comic Sans MS"/>
              <a:sym typeface="Comic Sans MS"/>
            </a:endParaRPr>
          </a:p>
        </p:txBody>
      </p:sp>
      <p:pic>
        <p:nvPicPr>
          <p:cNvPr id="163" name="Google Shape;163;p23"/>
          <p:cNvPicPr preferRelativeResize="0"/>
          <p:nvPr/>
        </p:nvPicPr>
        <p:blipFill rotWithShape="1">
          <a:blip r:embed="rId3">
            <a:alphaModFix/>
          </a:blip>
          <a:srcRect l="22898" t="45786" r="27709" b="31037"/>
          <a:stretch/>
        </p:blipFill>
        <p:spPr>
          <a:xfrm>
            <a:off x="537619" y="2074851"/>
            <a:ext cx="8068757" cy="2128575"/>
          </a:xfrm>
          <a:prstGeom prst="rect">
            <a:avLst/>
          </a:prstGeom>
          <a:noFill/>
          <a:ln>
            <a:noFill/>
          </a:ln>
        </p:spPr>
      </p:pic>
      <p:sp>
        <p:nvSpPr>
          <p:cNvPr id="164" name="Google Shape;164;p23"/>
          <p:cNvSpPr txBox="1"/>
          <p:nvPr/>
        </p:nvSpPr>
        <p:spPr>
          <a:xfrm>
            <a:off x="282025" y="107425"/>
            <a:ext cx="22830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b="1" u="sng">
                <a:solidFill>
                  <a:srgbClr val="FF0000"/>
                </a:solidFill>
              </a:rPr>
              <a:t>Answers</a:t>
            </a:r>
            <a:endParaRPr sz="2000" b="1" u="sng">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4"/>
          <p:cNvSpPr txBox="1"/>
          <p:nvPr/>
        </p:nvSpPr>
        <p:spPr>
          <a:xfrm>
            <a:off x="214850" y="201450"/>
            <a:ext cx="83934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u="sng"/>
              <a:t>Comparing capacity challenge</a:t>
            </a:r>
            <a:endParaRPr sz="2100" u="sng"/>
          </a:p>
        </p:txBody>
      </p:sp>
      <p:pic>
        <p:nvPicPr>
          <p:cNvPr id="170" name="Google Shape;170;p24"/>
          <p:cNvPicPr preferRelativeResize="0"/>
          <p:nvPr/>
        </p:nvPicPr>
        <p:blipFill rotWithShape="1">
          <a:blip r:embed="rId3">
            <a:alphaModFix/>
          </a:blip>
          <a:srcRect l="12140" t="62005" r="62780" b="6350"/>
          <a:stretch/>
        </p:blipFill>
        <p:spPr>
          <a:xfrm>
            <a:off x="1987575" y="947400"/>
            <a:ext cx="5680675" cy="40299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5"/>
          <p:cNvSpPr txBox="1"/>
          <p:nvPr/>
        </p:nvSpPr>
        <p:spPr>
          <a:xfrm>
            <a:off x="214850" y="201450"/>
            <a:ext cx="8393400" cy="819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u="sng"/>
              <a:t>Comparing capacity challenge</a:t>
            </a:r>
            <a:r>
              <a:rPr lang="en" sz="2100" u="sng">
                <a:solidFill>
                  <a:srgbClr val="FF0000"/>
                </a:solidFill>
              </a:rPr>
              <a:t> answers</a:t>
            </a:r>
            <a:endParaRPr sz="2100" u="sng">
              <a:solidFill>
                <a:srgbClr val="FF0000"/>
              </a:solidFill>
            </a:endParaRPr>
          </a:p>
        </p:txBody>
      </p:sp>
      <p:pic>
        <p:nvPicPr>
          <p:cNvPr id="176" name="Google Shape;176;p25"/>
          <p:cNvPicPr preferRelativeResize="0"/>
          <p:nvPr/>
        </p:nvPicPr>
        <p:blipFill rotWithShape="1">
          <a:blip r:embed="rId3">
            <a:alphaModFix/>
          </a:blip>
          <a:srcRect l="12140" t="62005" r="62780" b="6350"/>
          <a:stretch/>
        </p:blipFill>
        <p:spPr>
          <a:xfrm>
            <a:off x="214850" y="1074475"/>
            <a:ext cx="4988273" cy="3538700"/>
          </a:xfrm>
          <a:prstGeom prst="rect">
            <a:avLst/>
          </a:prstGeom>
          <a:noFill/>
          <a:ln>
            <a:noFill/>
          </a:ln>
        </p:spPr>
      </p:pic>
      <p:pic>
        <p:nvPicPr>
          <p:cNvPr id="177" name="Google Shape;177;p25"/>
          <p:cNvPicPr preferRelativeResize="0"/>
          <p:nvPr/>
        </p:nvPicPr>
        <p:blipFill rotWithShape="1">
          <a:blip r:embed="rId3">
            <a:alphaModFix/>
          </a:blip>
          <a:srcRect l="14142" t="64003" r="82143" b="30668"/>
          <a:stretch/>
        </p:blipFill>
        <p:spPr>
          <a:xfrm>
            <a:off x="5398650" y="899750"/>
            <a:ext cx="738624" cy="595801"/>
          </a:xfrm>
          <a:prstGeom prst="rect">
            <a:avLst/>
          </a:prstGeom>
          <a:noFill/>
          <a:ln>
            <a:noFill/>
          </a:ln>
        </p:spPr>
      </p:pic>
      <p:sp>
        <p:nvSpPr>
          <p:cNvPr id="178" name="Google Shape;178;p25"/>
          <p:cNvSpPr txBox="1"/>
          <p:nvPr/>
        </p:nvSpPr>
        <p:spPr>
          <a:xfrm>
            <a:off x="6150725" y="926625"/>
            <a:ext cx="2148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 5</a:t>
            </a:r>
            <a:r>
              <a:rPr lang="en" sz="2100"/>
              <a:t> </a:t>
            </a:r>
            <a:endParaRPr sz="2500"/>
          </a:p>
        </p:txBody>
      </p:sp>
      <p:pic>
        <p:nvPicPr>
          <p:cNvPr id="179" name="Google Shape;179;p25"/>
          <p:cNvPicPr preferRelativeResize="0"/>
          <p:nvPr/>
        </p:nvPicPr>
        <p:blipFill rotWithShape="1">
          <a:blip r:embed="rId3">
            <a:alphaModFix/>
          </a:blip>
          <a:srcRect l="19925" t="82215" r="77845" b="13100"/>
          <a:stretch/>
        </p:blipFill>
        <p:spPr>
          <a:xfrm>
            <a:off x="6728175" y="935775"/>
            <a:ext cx="443175" cy="523749"/>
          </a:xfrm>
          <a:prstGeom prst="rect">
            <a:avLst/>
          </a:prstGeom>
          <a:noFill/>
          <a:ln>
            <a:noFill/>
          </a:ln>
        </p:spPr>
      </p:pic>
      <p:sp>
        <p:nvSpPr>
          <p:cNvPr id="180" name="Google Shape;180;p25"/>
          <p:cNvSpPr txBox="1"/>
          <p:nvPr/>
        </p:nvSpPr>
        <p:spPr>
          <a:xfrm>
            <a:off x="5203125" y="1933850"/>
            <a:ext cx="375900" cy="24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81" name="Google Shape;181;p25"/>
          <p:cNvPicPr preferRelativeResize="0"/>
          <p:nvPr/>
        </p:nvPicPr>
        <p:blipFill rotWithShape="1">
          <a:blip r:embed="rId3">
            <a:alphaModFix/>
          </a:blip>
          <a:srcRect l="13265" t="68327" r="81197" b="24345"/>
          <a:stretch/>
        </p:blipFill>
        <p:spPr>
          <a:xfrm>
            <a:off x="5318075" y="1866700"/>
            <a:ext cx="943025" cy="701601"/>
          </a:xfrm>
          <a:prstGeom prst="rect">
            <a:avLst/>
          </a:prstGeom>
          <a:noFill/>
          <a:ln>
            <a:noFill/>
          </a:ln>
        </p:spPr>
      </p:pic>
      <p:sp>
        <p:nvSpPr>
          <p:cNvPr id="182" name="Google Shape;182;p25"/>
          <p:cNvSpPr txBox="1"/>
          <p:nvPr/>
        </p:nvSpPr>
        <p:spPr>
          <a:xfrm>
            <a:off x="6261100" y="1839200"/>
            <a:ext cx="2148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 5 + 5 + 5 + 5 </a:t>
            </a:r>
            <a:endParaRPr sz="2500">
              <a:solidFill>
                <a:srgbClr val="FF0000"/>
              </a:solidFill>
            </a:endParaRPr>
          </a:p>
        </p:txBody>
      </p:sp>
      <p:pic>
        <p:nvPicPr>
          <p:cNvPr id="183" name="Google Shape;183;p25"/>
          <p:cNvPicPr preferRelativeResize="0"/>
          <p:nvPr/>
        </p:nvPicPr>
        <p:blipFill rotWithShape="1">
          <a:blip r:embed="rId3">
            <a:alphaModFix/>
          </a:blip>
          <a:srcRect l="19925" t="82215" r="77845" b="13100"/>
          <a:stretch/>
        </p:blipFill>
        <p:spPr>
          <a:xfrm>
            <a:off x="7112950" y="2810550"/>
            <a:ext cx="443175" cy="523749"/>
          </a:xfrm>
          <a:prstGeom prst="rect">
            <a:avLst/>
          </a:prstGeom>
          <a:noFill/>
          <a:ln>
            <a:noFill/>
          </a:ln>
        </p:spPr>
      </p:pic>
      <p:pic>
        <p:nvPicPr>
          <p:cNvPr id="184" name="Google Shape;184;p25"/>
          <p:cNvPicPr preferRelativeResize="0"/>
          <p:nvPr/>
        </p:nvPicPr>
        <p:blipFill rotWithShape="1">
          <a:blip r:embed="rId3">
            <a:alphaModFix/>
          </a:blip>
          <a:srcRect l="13265" t="68327" r="81197" b="24345"/>
          <a:stretch/>
        </p:blipFill>
        <p:spPr>
          <a:xfrm>
            <a:off x="5398650" y="2751775"/>
            <a:ext cx="943025" cy="701601"/>
          </a:xfrm>
          <a:prstGeom prst="rect">
            <a:avLst/>
          </a:prstGeom>
          <a:noFill/>
          <a:ln>
            <a:noFill/>
          </a:ln>
        </p:spPr>
      </p:pic>
      <p:sp>
        <p:nvSpPr>
          <p:cNvPr id="185" name="Google Shape;185;p25"/>
          <p:cNvSpPr txBox="1"/>
          <p:nvPr/>
        </p:nvSpPr>
        <p:spPr>
          <a:xfrm>
            <a:off x="6413500" y="2849175"/>
            <a:ext cx="2148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 20</a:t>
            </a:r>
            <a:endParaRPr sz="2500">
              <a:solidFill>
                <a:srgbClr val="FF0000"/>
              </a:solidFill>
            </a:endParaRPr>
          </a:p>
        </p:txBody>
      </p:sp>
      <p:pic>
        <p:nvPicPr>
          <p:cNvPr id="186" name="Google Shape;186;p25"/>
          <p:cNvPicPr preferRelativeResize="0"/>
          <p:nvPr/>
        </p:nvPicPr>
        <p:blipFill rotWithShape="1">
          <a:blip r:embed="rId3">
            <a:alphaModFix/>
          </a:blip>
          <a:srcRect l="27443" t="81678" r="67815" b="12047"/>
          <a:stretch/>
        </p:blipFill>
        <p:spPr>
          <a:xfrm>
            <a:off x="5398650" y="3543100"/>
            <a:ext cx="943025" cy="701601"/>
          </a:xfrm>
          <a:prstGeom prst="rect">
            <a:avLst/>
          </a:prstGeom>
          <a:noFill/>
          <a:ln>
            <a:noFill/>
          </a:ln>
        </p:spPr>
      </p:pic>
      <p:sp>
        <p:nvSpPr>
          <p:cNvPr id="187" name="Google Shape;187;p25"/>
          <p:cNvSpPr txBox="1"/>
          <p:nvPr/>
        </p:nvSpPr>
        <p:spPr>
          <a:xfrm>
            <a:off x="6413500" y="3591800"/>
            <a:ext cx="2148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 20 + 20</a:t>
            </a:r>
            <a:endParaRPr sz="2500">
              <a:solidFill>
                <a:srgbClr val="FF0000"/>
              </a:solidFill>
            </a:endParaRPr>
          </a:p>
        </p:txBody>
      </p:sp>
      <p:pic>
        <p:nvPicPr>
          <p:cNvPr id="188" name="Google Shape;188;p25"/>
          <p:cNvPicPr preferRelativeResize="0"/>
          <p:nvPr/>
        </p:nvPicPr>
        <p:blipFill rotWithShape="1">
          <a:blip r:embed="rId3">
            <a:alphaModFix/>
          </a:blip>
          <a:srcRect l="27443" t="81678" r="67815" b="12047"/>
          <a:stretch/>
        </p:blipFill>
        <p:spPr>
          <a:xfrm>
            <a:off x="5398650" y="4334425"/>
            <a:ext cx="943025" cy="701601"/>
          </a:xfrm>
          <a:prstGeom prst="rect">
            <a:avLst/>
          </a:prstGeom>
          <a:noFill/>
          <a:ln>
            <a:noFill/>
          </a:ln>
        </p:spPr>
      </p:pic>
      <p:sp>
        <p:nvSpPr>
          <p:cNvPr id="189" name="Google Shape;189;p25"/>
          <p:cNvSpPr txBox="1"/>
          <p:nvPr/>
        </p:nvSpPr>
        <p:spPr>
          <a:xfrm>
            <a:off x="6413500" y="4360800"/>
            <a:ext cx="2148600" cy="60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rgbClr val="FF0000"/>
                </a:solidFill>
              </a:rPr>
              <a:t>= 40</a:t>
            </a:r>
            <a:endParaRPr sz="2500">
              <a:solidFill>
                <a:srgbClr val="FF0000"/>
              </a:solidFill>
            </a:endParaRPr>
          </a:p>
        </p:txBody>
      </p:sp>
      <p:pic>
        <p:nvPicPr>
          <p:cNvPr id="190" name="Google Shape;190;p25"/>
          <p:cNvPicPr preferRelativeResize="0"/>
          <p:nvPr/>
        </p:nvPicPr>
        <p:blipFill rotWithShape="1">
          <a:blip r:embed="rId3">
            <a:alphaModFix/>
          </a:blip>
          <a:srcRect l="19925" t="82215" r="77845" b="13100"/>
          <a:stretch/>
        </p:blipFill>
        <p:spPr>
          <a:xfrm>
            <a:off x="7109175" y="4364775"/>
            <a:ext cx="443175" cy="5237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195" name="Google Shape;195;p26"/>
          <p:cNvPicPr preferRelativeResize="0"/>
          <p:nvPr/>
        </p:nvPicPr>
        <p:blipFill rotWithShape="1">
          <a:blip r:embed="rId3">
            <a:alphaModFix/>
          </a:blip>
          <a:srcRect l="50190" t="28215" r="25934" b="25156"/>
          <a:stretch/>
        </p:blipFill>
        <p:spPr>
          <a:xfrm>
            <a:off x="174550" y="134300"/>
            <a:ext cx="4015449" cy="4409124"/>
          </a:xfrm>
          <a:prstGeom prst="rect">
            <a:avLst/>
          </a:prstGeom>
          <a:noFill/>
          <a:ln>
            <a:noFill/>
          </a:ln>
        </p:spPr>
      </p:pic>
      <p:sp>
        <p:nvSpPr>
          <p:cNvPr id="196" name="Google Shape;196;p26"/>
          <p:cNvSpPr/>
          <p:nvPr/>
        </p:nvSpPr>
        <p:spPr>
          <a:xfrm>
            <a:off x="4539175" y="134300"/>
            <a:ext cx="4324200" cy="1772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6"/>
          <p:cNvSpPr txBox="1"/>
          <p:nvPr/>
        </p:nvSpPr>
        <p:spPr>
          <a:xfrm>
            <a:off x="4673475" y="335750"/>
            <a:ext cx="4015500" cy="116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700">
                <a:solidFill>
                  <a:srgbClr val="FF0000"/>
                </a:solidFill>
              </a:rPr>
              <a:t>Please ask an adult before attempting any of these challenges!</a:t>
            </a:r>
            <a:endParaRPr sz="2700">
              <a:solidFill>
                <a:srgbClr val="FF0000"/>
              </a:solidFill>
            </a:endParaRPr>
          </a:p>
          <a:p>
            <a:pPr marL="0" lvl="0" indent="0" algn="l" rtl="0">
              <a:spcBef>
                <a:spcPts val="0"/>
              </a:spcBef>
              <a:spcAft>
                <a:spcPts val="0"/>
              </a:spcAft>
              <a:buNone/>
            </a:pPr>
            <a:endParaRPr sz="2700"/>
          </a:p>
          <a:p>
            <a:pPr marL="0" lvl="0" indent="0" algn="l" rtl="0">
              <a:spcBef>
                <a:spcPts val="0"/>
              </a:spcBef>
              <a:spcAft>
                <a:spcPts val="0"/>
              </a:spcAft>
              <a:buNone/>
            </a:pPr>
            <a:endParaRPr sz="2700"/>
          </a:p>
        </p:txBody>
      </p:sp>
      <p:pic>
        <p:nvPicPr>
          <p:cNvPr id="198" name="Google Shape;198;p26"/>
          <p:cNvPicPr preferRelativeResize="0"/>
          <p:nvPr/>
        </p:nvPicPr>
        <p:blipFill rotWithShape="1">
          <a:blip r:embed="rId4">
            <a:alphaModFix/>
          </a:blip>
          <a:srcRect l="8297" t="29535" r="51185" b="20648"/>
          <a:stretch/>
        </p:blipFill>
        <p:spPr>
          <a:xfrm>
            <a:off x="4451837" y="2033525"/>
            <a:ext cx="4498877" cy="31099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7"/>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7.7.20</a:t>
            </a:r>
            <a:endParaRPr sz="3000">
              <a:latin typeface="Poppins"/>
              <a:ea typeface="Poppins"/>
              <a:cs typeface="Poppins"/>
              <a:sym typeface="Poppins"/>
            </a:endParaRPr>
          </a:p>
        </p:txBody>
      </p:sp>
      <p:sp>
        <p:nvSpPr>
          <p:cNvPr id="204" name="Google Shape;204;p27"/>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6 x 3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3 + __ +6 = 16</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 x 12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85 - 21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92 - 60 =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52 + 29 = </a:t>
            </a:r>
            <a:r>
              <a:rPr lang="en" sz="2400" dirty="0">
                <a:solidFill>
                  <a:schemeClr val="dk1"/>
                </a:solidFill>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80 </a:t>
            </a:r>
            <a:r>
              <a:rPr lang="en" sz="2400" dirty="0">
                <a:solidFill>
                  <a:schemeClr val="dk1"/>
                </a:solidFill>
              </a:rPr>
              <a:t>÷ 10 = </a:t>
            </a:r>
            <a:endParaRPr sz="10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___ - 12 = 36 </a:t>
            </a:r>
            <a:endParaRPr sz="2400" dirty="0"/>
          </a:p>
        </p:txBody>
      </p:sp>
      <p:sp>
        <p:nvSpPr>
          <p:cNvPr id="205" name="Google Shape;205;p27"/>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 name="Google Shape;206;p27"/>
          <p:cNvSpPr txBox="1"/>
          <p:nvPr/>
        </p:nvSpPr>
        <p:spPr>
          <a:xfrm>
            <a:off x="4638500"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sp>
        <p:nvSpPr>
          <p:cNvPr id="207" name="Google Shape;207;p27"/>
          <p:cNvSpPr txBox="1"/>
          <p:nvPr/>
        </p:nvSpPr>
        <p:spPr>
          <a:xfrm>
            <a:off x="4512275" y="3897750"/>
            <a:ext cx="4472100" cy="104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600"/>
          </a:p>
        </p:txBody>
      </p:sp>
      <p:pic>
        <p:nvPicPr>
          <p:cNvPr id="208" name="Google Shape;208;p27"/>
          <p:cNvPicPr preferRelativeResize="0"/>
          <p:nvPr/>
        </p:nvPicPr>
        <p:blipFill rotWithShape="1">
          <a:blip r:embed="rId3">
            <a:alphaModFix/>
          </a:blip>
          <a:srcRect l="37565" t="34093" r="22991" b="39564"/>
          <a:stretch/>
        </p:blipFill>
        <p:spPr>
          <a:xfrm>
            <a:off x="3652950" y="1004601"/>
            <a:ext cx="5300374" cy="1990174"/>
          </a:xfrm>
          <a:prstGeom prst="rect">
            <a:avLst/>
          </a:prstGeom>
          <a:noFill/>
          <a:ln>
            <a:noFill/>
          </a:ln>
        </p:spPr>
      </p:pic>
      <p:sp>
        <p:nvSpPr>
          <p:cNvPr id="209" name="Google Shape;209;p27"/>
          <p:cNvSpPr txBox="1"/>
          <p:nvPr/>
        </p:nvSpPr>
        <p:spPr>
          <a:xfrm>
            <a:off x="4638500" y="3142500"/>
            <a:ext cx="4537800" cy="104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t>Show your working out!</a:t>
            </a:r>
            <a:endParaRPr sz="19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8"/>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7.7.20</a:t>
            </a:r>
            <a:endParaRPr sz="3000">
              <a:latin typeface="Poppins"/>
              <a:ea typeface="Poppins"/>
              <a:cs typeface="Poppins"/>
              <a:sym typeface="Poppins"/>
            </a:endParaRPr>
          </a:p>
        </p:txBody>
      </p:sp>
      <p:sp>
        <p:nvSpPr>
          <p:cNvPr id="215" name="Google Shape;215;p28"/>
          <p:cNvSpPr txBox="1"/>
          <p:nvPr/>
        </p:nvSpPr>
        <p:spPr>
          <a:xfrm>
            <a:off x="201450" y="725250"/>
            <a:ext cx="34515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6 x 3 =  </a:t>
            </a:r>
            <a:r>
              <a:rPr lang="en" sz="2400" dirty="0">
                <a:solidFill>
                  <a:srgbClr val="FF0000"/>
                </a:solidFill>
                <a:latin typeface="Poppins"/>
                <a:ea typeface="Poppins"/>
                <a:cs typeface="Poppins"/>
                <a:sym typeface="Poppins"/>
              </a:rPr>
              <a:t>18</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3 + </a:t>
            </a:r>
            <a:r>
              <a:rPr lang="en" sz="2400" dirty="0">
                <a:solidFill>
                  <a:srgbClr val="FF0000"/>
                </a:solidFill>
                <a:latin typeface="Poppins"/>
                <a:ea typeface="Poppins"/>
                <a:cs typeface="Poppins"/>
                <a:sym typeface="Poppins"/>
              </a:rPr>
              <a:t>7 </a:t>
            </a:r>
            <a:r>
              <a:rPr lang="en" sz="2400" dirty="0">
                <a:solidFill>
                  <a:schemeClr val="dk1"/>
                </a:solidFill>
                <a:latin typeface="Poppins"/>
                <a:ea typeface="Poppins"/>
                <a:cs typeface="Poppins"/>
                <a:sym typeface="Poppins"/>
              </a:rPr>
              <a:t>+6 = 16</a:t>
            </a:r>
            <a:endParaRPr sz="2400" dirty="0">
              <a:solidFill>
                <a:schemeClr val="dk1"/>
              </a:solidFill>
              <a:latin typeface="Poppins"/>
              <a:ea typeface="Poppins"/>
              <a:cs typeface="Poppins"/>
              <a:sym typeface="Poppins"/>
            </a:endParaRPr>
          </a:p>
          <a:p>
            <a:pPr marL="2286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5 x 12 = </a:t>
            </a:r>
            <a:r>
              <a:rPr lang="en" sz="2400" dirty="0">
                <a:solidFill>
                  <a:srgbClr val="FF0000"/>
                </a:solidFill>
                <a:latin typeface="Poppins"/>
                <a:ea typeface="Poppins"/>
                <a:cs typeface="Poppins"/>
                <a:sym typeface="Poppins"/>
              </a:rPr>
              <a:t>60</a:t>
            </a:r>
            <a:r>
              <a:rPr lang="en" sz="2400" dirty="0">
                <a:solidFill>
                  <a:schemeClr val="dk1"/>
                </a:solidFill>
                <a:latin typeface="Poppins"/>
                <a:ea typeface="Poppins"/>
                <a:cs typeface="Poppins"/>
                <a:sym typeface="Poppins"/>
              </a:rPr>
              <a:t> </a:t>
            </a:r>
            <a:endParaRPr sz="2400" dirty="0">
              <a:solidFill>
                <a:schemeClr val="dk1"/>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85 - 21 = </a:t>
            </a:r>
            <a:r>
              <a:rPr lang="en" sz="2400" dirty="0">
                <a:solidFill>
                  <a:srgbClr val="FF0000"/>
                </a:solidFill>
                <a:latin typeface="Poppins"/>
                <a:ea typeface="Poppins"/>
                <a:cs typeface="Poppins"/>
                <a:sym typeface="Poppins"/>
              </a:rPr>
              <a:t>64</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92 - 60 = </a:t>
            </a:r>
            <a:r>
              <a:rPr lang="en" sz="2400" dirty="0">
                <a:solidFill>
                  <a:srgbClr val="FF0000"/>
                </a:solidFill>
                <a:latin typeface="Poppins"/>
                <a:ea typeface="Poppins"/>
                <a:cs typeface="Poppins"/>
                <a:sym typeface="Poppins"/>
              </a:rPr>
              <a:t>32</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52 + 29 = </a:t>
            </a:r>
            <a:r>
              <a:rPr lang="en" sz="2400" dirty="0">
                <a:solidFill>
                  <a:schemeClr val="dk1"/>
                </a:solidFill>
              </a:rPr>
              <a:t> </a:t>
            </a:r>
            <a:r>
              <a:rPr lang="en" sz="2400" dirty="0">
                <a:solidFill>
                  <a:srgbClr val="FF0000"/>
                </a:solidFill>
              </a:rPr>
              <a:t>81</a:t>
            </a:r>
            <a:endParaRPr sz="24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80 </a:t>
            </a:r>
            <a:r>
              <a:rPr lang="en" sz="2400" dirty="0">
                <a:solidFill>
                  <a:schemeClr val="dk1"/>
                </a:solidFill>
              </a:rPr>
              <a:t>÷ 10 = </a:t>
            </a:r>
            <a:r>
              <a:rPr lang="en" sz="2400" dirty="0">
                <a:solidFill>
                  <a:srgbClr val="FF0000"/>
                </a:solidFill>
              </a:rPr>
              <a:t>8</a:t>
            </a:r>
            <a:endParaRPr sz="1000" dirty="0">
              <a:solidFill>
                <a:srgbClr val="FF0000"/>
              </a:solidFill>
              <a:latin typeface="Poppins"/>
              <a:ea typeface="Poppins"/>
              <a:cs typeface="Poppins"/>
              <a:sym typeface="Poppins"/>
            </a:endParaRPr>
          </a:p>
          <a:p>
            <a:pPr marL="685800" lvl="0" indent="-228600" algn="l" rtl="0">
              <a:spcBef>
                <a:spcPts val="0"/>
              </a:spcBef>
              <a:spcAft>
                <a:spcPts val="0"/>
              </a:spcAft>
              <a:buFont typeface="+mj-lt"/>
              <a:buAutoNum type="arabicPeriod"/>
            </a:pPr>
            <a:endParaRPr sz="1000" dirty="0">
              <a:solidFill>
                <a:schemeClr val="dk1"/>
              </a:solidFill>
              <a:latin typeface="Poppins"/>
              <a:ea typeface="Poppins"/>
              <a:cs typeface="Poppins"/>
              <a:sym typeface="Poppins"/>
            </a:endParaRPr>
          </a:p>
          <a:p>
            <a:pPr marL="457200" lvl="0" indent="-381000" algn="l" rtl="0">
              <a:spcBef>
                <a:spcPts val="0"/>
              </a:spcBef>
              <a:spcAft>
                <a:spcPts val="0"/>
              </a:spcAft>
              <a:buClr>
                <a:schemeClr val="dk1"/>
              </a:buClr>
              <a:buSzPts val="2400"/>
              <a:buFont typeface="Poppins"/>
              <a:buAutoNum type="arabicPeriod"/>
            </a:pPr>
            <a:r>
              <a:rPr lang="en" sz="2400" dirty="0">
                <a:solidFill>
                  <a:schemeClr val="dk1"/>
                </a:solidFill>
                <a:latin typeface="Poppins"/>
                <a:ea typeface="Poppins"/>
                <a:cs typeface="Poppins"/>
                <a:sym typeface="Poppins"/>
              </a:rPr>
              <a:t> </a:t>
            </a:r>
            <a:r>
              <a:rPr lang="en" sz="2400" dirty="0">
                <a:solidFill>
                  <a:srgbClr val="FF0000"/>
                </a:solidFill>
                <a:latin typeface="Poppins"/>
                <a:ea typeface="Poppins"/>
                <a:cs typeface="Poppins"/>
                <a:sym typeface="Poppins"/>
              </a:rPr>
              <a:t>48</a:t>
            </a:r>
            <a:r>
              <a:rPr lang="en" sz="2400" dirty="0">
                <a:solidFill>
                  <a:schemeClr val="dk1"/>
                </a:solidFill>
                <a:latin typeface="Poppins"/>
                <a:ea typeface="Poppins"/>
                <a:cs typeface="Poppins"/>
                <a:sym typeface="Poppins"/>
              </a:rPr>
              <a:t> - 12 = 36 </a:t>
            </a:r>
            <a:endParaRPr sz="2400" dirty="0"/>
          </a:p>
        </p:txBody>
      </p:sp>
      <p:sp>
        <p:nvSpPr>
          <p:cNvPr id="216" name="Google Shape;216;p28"/>
          <p:cNvSpPr txBox="1"/>
          <p:nvPr/>
        </p:nvSpPr>
        <p:spPr>
          <a:xfrm>
            <a:off x="8272575" y="692450"/>
            <a:ext cx="107400" cy="10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8"/>
          <p:cNvSpPr txBox="1"/>
          <p:nvPr/>
        </p:nvSpPr>
        <p:spPr>
          <a:xfrm>
            <a:off x="4638500" y="487700"/>
            <a:ext cx="1246800" cy="51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a:p>
        </p:txBody>
      </p:sp>
      <p:sp>
        <p:nvSpPr>
          <p:cNvPr id="218" name="Google Shape;218;p28"/>
          <p:cNvSpPr txBox="1"/>
          <p:nvPr/>
        </p:nvSpPr>
        <p:spPr>
          <a:xfrm>
            <a:off x="4512275" y="3897750"/>
            <a:ext cx="4472100" cy="104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600"/>
          </a:p>
        </p:txBody>
      </p:sp>
      <p:pic>
        <p:nvPicPr>
          <p:cNvPr id="219" name="Google Shape;219;p28"/>
          <p:cNvPicPr preferRelativeResize="0"/>
          <p:nvPr/>
        </p:nvPicPr>
        <p:blipFill rotWithShape="1">
          <a:blip r:embed="rId3">
            <a:alphaModFix/>
          </a:blip>
          <a:srcRect l="37565" t="34093" r="22991" b="39564"/>
          <a:stretch/>
        </p:blipFill>
        <p:spPr>
          <a:xfrm>
            <a:off x="3652950" y="1004601"/>
            <a:ext cx="5300374" cy="1990174"/>
          </a:xfrm>
          <a:prstGeom prst="rect">
            <a:avLst/>
          </a:prstGeom>
          <a:noFill/>
          <a:ln>
            <a:noFill/>
          </a:ln>
        </p:spPr>
      </p:pic>
      <p:sp>
        <p:nvSpPr>
          <p:cNvPr id="220" name="Google Shape;220;p28"/>
          <p:cNvSpPr txBox="1"/>
          <p:nvPr/>
        </p:nvSpPr>
        <p:spPr>
          <a:xfrm>
            <a:off x="4034238" y="3061925"/>
            <a:ext cx="4537800" cy="104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rPr>
              <a:t>10p x 8 = 80p</a:t>
            </a:r>
            <a:endParaRPr sz="1900">
              <a:solidFill>
                <a:srgbClr val="FF0000"/>
              </a:solidFill>
            </a:endParaRPr>
          </a:p>
          <a:p>
            <a:pPr marL="0" lvl="0" indent="0" algn="l" rtl="0">
              <a:spcBef>
                <a:spcPts val="0"/>
              </a:spcBef>
              <a:spcAft>
                <a:spcPts val="0"/>
              </a:spcAft>
              <a:buNone/>
            </a:pPr>
            <a:r>
              <a:rPr lang="en" sz="1900">
                <a:solidFill>
                  <a:srgbClr val="FF0000"/>
                </a:solidFill>
              </a:rPr>
              <a:t>5p x 4 = 20p</a:t>
            </a:r>
            <a:endParaRPr sz="1900">
              <a:solidFill>
                <a:srgbClr val="FF0000"/>
              </a:solidFill>
            </a:endParaRPr>
          </a:p>
          <a:p>
            <a:pPr marL="0" lvl="0" indent="0" algn="l" rtl="0">
              <a:spcBef>
                <a:spcPts val="0"/>
              </a:spcBef>
              <a:spcAft>
                <a:spcPts val="0"/>
              </a:spcAft>
              <a:buNone/>
            </a:pPr>
            <a:r>
              <a:rPr lang="en" sz="1900">
                <a:solidFill>
                  <a:srgbClr val="FF0000"/>
                </a:solidFill>
              </a:rPr>
              <a:t>2p x 5 = 10p</a:t>
            </a:r>
            <a:endParaRPr sz="1900">
              <a:solidFill>
                <a:srgbClr val="FF0000"/>
              </a:solidFill>
            </a:endParaRPr>
          </a:p>
          <a:p>
            <a:pPr marL="0" lvl="0" indent="0" algn="l" rtl="0">
              <a:spcBef>
                <a:spcPts val="0"/>
              </a:spcBef>
              <a:spcAft>
                <a:spcPts val="0"/>
              </a:spcAft>
              <a:buNone/>
            </a:pPr>
            <a:endParaRPr sz="1900">
              <a:solidFill>
                <a:srgbClr val="FF0000"/>
              </a:solidFill>
            </a:endParaRPr>
          </a:p>
          <a:p>
            <a:pPr marL="0" lvl="0" indent="0" algn="l" rtl="0">
              <a:spcBef>
                <a:spcPts val="0"/>
              </a:spcBef>
              <a:spcAft>
                <a:spcPts val="0"/>
              </a:spcAft>
              <a:buNone/>
            </a:pPr>
            <a:r>
              <a:rPr lang="en" sz="1900">
                <a:solidFill>
                  <a:srgbClr val="FF0000"/>
                </a:solidFill>
              </a:rPr>
              <a:t>80p + 20p = 100p + 10p = 110p or £1.10</a:t>
            </a:r>
            <a:endParaRPr sz="190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29"/>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226" name="Google Shape;226;p29"/>
          <p:cNvSpPr/>
          <p:nvPr/>
        </p:nvSpPr>
        <p:spPr>
          <a:xfrm>
            <a:off x="2779088" y="1651775"/>
            <a:ext cx="3651394" cy="4283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Tuesday 7th July</a:t>
            </a:r>
          </a:p>
        </p:txBody>
      </p:sp>
      <p:pic>
        <p:nvPicPr>
          <p:cNvPr id="227" name="Google Shape;227;p29"/>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0"/>
          <p:cNvSpPr/>
          <p:nvPr/>
        </p:nvSpPr>
        <p:spPr>
          <a:xfrm>
            <a:off x="188025" y="2967850"/>
            <a:ext cx="8621700" cy="1044000"/>
          </a:xfrm>
          <a:prstGeom prst="roundRect">
            <a:avLst>
              <a:gd name="adj" fmla="val 16667"/>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30"/>
          <p:cNvSpPr/>
          <p:nvPr/>
        </p:nvSpPr>
        <p:spPr>
          <a:xfrm>
            <a:off x="188025" y="1342950"/>
            <a:ext cx="8621700" cy="12288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30"/>
          <p:cNvSpPr txBox="1"/>
          <p:nvPr/>
        </p:nvSpPr>
        <p:spPr>
          <a:xfrm>
            <a:off x="362600" y="120875"/>
            <a:ext cx="7936800" cy="170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2400">
                <a:solidFill>
                  <a:srgbClr val="1C4587"/>
                </a:solidFill>
                <a:latin typeface="Trebuchet MS"/>
                <a:ea typeface="Trebuchet MS"/>
                <a:cs typeface="Trebuchet MS"/>
                <a:sym typeface="Trebuchet MS"/>
              </a:rPr>
              <a:t>In today’s lesson we are going to continue our work on capacity and volume.</a:t>
            </a:r>
            <a:endParaRPr sz="2500">
              <a:solidFill>
                <a:srgbClr val="1C4587"/>
              </a:solidFill>
            </a:endParaRPr>
          </a:p>
        </p:txBody>
      </p:sp>
      <p:sp>
        <p:nvSpPr>
          <p:cNvPr id="235" name="Google Shape;235;p30"/>
          <p:cNvSpPr txBox="1"/>
          <p:nvPr/>
        </p:nvSpPr>
        <p:spPr>
          <a:xfrm>
            <a:off x="3773675" y="1562950"/>
            <a:ext cx="5277900" cy="780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Trebuchet MS"/>
                <a:ea typeface="Trebuchet MS"/>
                <a:cs typeface="Trebuchet MS"/>
                <a:sym typeface="Trebuchet MS"/>
              </a:rPr>
              <a:t>Capacity is the amount a container can hold. </a:t>
            </a:r>
            <a:endParaRPr sz="2000">
              <a:latin typeface="Trebuchet MS"/>
              <a:ea typeface="Trebuchet MS"/>
              <a:cs typeface="Trebuchet MS"/>
              <a:sym typeface="Trebuchet MS"/>
            </a:endParaRPr>
          </a:p>
        </p:txBody>
      </p:sp>
      <p:sp>
        <p:nvSpPr>
          <p:cNvPr id="236" name="Google Shape;236;p30"/>
          <p:cNvSpPr txBox="1"/>
          <p:nvPr/>
        </p:nvSpPr>
        <p:spPr>
          <a:xfrm>
            <a:off x="3773675" y="3071675"/>
            <a:ext cx="4722600" cy="22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Trebuchet MS"/>
                <a:ea typeface="Trebuchet MS"/>
                <a:cs typeface="Trebuchet MS"/>
                <a:sym typeface="Trebuchet MS"/>
              </a:rPr>
              <a:t>Volume is the amount it is actually holding.</a:t>
            </a:r>
            <a:endParaRPr sz="2100">
              <a:latin typeface="Trebuchet MS"/>
              <a:ea typeface="Trebuchet MS"/>
              <a:cs typeface="Trebuchet MS"/>
              <a:sym typeface="Trebuchet MS"/>
            </a:endParaRPr>
          </a:p>
        </p:txBody>
      </p:sp>
      <p:sp>
        <p:nvSpPr>
          <p:cNvPr id="237" name="Google Shape;237;p30"/>
          <p:cNvSpPr/>
          <p:nvPr/>
        </p:nvSpPr>
        <p:spPr>
          <a:xfrm>
            <a:off x="362600" y="1506663"/>
            <a:ext cx="2899502" cy="83712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CC0000"/>
                </a:solidFill>
                <a:latin typeface="Arial"/>
              </a:rPr>
              <a:t>Capacity</a:t>
            </a:r>
          </a:p>
        </p:txBody>
      </p:sp>
      <p:sp>
        <p:nvSpPr>
          <p:cNvPr id="238" name="Google Shape;238;p30"/>
          <p:cNvSpPr/>
          <p:nvPr/>
        </p:nvSpPr>
        <p:spPr>
          <a:xfrm>
            <a:off x="461300" y="3044050"/>
            <a:ext cx="2489395" cy="64970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9900FF"/>
                </a:solidFill>
                <a:latin typeface="Arial"/>
              </a:rPr>
              <a:t>Volume</a:t>
            </a:r>
          </a:p>
        </p:txBody>
      </p:sp>
      <p:pic>
        <p:nvPicPr>
          <p:cNvPr id="239" name="Google Shape;239;p30"/>
          <p:cNvPicPr preferRelativeResize="0"/>
          <p:nvPr/>
        </p:nvPicPr>
        <p:blipFill rotWithShape="1">
          <a:blip r:embed="rId3">
            <a:alphaModFix/>
          </a:blip>
          <a:srcRect l="61804" t="49419" r="8247" b="5739"/>
          <a:stretch/>
        </p:blipFill>
        <p:spPr>
          <a:xfrm>
            <a:off x="7607700" y="3630976"/>
            <a:ext cx="1304900" cy="13832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1"/>
          <p:cNvSpPr txBox="1"/>
          <p:nvPr/>
        </p:nvSpPr>
        <p:spPr>
          <a:xfrm>
            <a:off x="255150" y="174575"/>
            <a:ext cx="8017500" cy="1544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45" name="Google Shape;245;p31"/>
          <p:cNvPicPr preferRelativeResize="0"/>
          <p:nvPr/>
        </p:nvPicPr>
        <p:blipFill rotWithShape="1">
          <a:blip r:embed="rId3">
            <a:alphaModFix/>
          </a:blip>
          <a:srcRect l="21112" t="24256" r="22767" b="6596"/>
          <a:stretch/>
        </p:blipFill>
        <p:spPr>
          <a:xfrm>
            <a:off x="718146" y="0"/>
            <a:ext cx="7424876" cy="51435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32"/>
          <p:cNvPicPr preferRelativeResize="0"/>
          <p:nvPr/>
        </p:nvPicPr>
        <p:blipFill rotWithShape="1">
          <a:blip r:embed="rId3">
            <a:alphaModFix/>
          </a:blip>
          <a:srcRect l="23352" t="22386" r="24062" b="16830"/>
          <a:stretch/>
        </p:blipFill>
        <p:spPr>
          <a:xfrm>
            <a:off x="2262300" y="80575"/>
            <a:ext cx="5580527" cy="3626525"/>
          </a:xfrm>
          <a:prstGeom prst="rect">
            <a:avLst/>
          </a:prstGeom>
          <a:noFill/>
          <a:ln>
            <a:noFill/>
          </a:ln>
        </p:spPr>
      </p:pic>
      <p:pic>
        <p:nvPicPr>
          <p:cNvPr id="251" name="Google Shape;251;p32"/>
          <p:cNvPicPr preferRelativeResize="0"/>
          <p:nvPr/>
        </p:nvPicPr>
        <p:blipFill rotWithShape="1">
          <a:blip r:embed="rId4">
            <a:alphaModFix/>
          </a:blip>
          <a:srcRect l="15567" t="32889" r="14526" b="47518"/>
          <a:stretch/>
        </p:blipFill>
        <p:spPr>
          <a:xfrm>
            <a:off x="1544375" y="4136299"/>
            <a:ext cx="6392450" cy="1007199"/>
          </a:xfrm>
          <a:prstGeom prst="rect">
            <a:avLst/>
          </a:prstGeom>
          <a:noFill/>
          <a:ln>
            <a:noFill/>
          </a:ln>
        </p:spPr>
      </p:pic>
      <p:sp>
        <p:nvSpPr>
          <p:cNvPr id="252" name="Google Shape;252;p32"/>
          <p:cNvSpPr/>
          <p:nvPr/>
        </p:nvSpPr>
        <p:spPr>
          <a:xfrm>
            <a:off x="147725" y="2309875"/>
            <a:ext cx="2014500" cy="1826400"/>
          </a:xfrm>
          <a:prstGeom prst="wedgeRoundRectCallout">
            <a:avLst>
              <a:gd name="adj1" fmla="val 38663"/>
              <a:gd name="adj2" fmla="val 58088"/>
              <a:gd name="adj3" fmla="val 0"/>
            </a:avLst>
          </a:prstGeom>
          <a:solidFill>
            <a:srgbClr val="F9CB9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latin typeface="Trebuchet MS"/>
                <a:ea typeface="Trebuchet MS"/>
                <a:cs typeface="Trebuchet MS"/>
                <a:sym typeface="Trebuchet MS"/>
              </a:rPr>
              <a:t>Let’s practice counting up in hundreds until we reach one thousand! Use the number line to help you.</a:t>
            </a:r>
            <a:endParaRPr>
              <a:latin typeface="Trebuchet MS"/>
              <a:ea typeface="Trebuchet MS"/>
              <a:cs typeface="Trebuchet MS"/>
              <a:sym typeface="Trebuchet M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3"/>
          <p:cNvSpPr/>
          <p:nvPr/>
        </p:nvSpPr>
        <p:spPr>
          <a:xfrm>
            <a:off x="435750" y="174575"/>
            <a:ext cx="8272500" cy="40827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solidFill>
                  <a:srgbClr val="351C75"/>
                </a:solidFill>
                <a:latin typeface="Comic Sans MS"/>
                <a:ea typeface="Comic Sans MS"/>
                <a:cs typeface="Comic Sans MS"/>
                <a:sym typeface="Comic Sans MS"/>
              </a:rPr>
              <a:t>Investigate...</a:t>
            </a:r>
            <a:endParaRPr sz="2000">
              <a:solidFill>
                <a:srgbClr val="351C75"/>
              </a:solidFill>
              <a:latin typeface="Comic Sans MS"/>
              <a:ea typeface="Comic Sans MS"/>
              <a:cs typeface="Comic Sans MS"/>
              <a:sym typeface="Comic Sans MS"/>
            </a:endParaRPr>
          </a:p>
          <a:p>
            <a:pPr marL="0" lvl="0" indent="0" algn="l" rtl="0">
              <a:spcBef>
                <a:spcPts val="0"/>
              </a:spcBef>
              <a:spcAft>
                <a:spcPts val="0"/>
              </a:spcAft>
              <a:buNone/>
            </a:pPr>
            <a:r>
              <a:rPr lang="en" sz="2000">
                <a:solidFill>
                  <a:srgbClr val="351C75"/>
                </a:solidFill>
                <a:latin typeface="Comic Sans MS"/>
                <a:ea typeface="Comic Sans MS"/>
                <a:cs typeface="Comic Sans MS"/>
                <a:sym typeface="Comic Sans MS"/>
              </a:rPr>
              <a:t>Before we begin looking at reading scales in more detail, you might want to find out what you have in your house that is measured in ml or l. For example, a 5ml measuring spoon, a bottle of vinegar or liquid soap. </a:t>
            </a:r>
            <a:endParaRPr sz="2000">
              <a:solidFill>
                <a:srgbClr val="351C75"/>
              </a:solidFill>
              <a:latin typeface="Comic Sans MS"/>
              <a:ea typeface="Comic Sans MS"/>
              <a:cs typeface="Comic Sans MS"/>
              <a:sym typeface="Comic Sans MS"/>
            </a:endParaRPr>
          </a:p>
          <a:p>
            <a:pPr marL="0" lvl="0" indent="0" algn="l" rtl="0">
              <a:spcBef>
                <a:spcPts val="0"/>
              </a:spcBef>
              <a:spcAft>
                <a:spcPts val="0"/>
              </a:spcAft>
              <a:buNone/>
            </a:pPr>
            <a:endParaRPr sz="2000">
              <a:solidFill>
                <a:srgbClr val="351C75"/>
              </a:solidFill>
              <a:latin typeface="Comic Sans MS"/>
              <a:ea typeface="Comic Sans MS"/>
              <a:cs typeface="Comic Sans MS"/>
              <a:sym typeface="Comic Sans MS"/>
            </a:endParaRPr>
          </a:p>
          <a:p>
            <a:pPr marL="0" lvl="0" indent="0" algn="l" rtl="0">
              <a:spcBef>
                <a:spcPts val="0"/>
              </a:spcBef>
              <a:spcAft>
                <a:spcPts val="0"/>
              </a:spcAft>
              <a:buNone/>
            </a:pPr>
            <a:r>
              <a:rPr lang="en" sz="2000">
                <a:solidFill>
                  <a:srgbClr val="351C75"/>
                </a:solidFill>
                <a:latin typeface="Comic Sans MS"/>
                <a:ea typeface="Comic Sans MS"/>
                <a:cs typeface="Comic Sans MS"/>
                <a:sym typeface="Comic Sans MS"/>
              </a:rPr>
              <a:t>Activity idea 1 - Compare the containers you find. Can you say which one holds a larger or smaller amount?</a:t>
            </a:r>
            <a:endParaRPr sz="2000">
              <a:solidFill>
                <a:srgbClr val="351C75"/>
              </a:solidFill>
              <a:latin typeface="Comic Sans MS"/>
              <a:ea typeface="Comic Sans MS"/>
              <a:cs typeface="Comic Sans MS"/>
              <a:sym typeface="Comic Sans MS"/>
            </a:endParaRPr>
          </a:p>
          <a:p>
            <a:pPr marL="0" lvl="0" indent="0" algn="l" rtl="0">
              <a:spcBef>
                <a:spcPts val="0"/>
              </a:spcBef>
              <a:spcAft>
                <a:spcPts val="0"/>
              </a:spcAft>
              <a:buNone/>
            </a:pPr>
            <a:endParaRPr sz="2000">
              <a:solidFill>
                <a:srgbClr val="351C75"/>
              </a:solidFill>
              <a:latin typeface="Comic Sans MS"/>
              <a:ea typeface="Comic Sans MS"/>
              <a:cs typeface="Comic Sans MS"/>
              <a:sym typeface="Comic Sans MS"/>
            </a:endParaRPr>
          </a:p>
          <a:p>
            <a:pPr marL="0" lvl="0" indent="0" algn="l" rtl="0">
              <a:spcBef>
                <a:spcPts val="0"/>
              </a:spcBef>
              <a:spcAft>
                <a:spcPts val="0"/>
              </a:spcAft>
              <a:buNone/>
            </a:pPr>
            <a:r>
              <a:rPr lang="en" sz="2000">
                <a:solidFill>
                  <a:srgbClr val="351C75"/>
                </a:solidFill>
                <a:latin typeface="Comic Sans MS"/>
                <a:ea typeface="Comic Sans MS"/>
                <a:cs typeface="Comic Sans MS"/>
                <a:sym typeface="Comic Sans MS"/>
              </a:rPr>
              <a:t>Activity idea 2 - Look at the containers and estimate how many ml or l you think they hold. Then check your estimates by reading the label and finding out the exact amount.  </a:t>
            </a:r>
            <a:endParaRPr sz="2000">
              <a:solidFill>
                <a:srgbClr val="351C75"/>
              </a:solidFill>
              <a:latin typeface="Comic Sans MS"/>
              <a:ea typeface="Comic Sans MS"/>
              <a:cs typeface="Comic Sans MS"/>
              <a:sym typeface="Comic Sans MS"/>
            </a:endParaRPr>
          </a:p>
        </p:txBody>
      </p:sp>
      <p:pic>
        <p:nvPicPr>
          <p:cNvPr id="258" name="Google Shape;258;p33"/>
          <p:cNvPicPr preferRelativeResize="0"/>
          <p:nvPr/>
        </p:nvPicPr>
        <p:blipFill rotWithShape="1">
          <a:blip r:embed="rId3">
            <a:alphaModFix/>
          </a:blip>
          <a:srcRect l="69559" t="61832" b="7954"/>
          <a:stretch/>
        </p:blipFill>
        <p:spPr>
          <a:xfrm>
            <a:off x="7829400" y="4190000"/>
            <a:ext cx="1014800" cy="805775"/>
          </a:xfrm>
          <a:prstGeom prst="rect">
            <a:avLst/>
          </a:prstGeom>
          <a:noFill/>
          <a:ln>
            <a:noFill/>
          </a:ln>
        </p:spPr>
      </p:pic>
      <p:pic>
        <p:nvPicPr>
          <p:cNvPr id="259" name="Google Shape;259;p33"/>
          <p:cNvPicPr preferRelativeResize="0"/>
          <p:nvPr/>
        </p:nvPicPr>
        <p:blipFill rotWithShape="1">
          <a:blip r:embed="rId3">
            <a:alphaModFix/>
          </a:blip>
          <a:srcRect l="22690" t="22885" r="58779" b="39853"/>
          <a:stretch/>
        </p:blipFill>
        <p:spPr>
          <a:xfrm>
            <a:off x="107425" y="4096000"/>
            <a:ext cx="617750" cy="993775"/>
          </a:xfrm>
          <a:prstGeom prst="rect">
            <a:avLst/>
          </a:prstGeom>
          <a:noFill/>
          <a:ln>
            <a:noFill/>
          </a:ln>
        </p:spPr>
      </p:pic>
      <p:pic>
        <p:nvPicPr>
          <p:cNvPr id="260" name="Google Shape;260;p33"/>
          <p:cNvPicPr preferRelativeResize="0"/>
          <p:nvPr/>
        </p:nvPicPr>
        <p:blipFill rotWithShape="1">
          <a:blip r:embed="rId3">
            <a:alphaModFix/>
          </a:blip>
          <a:srcRect l="9657" t="69788" r="75034" b="8303"/>
          <a:stretch/>
        </p:blipFill>
        <p:spPr>
          <a:xfrm>
            <a:off x="2820175" y="4070575"/>
            <a:ext cx="745028" cy="853025"/>
          </a:xfrm>
          <a:prstGeom prst="rect">
            <a:avLst/>
          </a:prstGeom>
          <a:noFill/>
          <a:ln>
            <a:noFill/>
          </a:ln>
        </p:spPr>
      </p:pic>
      <p:pic>
        <p:nvPicPr>
          <p:cNvPr id="261" name="Google Shape;261;p33"/>
          <p:cNvPicPr preferRelativeResize="0"/>
          <p:nvPr/>
        </p:nvPicPr>
        <p:blipFill rotWithShape="1">
          <a:blip r:embed="rId4">
            <a:alphaModFix/>
          </a:blip>
          <a:srcRect l="30034" t="7294" r="31235" b="7490"/>
          <a:stretch/>
        </p:blipFill>
        <p:spPr>
          <a:xfrm>
            <a:off x="4321900" y="4070587"/>
            <a:ext cx="617750" cy="1044610"/>
          </a:xfrm>
          <a:prstGeom prst="rect">
            <a:avLst/>
          </a:prstGeom>
          <a:noFill/>
          <a:ln>
            <a:noFill/>
          </a:ln>
        </p:spPr>
      </p:pic>
      <p:pic>
        <p:nvPicPr>
          <p:cNvPr id="262" name="Google Shape;262;p33"/>
          <p:cNvPicPr preferRelativeResize="0"/>
          <p:nvPr/>
        </p:nvPicPr>
        <p:blipFill>
          <a:blip r:embed="rId5">
            <a:alphaModFix/>
          </a:blip>
          <a:stretch>
            <a:fillRect/>
          </a:stretch>
        </p:blipFill>
        <p:spPr>
          <a:xfrm>
            <a:off x="1303112" y="3997800"/>
            <a:ext cx="1190164" cy="1190164"/>
          </a:xfrm>
          <a:prstGeom prst="rect">
            <a:avLst/>
          </a:prstGeom>
          <a:noFill/>
          <a:ln>
            <a:noFill/>
          </a:ln>
        </p:spPr>
      </p:pic>
      <p:pic>
        <p:nvPicPr>
          <p:cNvPr id="263" name="Google Shape;263;p33"/>
          <p:cNvPicPr preferRelativeResize="0"/>
          <p:nvPr/>
        </p:nvPicPr>
        <p:blipFill>
          <a:blip r:embed="rId6">
            <a:alphaModFix/>
          </a:blip>
          <a:stretch>
            <a:fillRect/>
          </a:stretch>
        </p:blipFill>
        <p:spPr>
          <a:xfrm>
            <a:off x="5958013" y="4166372"/>
            <a:ext cx="853025" cy="8530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4"/>
          <p:cNvSpPr txBox="1"/>
          <p:nvPr/>
        </p:nvSpPr>
        <p:spPr>
          <a:xfrm>
            <a:off x="322325" y="470025"/>
            <a:ext cx="8313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300">
                <a:latin typeface="Trebuchet MS"/>
                <a:ea typeface="Trebuchet MS"/>
                <a:cs typeface="Trebuchet MS"/>
                <a:sym typeface="Trebuchet MS"/>
              </a:rPr>
              <a:t>Let’s find out more about measuring in millimetres. Watch the clip below.</a:t>
            </a:r>
            <a:endParaRPr sz="2300">
              <a:latin typeface="Trebuchet MS"/>
              <a:ea typeface="Trebuchet MS"/>
              <a:cs typeface="Trebuchet MS"/>
              <a:sym typeface="Trebuchet MS"/>
            </a:endParaRPr>
          </a:p>
          <a:p>
            <a:pPr marL="0" lvl="0" indent="0" algn="l" rtl="0">
              <a:spcBef>
                <a:spcPts val="0"/>
              </a:spcBef>
              <a:spcAft>
                <a:spcPts val="0"/>
              </a:spcAft>
              <a:buNone/>
            </a:pPr>
            <a:endParaRPr/>
          </a:p>
          <a:p>
            <a:pPr marL="0" lvl="0" indent="0" algn="l" rtl="0">
              <a:spcBef>
                <a:spcPts val="0"/>
              </a:spcBef>
              <a:spcAft>
                <a:spcPts val="0"/>
              </a:spcAft>
              <a:buNone/>
            </a:pPr>
            <a:r>
              <a:rPr lang="en" sz="2000" u="sng">
                <a:solidFill>
                  <a:schemeClr val="hlink"/>
                </a:solidFill>
                <a:hlinkClick r:id="rId3"/>
              </a:rPr>
              <a:t>https://www.youtube.com/watch?v=GFTlete-nMM</a:t>
            </a:r>
            <a:endParaRPr sz="2300"/>
          </a:p>
        </p:txBody>
      </p:sp>
      <p:sp>
        <p:nvSpPr>
          <p:cNvPr id="269" name="Google Shape;269;p34"/>
          <p:cNvSpPr txBox="1"/>
          <p:nvPr/>
        </p:nvSpPr>
        <p:spPr>
          <a:xfrm>
            <a:off x="138600" y="1995700"/>
            <a:ext cx="55956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u="sng">
                <a:solidFill>
                  <a:srgbClr val="674EA7"/>
                </a:solidFill>
                <a:latin typeface="Trebuchet MS"/>
                <a:ea typeface="Trebuchet MS"/>
                <a:cs typeface="Trebuchet MS"/>
                <a:sym typeface="Trebuchet MS"/>
              </a:rPr>
              <a:t>Helpful hints for measuring</a:t>
            </a:r>
            <a:endParaRPr sz="2000" u="sng">
              <a:solidFill>
                <a:srgbClr val="674EA7"/>
              </a:solidFill>
              <a:latin typeface="Trebuchet MS"/>
              <a:ea typeface="Trebuchet MS"/>
              <a:cs typeface="Trebuchet MS"/>
              <a:sym typeface="Trebuchet MS"/>
            </a:endParaRPr>
          </a:p>
          <a:p>
            <a:pPr marL="0" lvl="0" indent="0" algn="l" rtl="0">
              <a:spcBef>
                <a:spcPts val="0"/>
              </a:spcBef>
              <a:spcAft>
                <a:spcPts val="0"/>
              </a:spcAft>
              <a:buNone/>
            </a:pPr>
            <a:endParaRPr sz="2000">
              <a:solidFill>
                <a:srgbClr val="674EA7"/>
              </a:solidFill>
              <a:latin typeface="Trebuchet MS"/>
              <a:ea typeface="Trebuchet MS"/>
              <a:cs typeface="Trebuchet MS"/>
              <a:sym typeface="Trebuchet MS"/>
            </a:endParaRPr>
          </a:p>
          <a:p>
            <a:pPr marL="457200" lvl="0" indent="-355600" algn="l" rtl="0">
              <a:spcBef>
                <a:spcPts val="0"/>
              </a:spcBef>
              <a:spcAft>
                <a:spcPts val="0"/>
              </a:spcAft>
              <a:buClr>
                <a:srgbClr val="674EA7"/>
              </a:buClr>
              <a:buSzPts val="2000"/>
              <a:buFont typeface="Trebuchet MS"/>
              <a:buChar char="●"/>
            </a:pPr>
            <a:r>
              <a:rPr lang="en" sz="2000">
                <a:solidFill>
                  <a:srgbClr val="674EA7"/>
                </a:solidFill>
                <a:latin typeface="Trebuchet MS"/>
                <a:ea typeface="Trebuchet MS"/>
                <a:cs typeface="Trebuchet MS"/>
                <a:sym typeface="Trebuchet MS"/>
              </a:rPr>
              <a:t>Look carefully at the scale to see what the divisions are measuring in.</a:t>
            </a:r>
            <a:endParaRPr sz="2000">
              <a:solidFill>
                <a:srgbClr val="674EA7"/>
              </a:solidFill>
              <a:latin typeface="Trebuchet MS"/>
              <a:ea typeface="Trebuchet MS"/>
              <a:cs typeface="Trebuchet MS"/>
              <a:sym typeface="Trebuchet MS"/>
            </a:endParaRPr>
          </a:p>
          <a:p>
            <a:pPr marL="457200" lvl="0" indent="0" algn="l" rtl="0">
              <a:spcBef>
                <a:spcPts val="0"/>
              </a:spcBef>
              <a:spcAft>
                <a:spcPts val="0"/>
              </a:spcAft>
              <a:buNone/>
            </a:pPr>
            <a:endParaRPr sz="2000">
              <a:solidFill>
                <a:srgbClr val="674EA7"/>
              </a:solidFill>
              <a:latin typeface="Trebuchet MS"/>
              <a:ea typeface="Trebuchet MS"/>
              <a:cs typeface="Trebuchet MS"/>
              <a:sym typeface="Trebuchet MS"/>
            </a:endParaRPr>
          </a:p>
          <a:p>
            <a:pPr marL="457200" lvl="0" indent="-355600" algn="l" rtl="0">
              <a:spcBef>
                <a:spcPts val="0"/>
              </a:spcBef>
              <a:spcAft>
                <a:spcPts val="0"/>
              </a:spcAft>
              <a:buClr>
                <a:srgbClr val="674EA7"/>
              </a:buClr>
              <a:buSzPts val="2000"/>
              <a:buFont typeface="Trebuchet MS"/>
              <a:buChar char="●"/>
            </a:pPr>
            <a:r>
              <a:rPr lang="en" sz="2000">
                <a:solidFill>
                  <a:srgbClr val="674EA7"/>
                </a:solidFill>
                <a:latin typeface="Trebuchet MS"/>
                <a:ea typeface="Trebuchet MS"/>
                <a:cs typeface="Trebuchet MS"/>
                <a:sym typeface="Trebuchet MS"/>
              </a:rPr>
              <a:t>Make sure the container is on a flat surface.</a:t>
            </a:r>
            <a:endParaRPr sz="2000">
              <a:solidFill>
                <a:srgbClr val="674EA7"/>
              </a:solidFill>
              <a:latin typeface="Trebuchet MS"/>
              <a:ea typeface="Trebuchet MS"/>
              <a:cs typeface="Trebuchet MS"/>
              <a:sym typeface="Trebuchet MS"/>
            </a:endParaRPr>
          </a:p>
          <a:p>
            <a:pPr marL="0" lvl="0" indent="0" algn="l" rtl="0">
              <a:spcBef>
                <a:spcPts val="0"/>
              </a:spcBef>
              <a:spcAft>
                <a:spcPts val="0"/>
              </a:spcAft>
              <a:buNone/>
            </a:pPr>
            <a:endParaRPr sz="2000">
              <a:solidFill>
                <a:srgbClr val="674EA7"/>
              </a:solidFill>
              <a:latin typeface="Trebuchet MS"/>
              <a:ea typeface="Trebuchet MS"/>
              <a:cs typeface="Trebuchet MS"/>
              <a:sym typeface="Trebuchet MS"/>
            </a:endParaRPr>
          </a:p>
          <a:p>
            <a:pPr marL="457200" lvl="0" indent="-355600" algn="l" rtl="0">
              <a:spcBef>
                <a:spcPts val="0"/>
              </a:spcBef>
              <a:spcAft>
                <a:spcPts val="0"/>
              </a:spcAft>
              <a:buClr>
                <a:srgbClr val="674EA7"/>
              </a:buClr>
              <a:buSzPts val="2000"/>
              <a:buFont typeface="Trebuchet MS"/>
              <a:buChar char="●"/>
            </a:pPr>
            <a:r>
              <a:rPr lang="en" sz="2000">
                <a:solidFill>
                  <a:srgbClr val="674EA7"/>
                </a:solidFill>
                <a:latin typeface="Trebuchet MS"/>
                <a:ea typeface="Trebuchet MS"/>
                <a:cs typeface="Trebuchet MS"/>
                <a:sym typeface="Trebuchet MS"/>
              </a:rPr>
              <a:t>Make sure you read the scale at eye level. </a:t>
            </a:r>
            <a:endParaRPr sz="2000">
              <a:solidFill>
                <a:srgbClr val="674EA7"/>
              </a:solidFill>
              <a:latin typeface="Trebuchet MS"/>
              <a:ea typeface="Trebuchet MS"/>
              <a:cs typeface="Trebuchet MS"/>
              <a:sym typeface="Trebuchet MS"/>
            </a:endParaRPr>
          </a:p>
        </p:txBody>
      </p:sp>
      <p:pic>
        <p:nvPicPr>
          <p:cNvPr id="270" name="Google Shape;270;p34"/>
          <p:cNvPicPr preferRelativeResize="0"/>
          <p:nvPr/>
        </p:nvPicPr>
        <p:blipFill rotWithShape="1">
          <a:blip r:embed="rId4">
            <a:alphaModFix/>
          </a:blip>
          <a:srcRect l="44156" t="30448" r="29994" b="26190"/>
          <a:stretch/>
        </p:blipFill>
        <p:spPr>
          <a:xfrm>
            <a:off x="5828400" y="2095000"/>
            <a:ext cx="3075447" cy="29007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5"/>
          <p:cNvSpPr/>
          <p:nvPr/>
        </p:nvSpPr>
        <p:spPr>
          <a:xfrm>
            <a:off x="40300" y="2430750"/>
            <a:ext cx="2108400" cy="2605500"/>
          </a:xfrm>
          <a:prstGeom prst="roundRect">
            <a:avLst>
              <a:gd name="adj" fmla="val 16667"/>
            </a:avLst>
          </a:prstGeom>
          <a:solidFill>
            <a:srgbClr val="F1C23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6" name="Google Shape;276;p35"/>
          <p:cNvPicPr preferRelativeResize="0"/>
          <p:nvPr/>
        </p:nvPicPr>
        <p:blipFill rotWithShape="1">
          <a:blip r:embed="rId3">
            <a:alphaModFix/>
          </a:blip>
          <a:srcRect l="21168" t="21837" r="22187" b="5803"/>
          <a:stretch/>
        </p:blipFill>
        <p:spPr>
          <a:xfrm>
            <a:off x="2350150" y="199375"/>
            <a:ext cx="6379025" cy="4581525"/>
          </a:xfrm>
          <a:prstGeom prst="rect">
            <a:avLst/>
          </a:prstGeom>
          <a:noFill/>
          <a:ln>
            <a:noFill/>
          </a:ln>
        </p:spPr>
      </p:pic>
      <p:sp>
        <p:nvSpPr>
          <p:cNvPr id="277" name="Google Shape;277;p35"/>
          <p:cNvSpPr txBox="1"/>
          <p:nvPr/>
        </p:nvSpPr>
        <p:spPr>
          <a:xfrm>
            <a:off x="188025" y="308875"/>
            <a:ext cx="1826400" cy="314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latin typeface="Comic Sans MS"/>
                <a:ea typeface="Comic Sans MS"/>
                <a:cs typeface="Comic Sans MS"/>
                <a:sym typeface="Comic Sans MS"/>
              </a:rPr>
              <a:t>Reading scales</a:t>
            </a:r>
            <a:endParaRPr sz="1900" u="sng">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How much water is in the jug?</a:t>
            </a: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2000" b="1">
                <a:solidFill>
                  <a:srgbClr val="FF0000"/>
                </a:solidFill>
                <a:latin typeface="Comic Sans MS"/>
                <a:ea typeface="Comic Sans MS"/>
                <a:cs typeface="Comic Sans MS"/>
                <a:sym typeface="Comic Sans MS"/>
              </a:rPr>
              <a:t>Remember to read the scales carefully!</a:t>
            </a:r>
            <a:endParaRPr sz="2000" b="1">
              <a:solidFill>
                <a:srgbClr val="FF0000"/>
              </a:solidFill>
              <a:latin typeface="Comic Sans MS"/>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1600" b="1">
                <a:solidFill>
                  <a:srgbClr val="FF0000"/>
                </a:solidFill>
                <a:latin typeface="Comic Sans MS"/>
                <a:ea typeface="Comic Sans MS"/>
                <a:cs typeface="Comic Sans MS"/>
                <a:sym typeface="Comic Sans MS"/>
              </a:rPr>
              <a:t>Handy hint - counting in 2’s may be useful!</a:t>
            </a:r>
            <a:endParaRPr sz="2000" b="1">
              <a:solidFill>
                <a:srgbClr val="FF0000"/>
              </a:solidFill>
              <a:latin typeface="Comic Sans MS"/>
              <a:ea typeface="Comic Sans MS"/>
              <a:cs typeface="Comic Sans MS"/>
              <a:sym typeface="Comic Sans M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36"/>
          <p:cNvSpPr/>
          <p:nvPr/>
        </p:nvSpPr>
        <p:spPr>
          <a:xfrm>
            <a:off x="40300" y="2571750"/>
            <a:ext cx="2108400" cy="2451000"/>
          </a:xfrm>
          <a:prstGeom prst="roundRect">
            <a:avLst>
              <a:gd name="adj" fmla="val 16667"/>
            </a:avLst>
          </a:prstGeom>
          <a:solidFill>
            <a:srgbClr val="F1C23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83" name="Google Shape;283;p36"/>
          <p:cNvPicPr preferRelativeResize="0"/>
          <p:nvPr/>
        </p:nvPicPr>
        <p:blipFill rotWithShape="1">
          <a:blip r:embed="rId3">
            <a:alphaModFix/>
          </a:blip>
          <a:srcRect l="21168" t="21837" r="22187" b="5803"/>
          <a:stretch/>
        </p:blipFill>
        <p:spPr>
          <a:xfrm>
            <a:off x="2350150" y="199375"/>
            <a:ext cx="6379025" cy="4581525"/>
          </a:xfrm>
          <a:prstGeom prst="rect">
            <a:avLst/>
          </a:prstGeom>
          <a:noFill/>
          <a:ln>
            <a:noFill/>
          </a:ln>
        </p:spPr>
      </p:pic>
      <p:sp>
        <p:nvSpPr>
          <p:cNvPr id="284" name="Google Shape;284;p36"/>
          <p:cNvSpPr txBox="1"/>
          <p:nvPr/>
        </p:nvSpPr>
        <p:spPr>
          <a:xfrm>
            <a:off x="188025" y="308875"/>
            <a:ext cx="1826400" cy="314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solidFill>
                  <a:srgbClr val="FF0000"/>
                </a:solidFill>
                <a:latin typeface="Comic Sans MS"/>
                <a:ea typeface="Comic Sans MS"/>
                <a:cs typeface="Comic Sans MS"/>
                <a:sym typeface="Comic Sans MS"/>
              </a:rPr>
              <a:t>Reading scales</a:t>
            </a:r>
            <a:endParaRPr sz="1900" u="sng">
              <a:solidFill>
                <a:srgbClr val="FF0000"/>
              </a:solidFill>
              <a:latin typeface="Comic Sans MS"/>
              <a:ea typeface="Comic Sans MS"/>
              <a:cs typeface="Comic Sans MS"/>
              <a:sym typeface="Comic Sans MS"/>
            </a:endParaRPr>
          </a:p>
          <a:p>
            <a:pPr marL="0" lvl="0" indent="0" algn="l" rtl="0">
              <a:spcBef>
                <a:spcPts val="0"/>
              </a:spcBef>
              <a:spcAft>
                <a:spcPts val="0"/>
              </a:spcAft>
              <a:buNone/>
            </a:pPr>
            <a:r>
              <a:rPr lang="en" sz="1900" u="sng">
                <a:solidFill>
                  <a:srgbClr val="FF0000"/>
                </a:solidFill>
                <a:latin typeface="Comic Sans MS"/>
                <a:ea typeface="Comic Sans MS"/>
                <a:cs typeface="Comic Sans MS"/>
                <a:sym typeface="Comic Sans MS"/>
              </a:rPr>
              <a:t>Answers</a:t>
            </a:r>
            <a:endParaRPr sz="1900">
              <a:solidFill>
                <a:srgbClr val="FF0000"/>
              </a:solidFill>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1900">
                <a:latin typeface="Comic Sans MS"/>
                <a:ea typeface="Comic Sans MS"/>
                <a:cs typeface="Comic Sans MS"/>
                <a:sym typeface="Comic Sans MS"/>
              </a:rPr>
              <a:t>How much water is in the jug?</a:t>
            </a: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endParaRPr sz="1900">
              <a:latin typeface="Comic Sans MS"/>
              <a:ea typeface="Comic Sans MS"/>
              <a:cs typeface="Comic Sans MS"/>
              <a:sym typeface="Comic Sans MS"/>
            </a:endParaRPr>
          </a:p>
          <a:p>
            <a:pPr marL="0" lvl="0" indent="0" algn="l" rtl="0">
              <a:spcBef>
                <a:spcPts val="0"/>
              </a:spcBef>
              <a:spcAft>
                <a:spcPts val="0"/>
              </a:spcAft>
              <a:buNone/>
            </a:pPr>
            <a:r>
              <a:rPr lang="en" sz="2000" b="1">
                <a:solidFill>
                  <a:srgbClr val="FF0000"/>
                </a:solidFill>
                <a:latin typeface="Comic Sans MS"/>
                <a:ea typeface="Comic Sans MS"/>
                <a:cs typeface="Comic Sans MS"/>
                <a:sym typeface="Comic Sans MS"/>
              </a:rPr>
              <a:t>Remember to read the scales carefully! </a:t>
            </a:r>
            <a:endParaRPr sz="2000" b="1">
              <a:solidFill>
                <a:srgbClr val="FF0000"/>
              </a:solidFill>
              <a:latin typeface="Comic Sans MS"/>
              <a:ea typeface="Comic Sans MS"/>
              <a:cs typeface="Comic Sans MS"/>
              <a:sym typeface="Comic Sans MS"/>
            </a:endParaRPr>
          </a:p>
          <a:p>
            <a:pPr marL="0" lvl="0" indent="0" algn="l" rtl="0">
              <a:spcBef>
                <a:spcPts val="0"/>
              </a:spcBef>
              <a:spcAft>
                <a:spcPts val="0"/>
              </a:spcAft>
              <a:buNone/>
            </a:pPr>
            <a:r>
              <a:rPr lang="en" sz="1600" b="1">
                <a:solidFill>
                  <a:srgbClr val="FF0000"/>
                </a:solidFill>
                <a:latin typeface="Comic Sans MS"/>
                <a:ea typeface="Comic Sans MS"/>
                <a:cs typeface="Comic Sans MS"/>
                <a:sym typeface="Comic Sans MS"/>
              </a:rPr>
              <a:t>Handy hint - counting in 2’s may be useful!</a:t>
            </a:r>
            <a:endParaRPr sz="1600" b="1">
              <a:solidFill>
                <a:srgbClr val="FF0000"/>
              </a:solidFill>
              <a:latin typeface="Comic Sans MS"/>
              <a:ea typeface="Comic Sans MS"/>
              <a:cs typeface="Comic Sans MS"/>
              <a:sym typeface="Comic Sans MS"/>
            </a:endParaRPr>
          </a:p>
        </p:txBody>
      </p:sp>
      <p:sp>
        <p:nvSpPr>
          <p:cNvPr id="285" name="Google Shape;285;p36"/>
          <p:cNvSpPr txBox="1"/>
          <p:nvPr/>
        </p:nvSpPr>
        <p:spPr>
          <a:xfrm>
            <a:off x="2914200" y="18667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2ml</a:t>
            </a:r>
            <a:endParaRPr sz="1800">
              <a:solidFill>
                <a:srgbClr val="FF0000"/>
              </a:solidFill>
            </a:endParaRPr>
          </a:p>
        </p:txBody>
      </p:sp>
      <p:sp>
        <p:nvSpPr>
          <p:cNvPr id="286" name="Google Shape;286;p36"/>
          <p:cNvSpPr txBox="1"/>
          <p:nvPr/>
        </p:nvSpPr>
        <p:spPr>
          <a:xfrm>
            <a:off x="5047800" y="18667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14ml</a:t>
            </a:r>
            <a:endParaRPr sz="1800">
              <a:solidFill>
                <a:srgbClr val="FF0000"/>
              </a:solidFill>
            </a:endParaRPr>
          </a:p>
        </p:txBody>
      </p:sp>
      <p:sp>
        <p:nvSpPr>
          <p:cNvPr id="287" name="Google Shape;287;p36"/>
          <p:cNvSpPr txBox="1"/>
          <p:nvPr/>
        </p:nvSpPr>
        <p:spPr>
          <a:xfrm>
            <a:off x="7181400" y="19429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2ml</a:t>
            </a:r>
            <a:endParaRPr sz="1800">
              <a:solidFill>
                <a:srgbClr val="FF0000"/>
              </a:solidFill>
            </a:endParaRPr>
          </a:p>
        </p:txBody>
      </p:sp>
      <p:sp>
        <p:nvSpPr>
          <p:cNvPr id="288" name="Google Shape;288;p36"/>
          <p:cNvSpPr txBox="1"/>
          <p:nvPr/>
        </p:nvSpPr>
        <p:spPr>
          <a:xfrm>
            <a:off x="3066600" y="43051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17ml</a:t>
            </a:r>
            <a:endParaRPr sz="1800">
              <a:solidFill>
                <a:srgbClr val="FF0000"/>
              </a:solidFill>
            </a:endParaRPr>
          </a:p>
        </p:txBody>
      </p:sp>
      <p:sp>
        <p:nvSpPr>
          <p:cNvPr id="289" name="Google Shape;289;p36"/>
          <p:cNvSpPr txBox="1"/>
          <p:nvPr/>
        </p:nvSpPr>
        <p:spPr>
          <a:xfrm>
            <a:off x="7086700" y="42289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24ml</a:t>
            </a:r>
            <a:endParaRPr sz="1800">
              <a:solidFill>
                <a:srgbClr val="FF0000"/>
              </a:solidFill>
            </a:endParaRPr>
          </a:p>
        </p:txBody>
      </p:sp>
      <p:sp>
        <p:nvSpPr>
          <p:cNvPr id="290" name="Google Shape;290;p36"/>
          <p:cNvSpPr txBox="1"/>
          <p:nvPr/>
        </p:nvSpPr>
        <p:spPr>
          <a:xfrm>
            <a:off x="4971600" y="4228900"/>
            <a:ext cx="966900" cy="41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FF0000"/>
                </a:solidFill>
              </a:rPr>
              <a:t>10ml</a:t>
            </a:r>
            <a:endParaRPr sz="180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37"/>
          <p:cNvSpPr/>
          <p:nvPr/>
        </p:nvSpPr>
        <p:spPr>
          <a:xfrm>
            <a:off x="40300" y="2571750"/>
            <a:ext cx="2108400" cy="2451000"/>
          </a:xfrm>
          <a:prstGeom prst="roundRect">
            <a:avLst>
              <a:gd name="adj" fmla="val 16667"/>
            </a:avLst>
          </a:prstGeom>
          <a:solidFill>
            <a:srgbClr val="F1C23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96" name="Google Shape;296;p37"/>
          <p:cNvPicPr preferRelativeResize="0"/>
          <p:nvPr/>
        </p:nvPicPr>
        <p:blipFill rotWithShape="1">
          <a:blip r:embed="rId3">
            <a:alphaModFix/>
          </a:blip>
          <a:srcRect l="21789" t="14332" r="23750" b="14891"/>
          <a:stretch/>
        </p:blipFill>
        <p:spPr>
          <a:xfrm>
            <a:off x="2283000" y="93988"/>
            <a:ext cx="6782275" cy="4955526"/>
          </a:xfrm>
          <a:prstGeom prst="rect">
            <a:avLst/>
          </a:prstGeom>
          <a:noFill/>
          <a:ln>
            <a:noFill/>
          </a:ln>
        </p:spPr>
      </p:pic>
      <p:sp>
        <p:nvSpPr>
          <p:cNvPr id="297" name="Google Shape;297;p37"/>
          <p:cNvSpPr txBox="1"/>
          <p:nvPr/>
        </p:nvSpPr>
        <p:spPr>
          <a:xfrm>
            <a:off x="0" y="0"/>
            <a:ext cx="19071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solidFill>
                  <a:schemeClr val="dk1"/>
                </a:solidFill>
                <a:latin typeface="Comic Sans MS"/>
                <a:ea typeface="Comic Sans MS"/>
                <a:cs typeface="Comic Sans MS"/>
                <a:sym typeface="Comic Sans MS"/>
              </a:rPr>
              <a:t>Reading scales</a:t>
            </a:r>
            <a:endParaRPr sz="1900" u="sng">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 sz="1900">
                <a:solidFill>
                  <a:schemeClr val="dk1"/>
                </a:solidFill>
                <a:latin typeface="Comic Sans MS"/>
                <a:ea typeface="Comic Sans MS"/>
                <a:cs typeface="Comic Sans MS"/>
                <a:sym typeface="Comic Sans MS"/>
              </a:rPr>
              <a:t>How much water is in the jug?</a:t>
            </a:r>
            <a:endParaRPr/>
          </a:p>
        </p:txBody>
      </p:sp>
      <p:sp>
        <p:nvSpPr>
          <p:cNvPr id="298" name="Google Shape;298;p37"/>
          <p:cNvSpPr txBox="1"/>
          <p:nvPr/>
        </p:nvSpPr>
        <p:spPr>
          <a:xfrm>
            <a:off x="152100" y="2571750"/>
            <a:ext cx="2054700" cy="1557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b="1">
                <a:solidFill>
                  <a:srgbClr val="FF0000"/>
                </a:solidFill>
                <a:latin typeface="Comic Sans MS"/>
                <a:ea typeface="Comic Sans MS"/>
                <a:cs typeface="Comic Sans MS"/>
                <a:sym typeface="Comic Sans MS"/>
              </a:rPr>
              <a:t>Remember to read the scales carefully!</a:t>
            </a:r>
            <a:endParaRPr sz="2000" b="1">
              <a:solidFill>
                <a:srgbClr val="FF0000"/>
              </a:solidFill>
              <a:latin typeface="Comic Sans MS"/>
              <a:ea typeface="Comic Sans MS"/>
              <a:cs typeface="Comic Sans MS"/>
              <a:sym typeface="Comic Sans MS"/>
            </a:endParaRPr>
          </a:p>
          <a:p>
            <a:pPr marL="0" lvl="0" indent="0" algn="l" rtl="0">
              <a:spcBef>
                <a:spcPts val="0"/>
              </a:spcBef>
              <a:spcAft>
                <a:spcPts val="0"/>
              </a:spcAft>
              <a:buNone/>
            </a:pPr>
            <a:r>
              <a:rPr lang="en" sz="1600" b="1">
                <a:solidFill>
                  <a:srgbClr val="FF0000"/>
                </a:solidFill>
                <a:latin typeface="Comic Sans MS"/>
                <a:ea typeface="Comic Sans MS"/>
                <a:cs typeface="Comic Sans MS"/>
                <a:sym typeface="Comic Sans MS"/>
              </a:rPr>
              <a:t>Handy hint - counting in 5’s and 10’s may be useful!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p38"/>
          <p:cNvPicPr preferRelativeResize="0"/>
          <p:nvPr/>
        </p:nvPicPr>
        <p:blipFill rotWithShape="1">
          <a:blip r:embed="rId3">
            <a:alphaModFix/>
          </a:blip>
          <a:srcRect l="21789" t="14332" r="23750" b="14891"/>
          <a:stretch/>
        </p:blipFill>
        <p:spPr>
          <a:xfrm>
            <a:off x="1907025" y="0"/>
            <a:ext cx="6782275" cy="4955526"/>
          </a:xfrm>
          <a:prstGeom prst="rect">
            <a:avLst/>
          </a:prstGeom>
          <a:noFill/>
          <a:ln>
            <a:noFill/>
          </a:ln>
        </p:spPr>
      </p:pic>
      <p:sp>
        <p:nvSpPr>
          <p:cNvPr id="304" name="Google Shape;304;p38"/>
          <p:cNvSpPr txBox="1"/>
          <p:nvPr/>
        </p:nvSpPr>
        <p:spPr>
          <a:xfrm>
            <a:off x="0" y="0"/>
            <a:ext cx="19071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solidFill>
                  <a:schemeClr val="dk1"/>
                </a:solidFill>
                <a:latin typeface="Comic Sans MS"/>
                <a:ea typeface="Comic Sans MS"/>
                <a:cs typeface="Comic Sans MS"/>
                <a:sym typeface="Comic Sans MS"/>
              </a:rPr>
              <a:t>Reading scales</a:t>
            </a:r>
            <a:endParaRPr sz="1900" u="sng">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 sz="1900" u="sng">
                <a:solidFill>
                  <a:srgbClr val="FF0000"/>
                </a:solidFill>
                <a:latin typeface="Comic Sans MS"/>
                <a:ea typeface="Comic Sans MS"/>
                <a:cs typeface="Comic Sans MS"/>
                <a:sym typeface="Comic Sans MS"/>
              </a:rPr>
              <a:t>Answers</a:t>
            </a:r>
            <a:endParaRPr sz="1900" u="sng">
              <a:solidFill>
                <a:srgbClr val="FF0000"/>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90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 sz="1900">
                <a:solidFill>
                  <a:schemeClr val="dk1"/>
                </a:solidFill>
                <a:latin typeface="Comic Sans MS"/>
                <a:ea typeface="Comic Sans MS"/>
                <a:cs typeface="Comic Sans MS"/>
                <a:sym typeface="Comic Sans MS"/>
              </a:rPr>
              <a:t>How much water is in the jug?</a:t>
            </a:r>
            <a:endParaRPr/>
          </a:p>
        </p:txBody>
      </p:sp>
      <p:sp>
        <p:nvSpPr>
          <p:cNvPr id="305" name="Google Shape;305;p38"/>
          <p:cNvSpPr txBox="1"/>
          <p:nvPr/>
        </p:nvSpPr>
        <p:spPr>
          <a:xfrm>
            <a:off x="2569725" y="1710225"/>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25ml</a:t>
            </a:r>
            <a:endParaRPr sz="1900">
              <a:solidFill>
                <a:srgbClr val="FF0000"/>
              </a:solidFill>
              <a:latin typeface="Comic Sans MS"/>
              <a:ea typeface="Comic Sans MS"/>
              <a:cs typeface="Comic Sans MS"/>
              <a:sym typeface="Comic Sans MS"/>
            </a:endParaRPr>
          </a:p>
        </p:txBody>
      </p:sp>
      <p:sp>
        <p:nvSpPr>
          <p:cNvPr id="306" name="Google Shape;306;p38"/>
          <p:cNvSpPr txBox="1"/>
          <p:nvPr/>
        </p:nvSpPr>
        <p:spPr>
          <a:xfrm>
            <a:off x="4855725" y="1786425"/>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40ml</a:t>
            </a:r>
            <a:endParaRPr sz="1900">
              <a:solidFill>
                <a:srgbClr val="FF0000"/>
              </a:solidFill>
              <a:latin typeface="Comic Sans MS"/>
              <a:ea typeface="Comic Sans MS"/>
              <a:cs typeface="Comic Sans MS"/>
              <a:sym typeface="Comic Sans MS"/>
            </a:endParaRPr>
          </a:p>
        </p:txBody>
      </p:sp>
      <p:sp>
        <p:nvSpPr>
          <p:cNvPr id="307" name="Google Shape;307;p38"/>
          <p:cNvSpPr txBox="1"/>
          <p:nvPr/>
        </p:nvSpPr>
        <p:spPr>
          <a:xfrm>
            <a:off x="7279700" y="4419500"/>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160ml</a:t>
            </a:r>
            <a:endParaRPr sz="1900">
              <a:solidFill>
                <a:srgbClr val="FF0000"/>
              </a:solidFill>
              <a:latin typeface="Comic Sans MS"/>
              <a:ea typeface="Comic Sans MS"/>
              <a:cs typeface="Comic Sans MS"/>
              <a:sym typeface="Comic Sans MS"/>
            </a:endParaRPr>
          </a:p>
        </p:txBody>
      </p:sp>
      <p:sp>
        <p:nvSpPr>
          <p:cNvPr id="308" name="Google Shape;308;p38"/>
          <p:cNvSpPr txBox="1"/>
          <p:nvPr/>
        </p:nvSpPr>
        <p:spPr>
          <a:xfrm>
            <a:off x="7257525" y="1755775"/>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65ml</a:t>
            </a:r>
            <a:endParaRPr sz="1900">
              <a:solidFill>
                <a:srgbClr val="FF0000"/>
              </a:solidFill>
              <a:latin typeface="Comic Sans MS"/>
              <a:ea typeface="Comic Sans MS"/>
              <a:cs typeface="Comic Sans MS"/>
              <a:sym typeface="Comic Sans MS"/>
            </a:endParaRPr>
          </a:p>
        </p:txBody>
      </p:sp>
      <p:sp>
        <p:nvSpPr>
          <p:cNvPr id="309" name="Google Shape;309;p38"/>
          <p:cNvSpPr txBox="1"/>
          <p:nvPr/>
        </p:nvSpPr>
        <p:spPr>
          <a:xfrm>
            <a:off x="4729813" y="4267100"/>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90ml</a:t>
            </a:r>
            <a:endParaRPr sz="1900">
              <a:solidFill>
                <a:srgbClr val="FF0000"/>
              </a:solidFill>
              <a:latin typeface="Comic Sans MS"/>
              <a:ea typeface="Comic Sans MS"/>
              <a:cs typeface="Comic Sans MS"/>
              <a:sym typeface="Comic Sans MS"/>
            </a:endParaRPr>
          </a:p>
        </p:txBody>
      </p:sp>
      <p:sp>
        <p:nvSpPr>
          <p:cNvPr id="310" name="Google Shape;310;p38"/>
          <p:cNvSpPr txBox="1"/>
          <p:nvPr/>
        </p:nvSpPr>
        <p:spPr>
          <a:xfrm>
            <a:off x="2645925" y="4377225"/>
            <a:ext cx="1136700" cy="5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FF0000"/>
                </a:solidFill>
                <a:latin typeface="Comic Sans MS"/>
                <a:ea typeface="Comic Sans MS"/>
                <a:cs typeface="Comic Sans MS"/>
                <a:sym typeface="Comic Sans MS"/>
              </a:rPr>
              <a:t>15ml</a:t>
            </a:r>
            <a:endParaRPr sz="1900">
              <a:solidFill>
                <a:srgbClr val="FF0000"/>
              </a:solidFill>
              <a:latin typeface="Comic Sans MS"/>
              <a:ea typeface="Comic Sans MS"/>
              <a:cs typeface="Comic Sans MS"/>
              <a:sym typeface="Comic Sans M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39"/>
          <p:cNvPicPr preferRelativeResize="0"/>
          <p:nvPr/>
        </p:nvPicPr>
        <p:blipFill rotWithShape="1">
          <a:blip r:embed="rId3">
            <a:alphaModFix/>
          </a:blip>
          <a:srcRect l="38175" t="37648" r="23126" b="13502"/>
          <a:stretch/>
        </p:blipFill>
        <p:spPr>
          <a:xfrm>
            <a:off x="577424" y="830663"/>
            <a:ext cx="5398674" cy="3831325"/>
          </a:xfrm>
          <a:prstGeom prst="rect">
            <a:avLst/>
          </a:prstGeom>
          <a:noFill/>
          <a:ln>
            <a:noFill/>
          </a:ln>
        </p:spPr>
      </p:pic>
      <p:sp>
        <p:nvSpPr>
          <p:cNvPr id="316" name="Google Shape;316;p39"/>
          <p:cNvSpPr txBox="1"/>
          <p:nvPr/>
        </p:nvSpPr>
        <p:spPr>
          <a:xfrm>
            <a:off x="429750" y="188025"/>
            <a:ext cx="34647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t>Capacity challenge 1</a:t>
            </a:r>
            <a:endParaRPr sz="1900" u="sng"/>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p40"/>
          <p:cNvPicPr preferRelativeResize="0"/>
          <p:nvPr/>
        </p:nvPicPr>
        <p:blipFill rotWithShape="1">
          <a:blip r:embed="rId3">
            <a:alphaModFix/>
          </a:blip>
          <a:srcRect l="38175" t="37648" r="23126" b="13502"/>
          <a:stretch/>
        </p:blipFill>
        <p:spPr>
          <a:xfrm>
            <a:off x="577424" y="830663"/>
            <a:ext cx="5398674" cy="3831325"/>
          </a:xfrm>
          <a:prstGeom prst="rect">
            <a:avLst/>
          </a:prstGeom>
          <a:noFill/>
          <a:ln>
            <a:noFill/>
          </a:ln>
        </p:spPr>
      </p:pic>
      <p:sp>
        <p:nvSpPr>
          <p:cNvPr id="322" name="Google Shape;322;p40"/>
          <p:cNvSpPr txBox="1"/>
          <p:nvPr/>
        </p:nvSpPr>
        <p:spPr>
          <a:xfrm>
            <a:off x="429750" y="188025"/>
            <a:ext cx="34647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t>Capacity challenge </a:t>
            </a:r>
            <a:r>
              <a:rPr lang="en" sz="1900" u="sng">
                <a:solidFill>
                  <a:srgbClr val="FF0000"/>
                </a:solidFill>
              </a:rPr>
              <a:t>Answer</a:t>
            </a:r>
            <a:endParaRPr sz="1900" u="sng">
              <a:solidFill>
                <a:srgbClr val="FF0000"/>
              </a:solidFill>
            </a:endParaRPr>
          </a:p>
        </p:txBody>
      </p:sp>
      <p:cxnSp>
        <p:nvCxnSpPr>
          <p:cNvPr id="323" name="Google Shape;323;p40"/>
          <p:cNvCxnSpPr/>
          <p:nvPr/>
        </p:nvCxnSpPr>
        <p:spPr>
          <a:xfrm rot="10800000" flipH="1">
            <a:off x="1128075" y="2994700"/>
            <a:ext cx="2712900" cy="13500"/>
          </a:xfrm>
          <a:prstGeom prst="straightConnector1">
            <a:avLst/>
          </a:prstGeom>
          <a:noFill/>
          <a:ln w="38100" cap="flat" cmpd="sng">
            <a:solidFill>
              <a:srgbClr val="FF0000"/>
            </a:solidFill>
            <a:prstDash val="solid"/>
            <a:round/>
            <a:headEnd type="none" w="med" len="med"/>
            <a:tailEnd type="none" w="med" len="med"/>
          </a:ln>
        </p:spPr>
      </p:cxnSp>
      <p:sp>
        <p:nvSpPr>
          <p:cNvPr id="324" name="Google Shape;324;p40"/>
          <p:cNvSpPr txBox="1"/>
          <p:nvPr/>
        </p:nvSpPr>
        <p:spPr>
          <a:xfrm>
            <a:off x="3934850" y="2726200"/>
            <a:ext cx="1678800" cy="75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150ml</a:t>
            </a:r>
            <a:endParaRPr sz="1700">
              <a:solidFill>
                <a:srgbClr val="FF0000"/>
              </a:solidFill>
            </a:endParaRPr>
          </a:p>
        </p:txBody>
      </p:sp>
      <p:cxnSp>
        <p:nvCxnSpPr>
          <p:cNvPr id="325" name="Google Shape;325;p40"/>
          <p:cNvCxnSpPr/>
          <p:nvPr/>
        </p:nvCxnSpPr>
        <p:spPr>
          <a:xfrm>
            <a:off x="1101225" y="1589050"/>
            <a:ext cx="2524800" cy="9000"/>
          </a:xfrm>
          <a:prstGeom prst="straightConnector1">
            <a:avLst/>
          </a:prstGeom>
          <a:noFill/>
          <a:ln w="38100" cap="flat" cmpd="sng">
            <a:solidFill>
              <a:srgbClr val="FF0000"/>
            </a:solidFill>
            <a:prstDash val="solid"/>
            <a:round/>
            <a:headEnd type="none" w="med" len="med"/>
            <a:tailEnd type="none" w="med" len="med"/>
          </a:ln>
        </p:spPr>
      </p:cxnSp>
      <p:sp>
        <p:nvSpPr>
          <p:cNvPr id="326" name="Google Shape;326;p40"/>
          <p:cNvSpPr txBox="1"/>
          <p:nvPr/>
        </p:nvSpPr>
        <p:spPr>
          <a:xfrm>
            <a:off x="3732600" y="1309363"/>
            <a:ext cx="1678800" cy="75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450ml</a:t>
            </a:r>
            <a:endParaRPr sz="1700">
              <a:solidFill>
                <a:srgbClr val="FF0000"/>
              </a:solidFill>
            </a:endParaRPr>
          </a:p>
        </p:txBody>
      </p:sp>
      <p:sp>
        <p:nvSpPr>
          <p:cNvPr id="327" name="Google Shape;327;p40"/>
          <p:cNvSpPr txBox="1"/>
          <p:nvPr/>
        </p:nvSpPr>
        <p:spPr>
          <a:xfrm>
            <a:off x="5085700" y="1819650"/>
            <a:ext cx="3885300" cy="75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FF0000"/>
                </a:solidFill>
              </a:rPr>
              <a:t>450ml - 150ml = 300ml</a:t>
            </a:r>
            <a:endParaRPr sz="2200">
              <a:solidFill>
                <a:srgbClr val="FF0000"/>
              </a:solidFill>
            </a:endParaRPr>
          </a:p>
          <a:p>
            <a:pPr marL="0" lvl="0" indent="0" algn="l" rtl="0">
              <a:spcBef>
                <a:spcPts val="0"/>
              </a:spcBef>
              <a:spcAft>
                <a:spcPts val="0"/>
              </a:spcAft>
              <a:buNone/>
            </a:pPr>
            <a:endParaRPr sz="2200">
              <a:solidFill>
                <a:srgbClr val="FF0000"/>
              </a:solidFill>
            </a:endParaRPr>
          </a:p>
          <a:p>
            <a:pPr marL="0" lvl="0" indent="0" algn="l" rtl="0">
              <a:spcBef>
                <a:spcPts val="0"/>
              </a:spcBef>
              <a:spcAft>
                <a:spcPts val="0"/>
              </a:spcAft>
              <a:buNone/>
            </a:pPr>
            <a:r>
              <a:rPr lang="en" sz="2200">
                <a:solidFill>
                  <a:srgbClr val="FF0000"/>
                </a:solidFill>
              </a:rPr>
              <a:t>Kemi will need 300ml more.</a:t>
            </a:r>
            <a:endParaRPr sz="2200">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2" name="Google Shape;332;p41"/>
          <p:cNvPicPr preferRelativeResize="0"/>
          <p:nvPr/>
        </p:nvPicPr>
        <p:blipFill rotWithShape="1">
          <a:blip r:embed="rId3">
            <a:alphaModFix/>
          </a:blip>
          <a:srcRect l="49584" t="25439" r="25464" b="21968"/>
          <a:stretch/>
        </p:blipFill>
        <p:spPr>
          <a:xfrm>
            <a:off x="1241500" y="711777"/>
            <a:ext cx="3439301" cy="4075851"/>
          </a:xfrm>
          <a:prstGeom prst="rect">
            <a:avLst/>
          </a:prstGeom>
          <a:noFill/>
          <a:ln>
            <a:noFill/>
          </a:ln>
        </p:spPr>
      </p:pic>
      <p:sp>
        <p:nvSpPr>
          <p:cNvPr id="333" name="Google Shape;333;p41"/>
          <p:cNvSpPr txBox="1"/>
          <p:nvPr/>
        </p:nvSpPr>
        <p:spPr>
          <a:xfrm>
            <a:off x="429750" y="188025"/>
            <a:ext cx="34647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t>Capacity challenge 2</a:t>
            </a:r>
            <a:endParaRPr sz="1900" u="sng"/>
          </a:p>
        </p:txBody>
      </p:sp>
      <p:sp>
        <p:nvSpPr>
          <p:cNvPr id="334" name="Google Shape;334;p41"/>
          <p:cNvSpPr/>
          <p:nvPr/>
        </p:nvSpPr>
        <p:spPr>
          <a:xfrm>
            <a:off x="5129975" y="1369800"/>
            <a:ext cx="3464700" cy="1947300"/>
          </a:xfrm>
          <a:prstGeom prst="wedgeEllipseCallout">
            <a:avLst>
              <a:gd name="adj1" fmla="val -49997"/>
              <a:gd name="adj2" fmla="val 56206"/>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300">
                <a:solidFill>
                  <a:srgbClr val="9900FF"/>
                </a:solidFill>
              </a:rPr>
              <a:t>Look at the scale carefully!</a:t>
            </a:r>
            <a:endParaRPr sz="2300">
              <a:solidFill>
                <a:srgbClr val="9900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pic>
        <p:nvPicPr>
          <p:cNvPr id="339" name="Google Shape;339;p42"/>
          <p:cNvPicPr preferRelativeResize="0"/>
          <p:nvPr/>
        </p:nvPicPr>
        <p:blipFill rotWithShape="1">
          <a:blip r:embed="rId3">
            <a:alphaModFix/>
          </a:blip>
          <a:srcRect l="49584" t="25439" r="25464" b="21968"/>
          <a:stretch/>
        </p:blipFill>
        <p:spPr>
          <a:xfrm>
            <a:off x="341725" y="711777"/>
            <a:ext cx="3439301" cy="4075851"/>
          </a:xfrm>
          <a:prstGeom prst="rect">
            <a:avLst/>
          </a:prstGeom>
          <a:noFill/>
          <a:ln>
            <a:noFill/>
          </a:ln>
        </p:spPr>
      </p:pic>
      <p:sp>
        <p:nvSpPr>
          <p:cNvPr id="340" name="Google Shape;340;p42"/>
          <p:cNvSpPr txBox="1"/>
          <p:nvPr/>
        </p:nvSpPr>
        <p:spPr>
          <a:xfrm>
            <a:off x="429750" y="188025"/>
            <a:ext cx="34647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t>Capacity challenge 2 </a:t>
            </a:r>
            <a:r>
              <a:rPr lang="en" sz="1900" u="sng">
                <a:solidFill>
                  <a:srgbClr val="FF0000"/>
                </a:solidFill>
              </a:rPr>
              <a:t>Answers</a:t>
            </a:r>
            <a:endParaRPr sz="1900" u="sng">
              <a:solidFill>
                <a:srgbClr val="FF0000"/>
              </a:solidFill>
            </a:endParaRPr>
          </a:p>
        </p:txBody>
      </p:sp>
      <p:sp>
        <p:nvSpPr>
          <p:cNvPr id="341" name="Google Shape;341;p42"/>
          <p:cNvSpPr/>
          <p:nvPr/>
        </p:nvSpPr>
        <p:spPr>
          <a:xfrm>
            <a:off x="4622675" y="188025"/>
            <a:ext cx="4023000" cy="2511300"/>
          </a:xfrm>
          <a:prstGeom prst="wedgeEllipseCallout">
            <a:avLst>
              <a:gd name="adj1" fmla="val -49997"/>
              <a:gd name="adj2" fmla="val 56206"/>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800">
                <a:solidFill>
                  <a:srgbClr val="FF0000"/>
                </a:solidFill>
              </a:rPr>
              <a:t>The water line is halfway between 40ml and 50ml. </a:t>
            </a:r>
            <a:endParaRPr sz="1800">
              <a:solidFill>
                <a:srgbClr val="FF0000"/>
              </a:solidFill>
            </a:endParaRPr>
          </a:p>
          <a:p>
            <a:pPr marL="0" lvl="0" indent="0" algn="ctr" rtl="0">
              <a:spcBef>
                <a:spcPts val="0"/>
              </a:spcBef>
              <a:spcAft>
                <a:spcPts val="0"/>
              </a:spcAft>
              <a:buNone/>
            </a:pPr>
            <a:r>
              <a:rPr lang="en" sz="1800">
                <a:solidFill>
                  <a:srgbClr val="FF0000"/>
                </a:solidFill>
              </a:rPr>
              <a:t>45ml is half way between the two numbers, so I would estimate there is 45ml of water in the container.</a:t>
            </a:r>
            <a:r>
              <a:rPr lang="en" sz="1800">
                <a:solidFill>
                  <a:srgbClr val="9900FF"/>
                </a:solidFill>
              </a:rPr>
              <a:t>  </a:t>
            </a:r>
            <a:endParaRPr sz="1800">
              <a:solidFill>
                <a:srgbClr val="9900FF"/>
              </a:solidFill>
            </a:endParaRPr>
          </a:p>
          <a:p>
            <a:pPr marL="0" lvl="0" indent="0" algn="ctr" rtl="0">
              <a:spcBef>
                <a:spcPts val="0"/>
              </a:spcBef>
              <a:spcAft>
                <a:spcPts val="0"/>
              </a:spcAft>
              <a:buNone/>
            </a:pPr>
            <a:endParaRPr sz="1800">
              <a:solidFill>
                <a:srgbClr val="9900FF"/>
              </a:solidFill>
            </a:endParaRPr>
          </a:p>
        </p:txBody>
      </p:sp>
      <p:pic>
        <p:nvPicPr>
          <p:cNvPr id="342" name="Google Shape;342;p42"/>
          <p:cNvPicPr preferRelativeResize="0"/>
          <p:nvPr/>
        </p:nvPicPr>
        <p:blipFill rotWithShape="1">
          <a:blip r:embed="rId4">
            <a:alphaModFix/>
          </a:blip>
          <a:srcRect l="3389" t="51556" r="48326" b="33379"/>
          <a:stretch/>
        </p:blipFill>
        <p:spPr>
          <a:xfrm>
            <a:off x="4472025" y="3424550"/>
            <a:ext cx="4324299" cy="934025"/>
          </a:xfrm>
          <a:prstGeom prst="rect">
            <a:avLst/>
          </a:prstGeom>
          <a:noFill/>
          <a:ln>
            <a:noFill/>
          </a:ln>
        </p:spPr>
      </p:pic>
      <p:sp>
        <p:nvSpPr>
          <p:cNvPr id="343" name="Google Shape;343;p42"/>
          <p:cNvSpPr txBox="1"/>
          <p:nvPr/>
        </p:nvSpPr>
        <p:spPr>
          <a:xfrm>
            <a:off x="4266225" y="3764625"/>
            <a:ext cx="496800" cy="4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t>40</a:t>
            </a:r>
            <a:endParaRPr sz="1600"/>
          </a:p>
        </p:txBody>
      </p:sp>
      <p:cxnSp>
        <p:nvCxnSpPr>
          <p:cNvPr id="344" name="Google Shape;344;p42"/>
          <p:cNvCxnSpPr/>
          <p:nvPr/>
        </p:nvCxnSpPr>
        <p:spPr>
          <a:xfrm rot="10800000">
            <a:off x="4438425" y="3840825"/>
            <a:ext cx="552600" cy="22500"/>
          </a:xfrm>
          <a:prstGeom prst="straightConnector1">
            <a:avLst/>
          </a:prstGeom>
          <a:noFill/>
          <a:ln w="28575" cap="flat" cmpd="sng">
            <a:solidFill>
              <a:schemeClr val="dk2"/>
            </a:solidFill>
            <a:prstDash val="solid"/>
            <a:round/>
            <a:headEnd type="none" w="med" len="med"/>
            <a:tailEnd type="none" w="med" len="med"/>
          </a:ln>
        </p:spPr>
      </p:cxnSp>
      <p:cxnSp>
        <p:nvCxnSpPr>
          <p:cNvPr id="345" name="Google Shape;345;p42"/>
          <p:cNvCxnSpPr/>
          <p:nvPr/>
        </p:nvCxnSpPr>
        <p:spPr>
          <a:xfrm>
            <a:off x="6499875" y="2833625"/>
            <a:ext cx="27000" cy="980400"/>
          </a:xfrm>
          <a:prstGeom prst="straightConnector1">
            <a:avLst/>
          </a:prstGeom>
          <a:noFill/>
          <a:ln w="38100" cap="flat" cmpd="sng">
            <a:solidFill>
              <a:schemeClr val="dk2"/>
            </a:solidFill>
            <a:prstDash val="solid"/>
            <a:round/>
            <a:headEnd type="none" w="med" len="med"/>
            <a:tailEnd type="triangle" w="med" len="med"/>
          </a:ln>
        </p:spPr>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3"/>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8.7.20</a:t>
            </a:r>
            <a:endParaRPr sz="3000">
              <a:latin typeface="Poppins"/>
              <a:ea typeface="Poppins"/>
              <a:cs typeface="Poppins"/>
              <a:sym typeface="Poppins"/>
            </a:endParaRPr>
          </a:p>
        </p:txBody>
      </p:sp>
      <p:sp>
        <p:nvSpPr>
          <p:cNvPr id="351" name="Google Shape;351;p43"/>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⅓ of 12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8 + 6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12 - 7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52 + 7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9 x 10 =</a:t>
            </a:r>
            <a:endParaRPr sz="2400" dirty="0"/>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56 - __ = 51</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___ + 90 = 107</a:t>
            </a:r>
            <a:endParaRPr sz="2400" dirty="0"/>
          </a:p>
          <a:p>
            <a:pPr marL="6858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8. 40 + 10 + 20  = </a:t>
            </a:r>
            <a:endParaRPr sz="2400" dirty="0"/>
          </a:p>
        </p:txBody>
      </p:sp>
      <p:sp>
        <p:nvSpPr>
          <p:cNvPr id="352" name="Google Shape;352;p43"/>
          <p:cNvSpPr txBox="1"/>
          <p:nvPr/>
        </p:nvSpPr>
        <p:spPr>
          <a:xfrm>
            <a:off x="4802050" y="802375"/>
            <a:ext cx="4001700" cy="34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a:p>
          <a:p>
            <a:pPr marL="0" lvl="0" indent="0" algn="l" rtl="0">
              <a:spcBef>
                <a:spcPts val="0"/>
              </a:spcBef>
              <a:spcAft>
                <a:spcPts val="0"/>
              </a:spcAft>
              <a:buNone/>
            </a:pPr>
            <a:endParaRPr sz="2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353" name="Google Shape;353;p43"/>
          <p:cNvPicPr preferRelativeResize="0"/>
          <p:nvPr/>
        </p:nvPicPr>
        <p:blipFill rotWithShape="1">
          <a:blip r:embed="rId3">
            <a:alphaModFix/>
          </a:blip>
          <a:srcRect l="38772" t="33322" r="23044" b="11471"/>
          <a:stretch/>
        </p:blipFill>
        <p:spPr>
          <a:xfrm>
            <a:off x="4342875" y="1275800"/>
            <a:ext cx="4460874" cy="3625976"/>
          </a:xfrm>
          <a:prstGeom prst="rect">
            <a:avLst/>
          </a:prstGeom>
          <a:noFill/>
          <a:ln>
            <a:noFill/>
          </a:ln>
        </p:spPr>
      </p:pic>
      <p:sp>
        <p:nvSpPr>
          <p:cNvPr id="354" name="Google Shape;354;p43"/>
          <p:cNvSpPr txBox="1"/>
          <p:nvPr/>
        </p:nvSpPr>
        <p:spPr>
          <a:xfrm>
            <a:off x="7708525" y="3934850"/>
            <a:ext cx="1342800" cy="218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Remember to prove it!</a:t>
            </a:r>
            <a:endParaRPr sz="1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44"/>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a:t>
            </a:r>
            <a:r>
              <a:rPr lang="en" sz="3000">
                <a:solidFill>
                  <a:srgbClr val="FF0000"/>
                </a:solidFill>
                <a:latin typeface="Poppins"/>
                <a:ea typeface="Poppins"/>
                <a:cs typeface="Poppins"/>
                <a:sym typeface="Poppins"/>
              </a:rPr>
              <a:t>Answers </a:t>
            </a:r>
            <a:r>
              <a:rPr lang="en" sz="3000">
                <a:latin typeface="Poppins"/>
                <a:ea typeface="Poppins"/>
                <a:cs typeface="Poppins"/>
                <a:sym typeface="Poppins"/>
              </a:rPr>
              <a:t>            8.7.20</a:t>
            </a:r>
            <a:endParaRPr sz="3000">
              <a:latin typeface="Poppins"/>
              <a:ea typeface="Poppins"/>
              <a:cs typeface="Poppins"/>
              <a:sym typeface="Poppins"/>
            </a:endParaRPr>
          </a:p>
        </p:txBody>
      </p:sp>
      <p:sp>
        <p:nvSpPr>
          <p:cNvPr id="360" name="Google Shape;360;p44"/>
          <p:cNvSpPr txBox="1"/>
          <p:nvPr/>
        </p:nvSpPr>
        <p:spPr>
          <a:xfrm>
            <a:off x="201450" y="725250"/>
            <a:ext cx="3572100" cy="3693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⅓ of 12 = </a:t>
            </a:r>
            <a:r>
              <a:rPr lang="en" sz="2400" dirty="0">
                <a:solidFill>
                  <a:srgbClr val="FF0000"/>
                </a:solidFill>
              </a:rPr>
              <a:t>4</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8 + 6 = </a:t>
            </a:r>
            <a:r>
              <a:rPr lang="en" sz="2400" dirty="0">
                <a:solidFill>
                  <a:srgbClr val="FF0000"/>
                </a:solidFill>
              </a:rPr>
              <a:t>14</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12 - 7 = </a:t>
            </a:r>
            <a:r>
              <a:rPr lang="en" sz="2400" dirty="0">
                <a:solidFill>
                  <a:srgbClr val="FF0000"/>
                </a:solidFill>
              </a:rPr>
              <a:t>5</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52 + 7 = </a:t>
            </a:r>
            <a:r>
              <a:rPr lang="en" sz="2400" dirty="0">
                <a:solidFill>
                  <a:srgbClr val="FF0000"/>
                </a:solidFill>
              </a:rPr>
              <a:t>59</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9 x 10 = </a:t>
            </a:r>
            <a:r>
              <a:rPr lang="en" sz="2400" dirty="0">
                <a:solidFill>
                  <a:srgbClr val="FF0000"/>
                </a:solidFill>
              </a:rPr>
              <a:t>90</a:t>
            </a:r>
            <a:endParaRPr sz="2400" dirty="0">
              <a:solidFill>
                <a:srgbClr val="FF0000"/>
              </a:solidFill>
            </a:endParaRPr>
          </a:p>
          <a:p>
            <a:pPr marL="2286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56 - </a:t>
            </a:r>
            <a:r>
              <a:rPr lang="en" sz="2400" dirty="0">
                <a:solidFill>
                  <a:srgbClr val="FF0000"/>
                </a:solidFill>
              </a:rPr>
              <a:t>5 </a:t>
            </a:r>
            <a:r>
              <a:rPr lang="en" sz="2400" dirty="0"/>
              <a:t>= 51</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solidFill>
                  <a:srgbClr val="FF0000"/>
                </a:solidFill>
              </a:rPr>
              <a:t>17</a:t>
            </a:r>
            <a:r>
              <a:rPr lang="en" sz="2400" dirty="0"/>
              <a:t> + 90 = 107</a:t>
            </a:r>
            <a:endParaRPr sz="2400" dirty="0"/>
          </a:p>
          <a:p>
            <a:pPr marL="685800" lvl="0" indent="-228600" algn="l" rtl="0">
              <a:spcBef>
                <a:spcPts val="0"/>
              </a:spcBef>
              <a:spcAft>
                <a:spcPts val="0"/>
              </a:spcAft>
              <a:buFont typeface="+mj-lt"/>
              <a:buAutoNum type="arabicPeriod"/>
            </a:pPr>
            <a:endParaRPr sz="500" dirty="0"/>
          </a:p>
          <a:p>
            <a:pPr marL="457200" lvl="0" indent="-457200" algn="l" rtl="0">
              <a:spcBef>
                <a:spcPts val="0"/>
              </a:spcBef>
              <a:spcAft>
                <a:spcPts val="0"/>
              </a:spcAft>
              <a:buFont typeface="+mj-lt"/>
              <a:buAutoNum type="arabicPeriod"/>
            </a:pPr>
            <a:r>
              <a:rPr lang="en" sz="2400" dirty="0"/>
              <a:t>8. 40 + 10 + 20  = </a:t>
            </a:r>
            <a:r>
              <a:rPr lang="en" sz="2400" dirty="0">
                <a:solidFill>
                  <a:srgbClr val="FF0000"/>
                </a:solidFill>
              </a:rPr>
              <a:t>70</a:t>
            </a:r>
            <a:endParaRPr sz="2400" dirty="0">
              <a:solidFill>
                <a:srgbClr val="FF0000"/>
              </a:solidFill>
            </a:endParaRPr>
          </a:p>
        </p:txBody>
      </p:sp>
      <p:sp>
        <p:nvSpPr>
          <p:cNvPr id="361" name="Google Shape;361;p44"/>
          <p:cNvSpPr txBox="1"/>
          <p:nvPr/>
        </p:nvSpPr>
        <p:spPr>
          <a:xfrm>
            <a:off x="4802050" y="802375"/>
            <a:ext cx="4001700" cy="342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a:p>
          <a:p>
            <a:pPr marL="0" lvl="0" indent="0" algn="l" rtl="0">
              <a:spcBef>
                <a:spcPts val="0"/>
              </a:spcBef>
              <a:spcAft>
                <a:spcPts val="0"/>
              </a:spcAft>
              <a:buNone/>
            </a:pPr>
            <a:endParaRPr sz="2800"/>
          </a:p>
          <a:p>
            <a:pPr marL="0" lvl="0" indent="0" algn="l" rtl="0">
              <a:spcBef>
                <a:spcPts val="0"/>
              </a:spcBef>
              <a:spcAft>
                <a:spcPts val="0"/>
              </a:spcAft>
              <a:buNone/>
            </a:pPr>
            <a:endParaRPr sz="1800"/>
          </a:p>
          <a:p>
            <a:pPr marL="0" lvl="0" indent="0" algn="l" rtl="0">
              <a:spcBef>
                <a:spcPts val="0"/>
              </a:spcBef>
              <a:spcAft>
                <a:spcPts val="0"/>
              </a:spcAft>
              <a:buNone/>
            </a:pPr>
            <a:r>
              <a:rPr lang="en" sz="3200"/>
              <a:t>    </a:t>
            </a:r>
            <a:r>
              <a:rPr lang="en" sz="1800"/>
              <a:t>  </a:t>
            </a:r>
            <a:endParaRPr sz="1800"/>
          </a:p>
        </p:txBody>
      </p:sp>
      <p:pic>
        <p:nvPicPr>
          <p:cNvPr id="362" name="Google Shape;362;p44"/>
          <p:cNvPicPr preferRelativeResize="0"/>
          <p:nvPr/>
        </p:nvPicPr>
        <p:blipFill rotWithShape="1">
          <a:blip r:embed="rId3">
            <a:alphaModFix/>
          </a:blip>
          <a:srcRect l="38772" t="33322" r="23044" b="11471"/>
          <a:stretch/>
        </p:blipFill>
        <p:spPr>
          <a:xfrm>
            <a:off x="4342875" y="1275800"/>
            <a:ext cx="4460874" cy="3625976"/>
          </a:xfrm>
          <a:prstGeom prst="rect">
            <a:avLst/>
          </a:prstGeom>
          <a:noFill/>
          <a:ln>
            <a:noFill/>
          </a:ln>
        </p:spPr>
      </p:pic>
      <p:sp>
        <p:nvSpPr>
          <p:cNvPr id="363" name="Google Shape;363;p44"/>
          <p:cNvSpPr txBox="1"/>
          <p:nvPr/>
        </p:nvSpPr>
        <p:spPr>
          <a:xfrm>
            <a:off x="7460950" y="2229150"/>
            <a:ext cx="1342800" cy="218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500">
                <a:solidFill>
                  <a:srgbClr val="FF0000"/>
                </a:solidFill>
              </a:rPr>
              <a:t>Multiples of 2 end in 0,2,4,6,8.</a:t>
            </a:r>
            <a:endParaRPr sz="1500">
              <a:solidFill>
                <a:srgbClr val="FF0000"/>
              </a:solidFill>
            </a:endParaRPr>
          </a:p>
        </p:txBody>
      </p:sp>
      <p:sp>
        <p:nvSpPr>
          <p:cNvPr id="364" name="Google Shape;364;p44"/>
          <p:cNvSpPr txBox="1"/>
          <p:nvPr/>
        </p:nvSpPr>
        <p:spPr>
          <a:xfrm>
            <a:off x="5694100" y="2377025"/>
            <a:ext cx="8862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Never</a:t>
            </a:r>
            <a:endParaRPr sz="1800" b="1">
              <a:solidFill>
                <a:srgbClr val="FF0000"/>
              </a:solidFill>
            </a:endParaRPr>
          </a:p>
        </p:txBody>
      </p:sp>
      <p:sp>
        <p:nvSpPr>
          <p:cNvPr id="365" name="Google Shape;365;p44"/>
          <p:cNvSpPr txBox="1"/>
          <p:nvPr/>
        </p:nvSpPr>
        <p:spPr>
          <a:xfrm>
            <a:off x="5617900" y="3241175"/>
            <a:ext cx="1047600" cy="55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300" b="1">
                <a:solidFill>
                  <a:srgbClr val="FF0000"/>
                </a:solidFill>
              </a:rPr>
              <a:t>sometimes</a:t>
            </a:r>
            <a:endParaRPr sz="1300" b="1">
              <a:solidFill>
                <a:srgbClr val="FF0000"/>
              </a:solidFill>
            </a:endParaRPr>
          </a:p>
        </p:txBody>
      </p:sp>
      <p:sp>
        <p:nvSpPr>
          <p:cNvPr id="366" name="Google Shape;366;p44"/>
          <p:cNvSpPr txBox="1"/>
          <p:nvPr/>
        </p:nvSpPr>
        <p:spPr>
          <a:xfrm>
            <a:off x="5613400" y="4105325"/>
            <a:ext cx="1047600" cy="550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700" b="1">
                <a:solidFill>
                  <a:srgbClr val="FF0000"/>
                </a:solidFill>
              </a:rPr>
              <a:t>always</a:t>
            </a:r>
            <a:endParaRPr sz="1700" b="1">
              <a:solidFill>
                <a:srgbClr val="FF0000"/>
              </a:solidFill>
            </a:endParaRPr>
          </a:p>
        </p:txBody>
      </p:sp>
      <p:sp>
        <p:nvSpPr>
          <p:cNvPr id="367" name="Google Shape;367;p44"/>
          <p:cNvSpPr txBox="1"/>
          <p:nvPr/>
        </p:nvSpPr>
        <p:spPr>
          <a:xfrm>
            <a:off x="7574250" y="3187450"/>
            <a:ext cx="1342800" cy="218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500">
                <a:solidFill>
                  <a:srgbClr val="FF0000"/>
                </a:solidFill>
              </a:rPr>
              <a:t>Multiples of 5 end in 0 and 5.</a:t>
            </a:r>
            <a:endParaRPr sz="1500">
              <a:solidFill>
                <a:srgbClr val="FF0000"/>
              </a:solidFill>
            </a:endParaRPr>
          </a:p>
        </p:txBody>
      </p:sp>
      <p:sp>
        <p:nvSpPr>
          <p:cNvPr id="368" name="Google Shape;368;p44"/>
          <p:cNvSpPr txBox="1"/>
          <p:nvPr/>
        </p:nvSpPr>
        <p:spPr>
          <a:xfrm>
            <a:off x="7460950" y="4105325"/>
            <a:ext cx="1342800" cy="2189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500">
                <a:solidFill>
                  <a:srgbClr val="FF0000"/>
                </a:solidFill>
              </a:rPr>
              <a:t>Multiples of 10 only end in 0.</a:t>
            </a:r>
            <a:endParaRPr sz="1500">
              <a:solidFill>
                <a:srgbClr val="FF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45"/>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374" name="Google Shape;374;p45"/>
          <p:cNvSpPr/>
          <p:nvPr/>
        </p:nvSpPr>
        <p:spPr>
          <a:xfrm>
            <a:off x="2169487" y="1651775"/>
            <a:ext cx="4370947"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Wednesday 8th July</a:t>
            </a:r>
          </a:p>
        </p:txBody>
      </p:sp>
      <p:pic>
        <p:nvPicPr>
          <p:cNvPr id="375" name="Google Shape;375;p45"/>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46"/>
          <p:cNvSpPr/>
          <p:nvPr/>
        </p:nvSpPr>
        <p:spPr>
          <a:xfrm>
            <a:off x="349175" y="402875"/>
            <a:ext cx="8460600" cy="2860500"/>
          </a:xfrm>
          <a:prstGeom prst="rect">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46"/>
          <p:cNvSpPr txBox="1"/>
          <p:nvPr/>
        </p:nvSpPr>
        <p:spPr>
          <a:xfrm>
            <a:off x="562550" y="671500"/>
            <a:ext cx="8247300" cy="243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200">
                <a:solidFill>
                  <a:schemeClr val="dk1"/>
                </a:solidFill>
                <a:latin typeface="Trebuchet MS"/>
                <a:ea typeface="Trebuchet MS"/>
                <a:cs typeface="Trebuchet MS"/>
                <a:sym typeface="Trebuchet MS"/>
              </a:rPr>
              <a:t>Today we are going to learn about measuring temperature. </a:t>
            </a:r>
            <a:endParaRPr sz="2200">
              <a:solidFill>
                <a:schemeClr val="dk1"/>
              </a:solidFill>
              <a:latin typeface="Trebuchet MS"/>
              <a:ea typeface="Trebuchet MS"/>
              <a:cs typeface="Trebuchet MS"/>
              <a:sym typeface="Trebuchet MS"/>
            </a:endParaRPr>
          </a:p>
          <a:p>
            <a:pPr marL="0" lvl="0" indent="0" algn="ctr" rtl="0">
              <a:spcBef>
                <a:spcPts val="0"/>
              </a:spcBef>
              <a:spcAft>
                <a:spcPts val="0"/>
              </a:spcAft>
              <a:buNone/>
            </a:pPr>
            <a:r>
              <a:rPr lang="en" sz="2200">
                <a:solidFill>
                  <a:schemeClr val="dk1"/>
                </a:solidFill>
                <a:latin typeface="Trebuchet MS"/>
                <a:ea typeface="Trebuchet MS"/>
                <a:cs typeface="Trebuchet MS"/>
                <a:sym typeface="Trebuchet MS"/>
              </a:rPr>
              <a:t>We use a </a:t>
            </a:r>
            <a:r>
              <a:rPr lang="en" sz="2200" u="sng">
                <a:solidFill>
                  <a:srgbClr val="9900FF"/>
                </a:solidFill>
                <a:latin typeface="Trebuchet MS"/>
                <a:ea typeface="Trebuchet MS"/>
                <a:cs typeface="Trebuchet MS"/>
                <a:sym typeface="Trebuchet MS"/>
              </a:rPr>
              <a:t>thermometer</a:t>
            </a:r>
            <a:r>
              <a:rPr lang="en" sz="2200">
                <a:solidFill>
                  <a:schemeClr val="dk1"/>
                </a:solidFill>
                <a:latin typeface="Trebuchet MS"/>
                <a:ea typeface="Trebuchet MS"/>
                <a:cs typeface="Trebuchet MS"/>
                <a:sym typeface="Trebuchet MS"/>
              </a:rPr>
              <a:t> to measure the temperature.</a:t>
            </a:r>
            <a:endParaRPr sz="2200">
              <a:solidFill>
                <a:schemeClr val="dk1"/>
              </a:solidFill>
              <a:latin typeface="Trebuchet MS"/>
              <a:ea typeface="Trebuchet MS"/>
              <a:cs typeface="Trebuchet MS"/>
              <a:sym typeface="Trebuchet MS"/>
            </a:endParaRPr>
          </a:p>
          <a:p>
            <a:pPr marL="0" lvl="0" indent="0" algn="l" rtl="0">
              <a:spcBef>
                <a:spcPts val="0"/>
              </a:spcBef>
              <a:spcAft>
                <a:spcPts val="0"/>
              </a:spcAft>
              <a:buNone/>
            </a:pPr>
            <a:endParaRPr sz="2200">
              <a:solidFill>
                <a:schemeClr val="dk1"/>
              </a:solidFill>
              <a:latin typeface="Trebuchet MS"/>
              <a:ea typeface="Trebuchet MS"/>
              <a:cs typeface="Trebuchet MS"/>
              <a:sym typeface="Trebuchet MS"/>
            </a:endParaRPr>
          </a:p>
          <a:p>
            <a:pPr marL="0" lvl="0" indent="0" algn="ctr" rtl="0">
              <a:spcBef>
                <a:spcPts val="0"/>
              </a:spcBef>
              <a:spcAft>
                <a:spcPts val="0"/>
              </a:spcAft>
              <a:buNone/>
            </a:pPr>
            <a:r>
              <a:rPr lang="en" sz="2200">
                <a:solidFill>
                  <a:schemeClr val="dk1"/>
                </a:solidFill>
                <a:latin typeface="Trebuchet MS"/>
                <a:ea typeface="Trebuchet MS"/>
                <a:cs typeface="Trebuchet MS"/>
                <a:sym typeface="Trebuchet MS"/>
              </a:rPr>
              <a:t>Can you think of some examples when we might need to measure the temperature of something?</a:t>
            </a:r>
            <a:endParaRPr sz="2200">
              <a:solidFill>
                <a:schemeClr val="dk1"/>
              </a:solidFill>
              <a:latin typeface="Trebuchet MS"/>
              <a:ea typeface="Trebuchet MS"/>
              <a:cs typeface="Trebuchet MS"/>
              <a:sym typeface="Trebuchet MS"/>
            </a:endParaRPr>
          </a:p>
        </p:txBody>
      </p:sp>
      <p:pic>
        <p:nvPicPr>
          <p:cNvPr id="382" name="Google Shape;382;p46"/>
          <p:cNvPicPr preferRelativeResize="0"/>
          <p:nvPr/>
        </p:nvPicPr>
        <p:blipFill rotWithShape="1">
          <a:blip r:embed="rId3">
            <a:alphaModFix/>
          </a:blip>
          <a:srcRect l="22137" r="28438"/>
          <a:stretch/>
        </p:blipFill>
        <p:spPr>
          <a:xfrm>
            <a:off x="852025" y="2484450"/>
            <a:ext cx="1241200" cy="2511325"/>
          </a:xfrm>
          <a:prstGeom prst="rect">
            <a:avLst/>
          </a:prstGeom>
          <a:noFill/>
          <a:ln>
            <a:noFill/>
          </a:ln>
        </p:spPr>
      </p:pic>
      <p:pic>
        <p:nvPicPr>
          <p:cNvPr id="383" name="Google Shape;383;p46"/>
          <p:cNvPicPr preferRelativeResize="0"/>
          <p:nvPr/>
        </p:nvPicPr>
        <p:blipFill>
          <a:blip r:embed="rId4">
            <a:alphaModFix/>
          </a:blip>
          <a:stretch>
            <a:fillRect/>
          </a:stretch>
        </p:blipFill>
        <p:spPr>
          <a:xfrm>
            <a:off x="6337975" y="2643275"/>
            <a:ext cx="2193675" cy="219367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47"/>
          <p:cNvSpPr txBox="1"/>
          <p:nvPr/>
        </p:nvSpPr>
        <p:spPr>
          <a:xfrm>
            <a:off x="308850" y="120725"/>
            <a:ext cx="8682600" cy="116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1C4587"/>
                </a:solidFill>
                <a:latin typeface="Trebuchet MS"/>
                <a:ea typeface="Trebuchet MS"/>
                <a:cs typeface="Trebuchet MS"/>
                <a:sym typeface="Trebuchet MS"/>
              </a:rPr>
              <a:t>We measure the temperature using ‘degrees centigrade’. </a:t>
            </a:r>
            <a:endParaRPr sz="2200">
              <a:solidFill>
                <a:srgbClr val="1C4587"/>
              </a:solidFill>
              <a:latin typeface="Trebuchet MS"/>
              <a:ea typeface="Trebuchet MS"/>
              <a:cs typeface="Trebuchet MS"/>
              <a:sym typeface="Trebuchet MS"/>
            </a:endParaRPr>
          </a:p>
          <a:p>
            <a:pPr marL="0" lvl="0" indent="0" algn="l" rtl="0">
              <a:spcBef>
                <a:spcPts val="0"/>
              </a:spcBef>
              <a:spcAft>
                <a:spcPts val="0"/>
              </a:spcAft>
              <a:buNone/>
            </a:pPr>
            <a:r>
              <a:rPr lang="en" sz="2200">
                <a:solidFill>
                  <a:srgbClr val="1C4587"/>
                </a:solidFill>
                <a:latin typeface="Trebuchet MS"/>
                <a:ea typeface="Trebuchet MS"/>
                <a:cs typeface="Trebuchet MS"/>
                <a:sym typeface="Trebuchet MS"/>
              </a:rPr>
              <a:t>This is sometimes written as </a:t>
            </a:r>
            <a:r>
              <a:rPr lang="en" sz="2400">
                <a:solidFill>
                  <a:srgbClr val="1C4587"/>
                </a:solidFill>
                <a:highlight>
                  <a:srgbClr val="FFFF00"/>
                </a:highlight>
                <a:latin typeface="Trebuchet MS"/>
                <a:ea typeface="Trebuchet MS"/>
                <a:cs typeface="Trebuchet MS"/>
                <a:sym typeface="Trebuchet MS"/>
              </a:rPr>
              <a:t>℃.</a:t>
            </a:r>
            <a:r>
              <a:rPr lang="en" sz="2400">
                <a:solidFill>
                  <a:srgbClr val="1C4587"/>
                </a:solidFill>
                <a:latin typeface="Trebuchet MS"/>
                <a:ea typeface="Trebuchet MS"/>
                <a:cs typeface="Trebuchet MS"/>
                <a:sym typeface="Trebuchet MS"/>
              </a:rPr>
              <a:t> </a:t>
            </a:r>
            <a:endParaRPr sz="2400">
              <a:solidFill>
                <a:srgbClr val="1C4587"/>
              </a:solidFill>
              <a:latin typeface="Trebuchet MS"/>
              <a:ea typeface="Trebuchet MS"/>
              <a:cs typeface="Trebuchet MS"/>
              <a:sym typeface="Trebuchet MS"/>
            </a:endParaRPr>
          </a:p>
          <a:p>
            <a:pPr marL="0" lvl="0" indent="0" algn="l" rtl="0">
              <a:spcBef>
                <a:spcPts val="0"/>
              </a:spcBef>
              <a:spcAft>
                <a:spcPts val="0"/>
              </a:spcAft>
              <a:buNone/>
            </a:pPr>
            <a:endParaRPr sz="2400">
              <a:solidFill>
                <a:schemeClr val="dk1"/>
              </a:solidFill>
              <a:latin typeface="Trebuchet MS"/>
              <a:ea typeface="Trebuchet MS"/>
              <a:cs typeface="Trebuchet MS"/>
              <a:sym typeface="Trebuchet MS"/>
            </a:endParaRPr>
          </a:p>
          <a:p>
            <a:pPr marL="0" lvl="0" indent="0" algn="l" rtl="0">
              <a:spcBef>
                <a:spcPts val="0"/>
              </a:spcBef>
              <a:spcAft>
                <a:spcPts val="0"/>
              </a:spcAft>
              <a:buNone/>
            </a:pPr>
            <a:endParaRPr sz="2400">
              <a:solidFill>
                <a:schemeClr val="dk1"/>
              </a:solidFill>
              <a:latin typeface="Trebuchet MS"/>
              <a:ea typeface="Trebuchet MS"/>
              <a:cs typeface="Trebuchet MS"/>
              <a:sym typeface="Trebuchet MS"/>
            </a:endParaRPr>
          </a:p>
          <a:p>
            <a:pPr marL="0" lvl="0" indent="0" algn="l" rtl="0">
              <a:spcBef>
                <a:spcPts val="0"/>
              </a:spcBef>
              <a:spcAft>
                <a:spcPts val="0"/>
              </a:spcAft>
              <a:buNone/>
            </a:pPr>
            <a:r>
              <a:rPr lang="en" sz="2400">
                <a:solidFill>
                  <a:schemeClr val="dk1"/>
                </a:solidFill>
                <a:latin typeface="Trebuchet MS"/>
                <a:ea typeface="Trebuchet MS"/>
                <a:cs typeface="Trebuchet MS"/>
                <a:sym typeface="Trebuchet MS"/>
              </a:rPr>
              <a:t> </a:t>
            </a:r>
            <a:endParaRPr sz="2400">
              <a:solidFill>
                <a:schemeClr val="dk1"/>
              </a:solidFill>
              <a:latin typeface="Trebuchet MS"/>
              <a:ea typeface="Trebuchet MS"/>
              <a:cs typeface="Trebuchet MS"/>
              <a:sym typeface="Trebuchet MS"/>
            </a:endParaRPr>
          </a:p>
          <a:p>
            <a:pPr marL="0" lvl="0" indent="0" algn="l" rtl="0">
              <a:spcBef>
                <a:spcPts val="0"/>
              </a:spcBef>
              <a:spcAft>
                <a:spcPts val="0"/>
              </a:spcAft>
              <a:buNone/>
            </a:pPr>
            <a:endParaRPr sz="1900">
              <a:latin typeface="Trebuchet MS"/>
              <a:ea typeface="Trebuchet MS"/>
              <a:cs typeface="Trebuchet MS"/>
              <a:sym typeface="Trebuchet MS"/>
            </a:endParaRPr>
          </a:p>
          <a:p>
            <a:pPr marL="0" lvl="0" indent="0" algn="ctr" rtl="0">
              <a:spcBef>
                <a:spcPts val="0"/>
              </a:spcBef>
              <a:spcAft>
                <a:spcPts val="0"/>
              </a:spcAft>
              <a:buNone/>
            </a:pPr>
            <a:endParaRPr sz="1900">
              <a:latin typeface="Trebuchet MS"/>
              <a:ea typeface="Trebuchet MS"/>
              <a:cs typeface="Trebuchet MS"/>
              <a:sym typeface="Trebuchet MS"/>
            </a:endParaRPr>
          </a:p>
        </p:txBody>
      </p:sp>
      <p:pic>
        <p:nvPicPr>
          <p:cNvPr id="389" name="Google Shape;389;p47"/>
          <p:cNvPicPr preferRelativeResize="0"/>
          <p:nvPr/>
        </p:nvPicPr>
        <p:blipFill rotWithShape="1">
          <a:blip r:embed="rId3">
            <a:alphaModFix/>
          </a:blip>
          <a:srcRect l="27886" t="45363" r="65747" b="22099"/>
          <a:stretch/>
        </p:blipFill>
        <p:spPr>
          <a:xfrm>
            <a:off x="120125" y="1289226"/>
            <a:ext cx="1275800" cy="3666250"/>
          </a:xfrm>
          <a:prstGeom prst="rect">
            <a:avLst/>
          </a:prstGeom>
          <a:noFill/>
          <a:ln>
            <a:noFill/>
          </a:ln>
        </p:spPr>
      </p:pic>
      <p:sp>
        <p:nvSpPr>
          <p:cNvPr id="390" name="Google Shape;390;p47"/>
          <p:cNvSpPr txBox="1"/>
          <p:nvPr/>
        </p:nvSpPr>
        <p:spPr>
          <a:xfrm>
            <a:off x="4915950" y="899800"/>
            <a:ext cx="38211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a:solidFill>
                  <a:srgbClr val="1C4587"/>
                </a:solidFill>
                <a:latin typeface="Trebuchet MS"/>
                <a:ea typeface="Trebuchet MS"/>
                <a:cs typeface="Trebuchet MS"/>
                <a:sym typeface="Trebuchet MS"/>
              </a:rPr>
              <a:t>When the temperature is higher it means it is warmer.</a:t>
            </a:r>
            <a:endParaRPr sz="2200">
              <a:solidFill>
                <a:srgbClr val="1C4587"/>
              </a:solidFill>
              <a:latin typeface="Trebuchet MS"/>
              <a:ea typeface="Trebuchet MS"/>
              <a:cs typeface="Trebuchet MS"/>
              <a:sym typeface="Trebuchet MS"/>
            </a:endParaRPr>
          </a:p>
          <a:p>
            <a:pPr marL="0" lvl="0" indent="0" algn="l" rtl="0">
              <a:spcBef>
                <a:spcPts val="0"/>
              </a:spcBef>
              <a:spcAft>
                <a:spcPts val="0"/>
              </a:spcAft>
              <a:buNone/>
            </a:pPr>
            <a:endParaRPr sz="2100">
              <a:solidFill>
                <a:srgbClr val="1C4587"/>
              </a:solidFill>
              <a:latin typeface="Trebuchet MS"/>
              <a:ea typeface="Trebuchet MS"/>
              <a:cs typeface="Trebuchet MS"/>
              <a:sym typeface="Trebuchet MS"/>
            </a:endParaRPr>
          </a:p>
          <a:p>
            <a:pPr marL="0" lvl="0" indent="0" algn="l" rtl="0">
              <a:spcBef>
                <a:spcPts val="0"/>
              </a:spcBef>
              <a:spcAft>
                <a:spcPts val="0"/>
              </a:spcAft>
              <a:buNone/>
            </a:pPr>
            <a:r>
              <a:rPr lang="en" sz="2100">
                <a:solidFill>
                  <a:srgbClr val="1C4587"/>
                </a:solidFill>
                <a:latin typeface="Trebuchet MS"/>
                <a:ea typeface="Trebuchet MS"/>
                <a:cs typeface="Trebuchet MS"/>
                <a:sym typeface="Trebuchet MS"/>
              </a:rPr>
              <a:t>You must always look carefully at the scale to see what each interval represents. </a:t>
            </a:r>
            <a:endParaRPr sz="2100">
              <a:solidFill>
                <a:srgbClr val="1C4587"/>
              </a:solidFill>
              <a:latin typeface="Trebuchet MS"/>
              <a:ea typeface="Trebuchet MS"/>
              <a:cs typeface="Trebuchet MS"/>
              <a:sym typeface="Trebuchet MS"/>
            </a:endParaRPr>
          </a:p>
          <a:p>
            <a:pPr marL="0" lvl="0" indent="0" algn="l" rtl="0">
              <a:spcBef>
                <a:spcPts val="0"/>
              </a:spcBef>
              <a:spcAft>
                <a:spcPts val="0"/>
              </a:spcAft>
              <a:buNone/>
            </a:pPr>
            <a:endParaRPr>
              <a:solidFill>
                <a:srgbClr val="1C4587"/>
              </a:solidFill>
              <a:latin typeface="Trebuchet MS"/>
              <a:ea typeface="Trebuchet MS"/>
              <a:cs typeface="Trebuchet MS"/>
              <a:sym typeface="Trebuchet MS"/>
            </a:endParaRPr>
          </a:p>
          <a:p>
            <a:pPr marL="0" lvl="0" indent="0" algn="l" rtl="0">
              <a:spcBef>
                <a:spcPts val="0"/>
              </a:spcBef>
              <a:spcAft>
                <a:spcPts val="0"/>
              </a:spcAft>
              <a:buNone/>
            </a:pPr>
            <a:r>
              <a:rPr lang="en" sz="2100">
                <a:solidFill>
                  <a:srgbClr val="1C4587"/>
                </a:solidFill>
                <a:latin typeface="Trebuchet MS"/>
                <a:ea typeface="Trebuchet MS"/>
                <a:cs typeface="Trebuchet MS"/>
                <a:sym typeface="Trebuchet MS"/>
              </a:rPr>
              <a:t>Sometimes you can count in 2’s, 5’s or 10’s when reading different scales on a thermometer.</a:t>
            </a:r>
            <a:endParaRPr sz="2100">
              <a:solidFill>
                <a:srgbClr val="1C4587"/>
              </a:solidFill>
              <a:latin typeface="Trebuchet MS"/>
              <a:ea typeface="Trebuchet MS"/>
              <a:cs typeface="Trebuchet MS"/>
              <a:sym typeface="Trebuchet MS"/>
            </a:endParaRPr>
          </a:p>
        </p:txBody>
      </p:sp>
      <p:pic>
        <p:nvPicPr>
          <p:cNvPr id="391" name="Google Shape;391;p47"/>
          <p:cNvPicPr preferRelativeResize="0"/>
          <p:nvPr/>
        </p:nvPicPr>
        <p:blipFill rotWithShape="1">
          <a:blip r:embed="rId4">
            <a:alphaModFix/>
          </a:blip>
          <a:srcRect l="50818" t="47666" r="42291" b="13371"/>
          <a:stretch/>
        </p:blipFill>
        <p:spPr>
          <a:xfrm>
            <a:off x="1866700" y="1289225"/>
            <a:ext cx="1195226" cy="3800550"/>
          </a:xfrm>
          <a:prstGeom prst="rect">
            <a:avLst/>
          </a:prstGeom>
          <a:noFill/>
          <a:ln>
            <a:noFill/>
          </a:ln>
        </p:spPr>
      </p:pic>
      <p:pic>
        <p:nvPicPr>
          <p:cNvPr id="392" name="Google Shape;392;p47"/>
          <p:cNvPicPr preferRelativeResize="0"/>
          <p:nvPr/>
        </p:nvPicPr>
        <p:blipFill rotWithShape="1">
          <a:blip r:embed="rId5">
            <a:alphaModFix/>
          </a:blip>
          <a:srcRect l="35299" t="33750" r="58099" b="14785"/>
          <a:stretch/>
        </p:blipFill>
        <p:spPr>
          <a:xfrm>
            <a:off x="3532700" y="1189700"/>
            <a:ext cx="912474" cy="3999625"/>
          </a:xfrm>
          <a:prstGeom prst="rect">
            <a:avLst/>
          </a:prstGeom>
          <a:noFill/>
          <a:ln>
            <a:noFill/>
          </a:ln>
        </p:spPr>
      </p:pic>
      <p:sp>
        <p:nvSpPr>
          <p:cNvPr id="393" name="Google Shape;393;p47"/>
          <p:cNvSpPr txBox="1"/>
          <p:nvPr/>
        </p:nvSpPr>
        <p:spPr>
          <a:xfrm>
            <a:off x="496175" y="4673375"/>
            <a:ext cx="966900" cy="416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latin typeface="Comic Sans MS"/>
                <a:ea typeface="Comic Sans MS"/>
                <a:cs typeface="Comic Sans MS"/>
                <a:sym typeface="Comic Sans MS"/>
              </a:rPr>
              <a:t>15 </a:t>
            </a:r>
            <a:r>
              <a:rPr lang="en" sz="2300">
                <a:solidFill>
                  <a:srgbClr val="1C4587"/>
                </a:solidFill>
                <a:latin typeface="Comic Sans MS"/>
                <a:ea typeface="Comic Sans MS"/>
                <a:cs typeface="Comic Sans MS"/>
                <a:sym typeface="Comic Sans MS"/>
              </a:rPr>
              <a:t>℃</a:t>
            </a:r>
            <a:endParaRPr sz="1300">
              <a:latin typeface="Comic Sans MS"/>
              <a:ea typeface="Comic Sans MS"/>
              <a:cs typeface="Comic Sans MS"/>
              <a:sym typeface="Comic Sans MS"/>
            </a:endParaRPr>
          </a:p>
        </p:txBody>
      </p:sp>
      <p:sp>
        <p:nvSpPr>
          <p:cNvPr id="394" name="Google Shape;394;p47"/>
          <p:cNvSpPr txBox="1"/>
          <p:nvPr/>
        </p:nvSpPr>
        <p:spPr>
          <a:xfrm>
            <a:off x="2206400" y="4673375"/>
            <a:ext cx="966900" cy="416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latin typeface="Comic Sans MS"/>
                <a:ea typeface="Comic Sans MS"/>
                <a:cs typeface="Comic Sans MS"/>
                <a:sym typeface="Comic Sans MS"/>
              </a:rPr>
              <a:t>40 </a:t>
            </a:r>
            <a:r>
              <a:rPr lang="en" sz="2300">
                <a:solidFill>
                  <a:srgbClr val="1C4587"/>
                </a:solidFill>
                <a:latin typeface="Comic Sans MS"/>
                <a:ea typeface="Comic Sans MS"/>
                <a:cs typeface="Comic Sans MS"/>
                <a:sym typeface="Comic Sans MS"/>
              </a:rPr>
              <a:t>℃</a:t>
            </a:r>
            <a:endParaRPr sz="1300">
              <a:latin typeface="Comic Sans MS"/>
              <a:ea typeface="Comic Sans MS"/>
              <a:cs typeface="Comic Sans MS"/>
              <a:sym typeface="Comic Sans MS"/>
            </a:endParaRPr>
          </a:p>
        </p:txBody>
      </p:sp>
      <p:sp>
        <p:nvSpPr>
          <p:cNvPr id="395" name="Google Shape;395;p47"/>
          <p:cNvSpPr txBox="1"/>
          <p:nvPr/>
        </p:nvSpPr>
        <p:spPr>
          <a:xfrm>
            <a:off x="3701750" y="4673375"/>
            <a:ext cx="966900" cy="416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latin typeface="Comic Sans MS"/>
                <a:ea typeface="Comic Sans MS"/>
                <a:cs typeface="Comic Sans MS"/>
                <a:sym typeface="Comic Sans MS"/>
              </a:rPr>
              <a:t>42 </a:t>
            </a:r>
            <a:r>
              <a:rPr lang="en" sz="2300">
                <a:solidFill>
                  <a:srgbClr val="1C4587"/>
                </a:solidFill>
                <a:latin typeface="Comic Sans MS"/>
                <a:ea typeface="Comic Sans MS"/>
                <a:cs typeface="Comic Sans MS"/>
                <a:sym typeface="Comic Sans MS"/>
              </a:rPr>
              <a:t>℃</a:t>
            </a:r>
            <a:endParaRPr sz="1300">
              <a:latin typeface="Comic Sans MS"/>
              <a:ea typeface="Comic Sans MS"/>
              <a:cs typeface="Comic Sans MS"/>
              <a:sym typeface="Comic Sans M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pic>
        <p:nvPicPr>
          <p:cNvPr id="400" name="Google Shape;400;p48"/>
          <p:cNvPicPr preferRelativeResize="0"/>
          <p:nvPr/>
        </p:nvPicPr>
        <p:blipFill rotWithShape="1">
          <a:blip r:embed="rId3">
            <a:alphaModFix/>
          </a:blip>
          <a:srcRect l="22607" t="29507" r="8384" b="23400"/>
          <a:stretch/>
        </p:blipFill>
        <p:spPr>
          <a:xfrm>
            <a:off x="0" y="590875"/>
            <a:ext cx="9064926" cy="3477999"/>
          </a:xfrm>
          <a:prstGeom prst="rect">
            <a:avLst/>
          </a:prstGeom>
          <a:noFill/>
          <a:ln>
            <a:noFill/>
          </a:ln>
        </p:spPr>
      </p:pic>
      <p:sp>
        <p:nvSpPr>
          <p:cNvPr id="401" name="Google Shape;401;p48"/>
          <p:cNvSpPr txBox="1"/>
          <p:nvPr/>
        </p:nvSpPr>
        <p:spPr>
          <a:xfrm>
            <a:off x="201450" y="67150"/>
            <a:ext cx="2403900" cy="4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solidFill>
                  <a:srgbClr val="0000FF"/>
                </a:solidFill>
              </a:rPr>
              <a:t>Activity 1</a:t>
            </a:r>
            <a:endParaRPr sz="1900" u="sng">
              <a:solidFill>
                <a:srgbClr val="0000FF"/>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49"/>
          <p:cNvPicPr preferRelativeResize="0"/>
          <p:nvPr/>
        </p:nvPicPr>
        <p:blipFill rotWithShape="1">
          <a:blip r:embed="rId3">
            <a:alphaModFix/>
          </a:blip>
          <a:srcRect l="22607" t="29507" r="8384" b="23400"/>
          <a:stretch/>
        </p:blipFill>
        <p:spPr>
          <a:xfrm>
            <a:off x="0" y="590875"/>
            <a:ext cx="9064926" cy="3477999"/>
          </a:xfrm>
          <a:prstGeom prst="rect">
            <a:avLst/>
          </a:prstGeom>
          <a:noFill/>
          <a:ln>
            <a:noFill/>
          </a:ln>
        </p:spPr>
      </p:pic>
      <p:sp>
        <p:nvSpPr>
          <p:cNvPr id="407" name="Google Shape;407;p49"/>
          <p:cNvSpPr txBox="1"/>
          <p:nvPr/>
        </p:nvSpPr>
        <p:spPr>
          <a:xfrm>
            <a:off x="362600" y="67150"/>
            <a:ext cx="3800700" cy="6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u="sng">
                <a:solidFill>
                  <a:srgbClr val="FF0000"/>
                </a:solidFill>
              </a:rPr>
              <a:t>Answers</a:t>
            </a:r>
            <a:endParaRPr sz="2200" b="1" u="sng">
              <a:solidFill>
                <a:srgbClr val="FF0000"/>
              </a:solidFill>
            </a:endParaRPr>
          </a:p>
        </p:txBody>
      </p:sp>
      <p:sp>
        <p:nvSpPr>
          <p:cNvPr id="408" name="Google Shape;408;p49"/>
          <p:cNvSpPr txBox="1"/>
          <p:nvPr/>
        </p:nvSpPr>
        <p:spPr>
          <a:xfrm>
            <a:off x="1436950" y="2108425"/>
            <a:ext cx="510300" cy="6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2900" b="1">
                <a:solidFill>
                  <a:srgbClr val="FF0000"/>
                </a:solidFill>
              </a:rPr>
              <a:t>&gt;</a:t>
            </a:r>
            <a:endParaRPr sz="2900" b="1">
              <a:solidFill>
                <a:srgbClr val="FF0000"/>
              </a:solidFill>
            </a:endParaRPr>
          </a:p>
        </p:txBody>
      </p:sp>
      <p:sp>
        <p:nvSpPr>
          <p:cNvPr id="409" name="Google Shape;409;p49"/>
          <p:cNvSpPr txBox="1"/>
          <p:nvPr/>
        </p:nvSpPr>
        <p:spPr>
          <a:xfrm>
            <a:off x="4678150" y="2063725"/>
            <a:ext cx="510300" cy="73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900" b="1">
                <a:solidFill>
                  <a:srgbClr val="FF0000"/>
                </a:solidFill>
              </a:rPr>
              <a:t>=</a:t>
            </a:r>
            <a:endParaRPr/>
          </a:p>
        </p:txBody>
      </p:sp>
      <p:sp>
        <p:nvSpPr>
          <p:cNvPr id="410" name="Google Shape;410;p49"/>
          <p:cNvSpPr txBox="1"/>
          <p:nvPr/>
        </p:nvSpPr>
        <p:spPr>
          <a:xfrm>
            <a:off x="7677600" y="2063725"/>
            <a:ext cx="510300" cy="73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900" b="1">
                <a:solidFill>
                  <a:srgbClr val="FF0000"/>
                </a:solidFill>
              </a:rPr>
              <a:t>&gt;</a:t>
            </a:r>
            <a:endParaRPr/>
          </a:p>
        </p:txBody>
      </p:sp>
      <p:sp>
        <p:nvSpPr>
          <p:cNvPr id="411" name="Google Shape;411;p49"/>
          <p:cNvSpPr txBox="1"/>
          <p:nvPr/>
        </p:nvSpPr>
        <p:spPr>
          <a:xfrm>
            <a:off x="241725" y="3585675"/>
            <a:ext cx="980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2100">
                <a:solidFill>
                  <a:schemeClr val="dk1"/>
                </a:solidFill>
                <a:latin typeface="Comic Sans MS"/>
                <a:ea typeface="Comic Sans MS"/>
                <a:cs typeface="Comic Sans MS"/>
                <a:sym typeface="Comic Sans MS"/>
              </a:rPr>
              <a:t>30 </a:t>
            </a:r>
            <a:r>
              <a:rPr lang="en" sz="2300">
                <a:solidFill>
                  <a:srgbClr val="1C4587"/>
                </a:solidFill>
                <a:latin typeface="Comic Sans MS"/>
                <a:ea typeface="Comic Sans MS"/>
                <a:cs typeface="Comic Sans MS"/>
                <a:sym typeface="Comic Sans MS"/>
              </a:rPr>
              <a:t>℃</a:t>
            </a:r>
            <a:endParaRPr/>
          </a:p>
        </p:txBody>
      </p:sp>
      <p:sp>
        <p:nvSpPr>
          <p:cNvPr id="412" name="Google Shape;412;p49"/>
          <p:cNvSpPr txBox="1"/>
          <p:nvPr/>
        </p:nvSpPr>
        <p:spPr>
          <a:xfrm>
            <a:off x="1947250" y="3644075"/>
            <a:ext cx="980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Comic Sans MS"/>
                <a:ea typeface="Comic Sans MS"/>
                <a:cs typeface="Comic Sans MS"/>
                <a:sym typeface="Comic Sans MS"/>
              </a:rPr>
              <a:t>18 </a:t>
            </a:r>
            <a:r>
              <a:rPr lang="en" sz="2300">
                <a:solidFill>
                  <a:srgbClr val="1C4587"/>
                </a:solidFill>
                <a:latin typeface="Comic Sans MS"/>
                <a:ea typeface="Comic Sans MS"/>
                <a:cs typeface="Comic Sans MS"/>
                <a:sym typeface="Comic Sans MS"/>
              </a:rPr>
              <a:t>℃</a:t>
            </a:r>
            <a:endParaRPr/>
          </a:p>
        </p:txBody>
      </p:sp>
      <p:sp>
        <p:nvSpPr>
          <p:cNvPr id="413" name="Google Shape;413;p49"/>
          <p:cNvSpPr txBox="1"/>
          <p:nvPr/>
        </p:nvSpPr>
        <p:spPr>
          <a:xfrm>
            <a:off x="3474150" y="3644075"/>
            <a:ext cx="980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Comic Sans MS"/>
                <a:ea typeface="Comic Sans MS"/>
                <a:cs typeface="Comic Sans MS"/>
                <a:sym typeface="Comic Sans MS"/>
              </a:rPr>
              <a:t>15 </a:t>
            </a:r>
            <a:r>
              <a:rPr lang="en" sz="2300">
                <a:solidFill>
                  <a:srgbClr val="1C4587"/>
                </a:solidFill>
                <a:latin typeface="Comic Sans MS"/>
                <a:ea typeface="Comic Sans MS"/>
                <a:cs typeface="Comic Sans MS"/>
                <a:sym typeface="Comic Sans MS"/>
              </a:rPr>
              <a:t>℃</a:t>
            </a:r>
            <a:endParaRPr/>
          </a:p>
        </p:txBody>
      </p:sp>
      <p:sp>
        <p:nvSpPr>
          <p:cNvPr id="414" name="Google Shape;414;p49"/>
          <p:cNvSpPr txBox="1"/>
          <p:nvPr/>
        </p:nvSpPr>
        <p:spPr>
          <a:xfrm>
            <a:off x="5130675" y="3644075"/>
            <a:ext cx="980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Comic Sans MS"/>
                <a:ea typeface="Comic Sans MS"/>
                <a:cs typeface="Comic Sans MS"/>
                <a:sym typeface="Comic Sans MS"/>
              </a:rPr>
              <a:t>15 </a:t>
            </a:r>
            <a:r>
              <a:rPr lang="en" sz="2300">
                <a:solidFill>
                  <a:srgbClr val="1C4587"/>
                </a:solidFill>
                <a:latin typeface="Comic Sans MS"/>
                <a:ea typeface="Comic Sans MS"/>
                <a:cs typeface="Comic Sans MS"/>
                <a:sym typeface="Comic Sans MS"/>
              </a:rPr>
              <a:t>℃</a:t>
            </a:r>
            <a:endParaRPr/>
          </a:p>
        </p:txBody>
      </p:sp>
      <p:sp>
        <p:nvSpPr>
          <p:cNvPr id="415" name="Google Shape;415;p49"/>
          <p:cNvSpPr txBox="1"/>
          <p:nvPr/>
        </p:nvSpPr>
        <p:spPr>
          <a:xfrm>
            <a:off x="6505150" y="3644075"/>
            <a:ext cx="1172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chemeClr val="dk1"/>
                </a:solidFill>
                <a:latin typeface="Comic Sans MS"/>
                <a:ea typeface="Comic Sans MS"/>
                <a:cs typeface="Comic Sans MS"/>
                <a:sym typeface="Comic Sans MS"/>
              </a:rPr>
              <a:t>32.5</a:t>
            </a:r>
            <a:r>
              <a:rPr lang="en" sz="2100">
                <a:solidFill>
                  <a:schemeClr val="dk1"/>
                </a:solidFill>
                <a:latin typeface="Comic Sans MS"/>
                <a:ea typeface="Comic Sans MS"/>
                <a:cs typeface="Comic Sans MS"/>
                <a:sym typeface="Comic Sans MS"/>
              </a:rPr>
              <a:t> </a:t>
            </a:r>
            <a:r>
              <a:rPr lang="en" sz="2300">
                <a:solidFill>
                  <a:srgbClr val="1C4587"/>
                </a:solidFill>
                <a:latin typeface="Comic Sans MS"/>
                <a:ea typeface="Comic Sans MS"/>
                <a:cs typeface="Comic Sans MS"/>
                <a:sym typeface="Comic Sans MS"/>
              </a:rPr>
              <a:t>℃</a:t>
            </a:r>
            <a:endParaRPr/>
          </a:p>
        </p:txBody>
      </p:sp>
      <p:sp>
        <p:nvSpPr>
          <p:cNvPr id="416" name="Google Shape;416;p49"/>
          <p:cNvSpPr txBox="1"/>
          <p:nvPr/>
        </p:nvSpPr>
        <p:spPr>
          <a:xfrm>
            <a:off x="8084525" y="3644075"/>
            <a:ext cx="980400" cy="48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100">
                <a:solidFill>
                  <a:schemeClr val="dk1"/>
                </a:solidFill>
                <a:latin typeface="Comic Sans MS"/>
                <a:ea typeface="Comic Sans MS"/>
                <a:cs typeface="Comic Sans MS"/>
                <a:sym typeface="Comic Sans MS"/>
              </a:rPr>
              <a:t>13 </a:t>
            </a:r>
            <a:r>
              <a:rPr lang="en" sz="2300">
                <a:solidFill>
                  <a:srgbClr val="1C4587"/>
                </a:solidFill>
                <a:latin typeface="Comic Sans MS"/>
                <a:ea typeface="Comic Sans MS"/>
                <a:cs typeface="Comic Sans MS"/>
                <a:sym typeface="Comic Sans MS"/>
              </a:rPr>
              <a:t>℃</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pic>
        <p:nvPicPr>
          <p:cNvPr id="421" name="Google Shape;421;p50"/>
          <p:cNvPicPr preferRelativeResize="0"/>
          <p:nvPr/>
        </p:nvPicPr>
        <p:blipFill rotWithShape="1">
          <a:blip r:embed="rId3">
            <a:alphaModFix/>
          </a:blip>
          <a:srcRect l="22915" t="24470" r="10660" b="27716"/>
          <a:stretch/>
        </p:blipFill>
        <p:spPr>
          <a:xfrm>
            <a:off x="-4625" y="429750"/>
            <a:ext cx="9144001" cy="3700516"/>
          </a:xfrm>
          <a:prstGeom prst="rect">
            <a:avLst/>
          </a:prstGeom>
          <a:noFill/>
          <a:ln>
            <a:noFill/>
          </a:ln>
        </p:spPr>
      </p:pic>
      <p:sp>
        <p:nvSpPr>
          <p:cNvPr id="422" name="Google Shape;422;p50"/>
          <p:cNvSpPr txBox="1"/>
          <p:nvPr/>
        </p:nvSpPr>
        <p:spPr>
          <a:xfrm>
            <a:off x="0" y="0"/>
            <a:ext cx="30000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u="sng">
                <a:solidFill>
                  <a:srgbClr val="0000FF"/>
                </a:solidFill>
              </a:rPr>
              <a:t>Activity 2</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51"/>
          <p:cNvPicPr preferRelativeResize="0"/>
          <p:nvPr/>
        </p:nvPicPr>
        <p:blipFill rotWithShape="1">
          <a:blip r:embed="rId3">
            <a:alphaModFix/>
          </a:blip>
          <a:srcRect l="22915" t="24470" r="10660" b="27716"/>
          <a:stretch/>
        </p:blipFill>
        <p:spPr>
          <a:xfrm>
            <a:off x="0" y="671425"/>
            <a:ext cx="9144001" cy="3700516"/>
          </a:xfrm>
          <a:prstGeom prst="rect">
            <a:avLst/>
          </a:prstGeom>
          <a:noFill/>
          <a:ln>
            <a:noFill/>
          </a:ln>
        </p:spPr>
      </p:pic>
      <p:sp>
        <p:nvSpPr>
          <p:cNvPr id="428" name="Google Shape;428;p51"/>
          <p:cNvSpPr txBox="1"/>
          <p:nvPr/>
        </p:nvSpPr>
        <p:spPr>
          <a:xfrm>
            <a:off x="308875" y="53725"/>
            <a:ext cx="2632200" cy="61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b="1" u="sng">
                <a:solidFill>
                  <a:srgbClr val="FF0000"/>
                </a:solidFill>
              </a:rPr>
              <a:t>Answers</a:t>
            </a:r>
            <a:endParaRPr sz="1900" b="1" u="sng">
              <a:solidFill>
                <a:srgbClr val="FF0000"/>
              </a:solidFill>
            </a:endParaRPr>
          </a:p>
        </p:txBody>
      </p:sp>
      <p:cxnSp>
        <p:nvCxnSpPr>
          <p:cNvPr id="429" name="Google Shape;429;p51"/>
          <p:cNvCxnSpPr/>
          <p:nvPr/>
        </p:nvCxnSpPr>
        <p:spPr>
          <a:xfrm rot="10800000">
            <a:off x="725200" y="2108425"/>
            <a:ext cx="228300" cy="0"/>
          </a:xfrm>
          <a:prstGeom prst="straightConnector1">
            <a:avLst/>
          </a:prstGeom>
          <a:noFill/>
          <a:ln w="28575" cap="flat" cmpd="sng">
            <a:solidFill>
              <a:srgbClr val="FF0000"/>
            </a:solidFill>
            <a:prstDash val="solid"/>
            <a:round/>
            <a:headEnd type="none" w="med" len="med"/>
            <a:tailEnd type="none" w="med" len="med"/>
          </a:ln>
        </p:spPr>
      </p:cxnSp>
      <p:cxnSp>
        <p:nvCxnSpPr>
          <p:cNvPr id="430" name="Google Shape;430;p51"/>
          <p:cNvCxnSpPr/>
          <p:nvPr/>
        </p:nvCxnSpPr>
        <p:spPr>
          <a:xfrm rot="10800000">
            <a:off x="2820200" y="2309875"/>
            <a:ext cx="228300" cy="0"/>
          </a:xfrm>
          <a:prstGeom prst="straightConnector1">
            <a:avLst/>
          </a:prstGeom>
          <a:noFill/>
          <a:ln w="28575" cap="flat" cmpd="sng">
            <a:solidFill>
              <a:srgbClr val="FF0000"/>
            </a:solidFill>
            <a:prstDash val="solid"/>
            <a:round/>
            <a:headEnd type="none" w="med" len="med"/>
            <a:tailEnd type="none" w="med" len="med"/>
          </a:ln>
        </p:spPr>
      </p:cxnSp>
      <p:cxnSp>
        <p:nvCxnSpPr>
          <p:cNvPr id="431" name="Google Shape;431;p51"/>
          <p:cNvCxnSpPr/>
          <p:nvPr/>
        </p:nvCxnSpPr>
        <p:spPr>
          <a:xfrm rot="10800000">
            <a:off x="4955500" y="2336725"/>
            <a:ext cx="228300" cy="0"/>
          </a:xfrm>
          <a:prstGeom prst="straightConnector1">
            <a:avLst/>
          </a:prstGeom>
          <a:noFill/>
          <a:ln w="28575" cap="flat" cmpd="sng">
            <a:solidFill>
              <a:srgbClr val="FF0000"/>
            </a:solidFill>
            <a:prstDash val="solid"/>
            <a:round/>
            <a:headEnd type="none" w="med" len="med"/>
            <a:tailEnd type="none" w="med" len="med"/>
          </a:ln>
        </p:spPr>
      </p:cxnSp>
      <p:cxnSp>
        <p:nvCxnSpPr>
          <p:cNvPr id="432" name="Google Shape;432;p51"/>
          <p:cNvCxnSpPr/>
          <p:nvPr/>
        </p:nvCxnSpPr>
        <p:spPr>
          <a:xfrm rot="10800000">
            <a:off x="7104150" y="2900775"/>
            <a:ext cx="241800" cy="0"/>
          </a:xfrm>
          <a:prstGeom prst="straightConnector1">
            <a:avLst/>
          </a:prstGeom>
          <a:noFill/>
          <a:ln w="28575" cap="flat" cmpd="sng">
            <a:solidFill>
              <a:srgbClr val="FF0000"/>
            </a:solidFill>
            <a:prstDash val="solid"/>
            <a:round/>
            <a:headEnd type="none" w="med" len="med"/>
            <a:tailEnd type="none" w="med" len="med"/>
          </a:ln>
        </p:spPr>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52"/>
          <p:cNvPicPr preferRelativeResize="0"/>
          <p:nvPr/>
        </p:nvPicPr>
        <p:blipFill rotWithShape="1">
          <a:blip r:embed="rId3">
            <a:alphaModFix/>
          </a:blip>
          <a:srcRect l="38021" t="25716" r="38259" b="10168"/>
          <a:stretch/>
        </p:blipFill>
        <p:spPr>
          <a:xfrm>
            <a:off x="443150" y="107425"/>
            <a:ext cx="3039835" cy="4619750"/>
          </a:xfrm>
          <a:prstGeom prst="rect">
            <a:avLst/>
          </a:prstGeom>
          <a:noFill/>
          <a:ln>
            <a:noFill/>
          </a:ln>
        </p:spPr>
      </p:pic>
      <p:sp>
        <p:nvSpPr>
          <p:cNvPr id="438" name="Google Shape;438;p52"/>
          <p:cNvSpPr txBox="1"/>
          <p:nvPr/>
        </p:nvSpPr>
        <p:spPr>
          <a:xfrm>
            <a:off x="268600" y="4498875"/>
            <a:ext cx="3478200" cy="57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dirty="0"/>
              <a:t>Playground                       classroom          </a:t>
            </a:r>
            <a:endParaRPr dirty="0"/>
          </a:p>
        </p:txBody>
      </p:sp>
      <p:sp>
        <p:nvSpPr>
          <p:cNvPr id="439" name="Google Shape;439;p52"/>
          <p:cNvSpPr txBox="1"/>
          <p:nvPr/>
        </p:nvSpPr>
        <p:spPr>
          <a:xfrm>
            <a:off x="3625925" y="429750"/>
            <a:ext cx="5157000" cy="124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700" u="sng" dirty="0">
                <a:latin typeface="Trebuchet MS"/>
                <a:ea typeface="Trebuchet MS"/>
                <a:cs typeface="Trebuchet MS"/>
                <a:sym typeface="Trebuchet MS"/>
              </a:rPr>
              <a:t>Challenge 1</a:t>
            </a:r>
            <a:endParaRPr sz="2700" u="sng" dirty="0">
              <a:latin typeface="Trebuchet MS"/>
              <a:ea typeface="Trebuchet MS"/>
              <a:cs typeface="Trebuchet MS"/>
              <a:sym typeface="Trebuchet MS"/>
            </a:endParaRPr>
          </a:p>
          <a:p>
            <a:pPr marL="0" lvl="0" indent="0" algn="l" rtl="0">
              <a:spcBef>
                <a:spcPts val="0"/>
              </a:spcBef>
              <a:spcAft>
                <a:spcPts val="0"/>
              </a:spcAft>
              <a:buNone/>
            </a:pPr>
            <a:r>
              <a:rPr lang="en" sz="2700" dirty="0">
                <a:latin typeface="Trebuchet MS"/>
                <a:ea typeface="Trebuchet MS"/>
                <a:cs typeface="Trebuchet MS"/>
                <a:sym typeface="Trebuchet MS"/>
              </a:rPr>
              <a:t>The temperature on the playground is lower than the temperature in the classroom. </a:t>
            </a:r>
            <a:endParaRPr sz="2700" dirty="0">
              <a:latin typeface="Trebuchet MS"/>
              <a:ea typeface="Trebuchet MS"/>
              <a:cs typeface="Trebuchet MS"/>
              <a:sym typeface="Trebuchet MS"/>
            </a:endParaRPr>
          </a:p>
          <a:p>
            <a:pPr marL="0" lvl="0" indent="0" algn="l" rtl="0">
              <a:spcBef>
                <a:spcPts val="0"/>
              </a:spcBef>
              <a:spcAft>
                <a:spcPts val="0"/>
              </a:spcAft>
              <a:buNone/>
            </a:pPr>
            <a:endParaRPr sz="2700" dirty="0">
              <a:latin typeface="Trebuchet MS"/>
              <a:ea typeface="Trebuchet MS"/>
              <a:cs typeface="Trebuchet MS"/>
              <a:sym typeface="Trebuchet MS"/>
            </a:endParaRPr>
          </a:p>
          <a:p>
            <a:pPr marL="0" lvl="0" indent="0" algn="l" rtl="0">
              <a:spcBef>
                <a:spcPts val="0"/>
              </a:spcBef>
              <a:spcAft>
                <a:spcPts val="0"/>
              </a:spcAft>
              <a:buNone/>
            </a:pPr>
            <a:r>
              <a:rPr lang="en" sz="2700" dirty="0">
                <a:latin typeface="Trebuchet MS"/>
                <a:ea typeface="Trebuchet MS"/>
                <a:cs typeface="Trebuchet MS"/>
                <a:sym typeface="Trebuchet MS"/>
              </a:rPr>
              <a:t>How much lower?</a:t>
            </a:r>
            <a:endParaRPr sz="2700" dirty="0">
              <a:latin typeface="Trebuchet MS"/>
              <a:ea typeface="Trebuchet MS"/>
              <a:cs typeface="Trebuchet MS"/>
              <a:sym typeface="Trebuchet M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4" name="Google Shape;444;p53"/>
          <p:cNvPicPr preferRelativeResize="0"/>
          <p:nvPr/>
        </p:nvPicPr>
        <p:blipFill rotWithShape="1">
          <a:blip r:embed="rId3">
            <a:alphaModFix/>
          </a:blip>
          <a:srcRect l="38021" t="25716" r="38259" b="10168"/>
          <a:stretch/>
        </p:blipFill>
        <p:spPr>
          <a:xfrm>
            <a:off x="443150" y="107425"/>
            <a:ext cx="3039835" cy="4619750"/>
          </a:xfrm>
          <a:prstGeom prst="rect">
            <a:avLst/>
          </a:prstGeom>
          <a:noFill/>
          <a:ln>
            <a:noFill/>
          </a:ln>
        </p:spPr>
      </p:pic>
      <p:sp>
        <p:nvSpPr>
          <p:cNvPr id="445" name="Google Shape;445;p53"/>
          <p:cNvSpPr txBox="1"/>
          <p:nvPr/>
        </p:nvSpPr>
        <p:spPr>
          <a:xfrm>
            <a:off x="268600" y="4498875"/>
            <a:ext cx="3478200" cy="577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Playground                       classroom          </a:t>
            </a:r>
            <a:endParaRPr/>
          </a:p>
        </p:txBody>
      </p:sp>
      <p:sp>
        <p:nvSpPr>
          <p:cNvPr id="446" name="Google Shape;446;p53"/>
          <p:cNvSpPr txBox="1"/>
          <p:nvPr/>
        </p:nvSpPr>
        <p:spPr>
          <a:xfrm>
            <a:off x="3625925" y="429750"/>
            <a:ext cx="5157000" cy="124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700" u="sng">
                <a:latin typeface="Trebuchet MS"/>
                <a:ea typeface="Trebuchet MS"/>
                <a:cs typeface="Trebuchet MS"/>
                <a:sym typeface="Trebuchet MS"/>
              </a:rPr>
              <a:t>Challenge 1 </a:t>
            </a:r>
            <a:r>
              <a:rPr lang="en" sz="2700" u="sng">
                <a:solidFill>
                  <a:srgbClr val="FF0000"/>
                </a:solidFill>
                <a:latin typeface="Trebuchet MS"/>
                <a:ea typeface="Trebuchet MS"/>
                <a:cs typeface="Trebuchet MS"/>
                <a:sym typeface="Trebuchet MS"/>
              </a:rPr>
              <a:t>Answer</a:t>
            </a:r>
            <a:endParaRPr sz="2700" u="sng">
              <a:solidFill>
                <a:srgbClr val="FF0000"/>
              </a:solidFill>
              <a:latin typeface="Trebuchet MS"/>
              <a:ea typeface="Trebuchet MS"/>
              <a:cs typeface="Trebuchet MS"/>
              <a:sym typeface="Trebuchet MS"/>
            </a:endParaRPr>
          </a:p>
          <a:p>
            <a:pPr marL="0" lvl="0" indent="0" algn="l" rtl="0">
              <a:spcBef>
                <a:spcPts val="0"/>
              </a:spcBef>
              <a:spcAft>
                <a:spcPts val="0"/>
              </a:spcAft>
              <a:buNone/>
            </a:pPr>
            <a:r>
              <a:rPr lang="en" sz="2700">
                <a:latin typeface="Trebuchet MS"/>
                <a:ea typeface="Trebuchet MS"/>
                <a:cs typeface="Trebuchet MS"/>
                <a:sym typeface="Trebuchet MS"/>
              </a:rPr>
              <a:t>The temperature on the playground is lower than the temperature in the classroom. </a:t>
            </a:r>
            <a:endParaRPr sz="2700">
              <a:latin typeface="Trebuchet MS"/>
              <a:ea typeface="Trebuchet MS"/>
              <a:cs typeface="Trebuchet MS"/>
              <a:sym typeface="Trebuchet MS"/>
            </a:endParaRPr>
          </a:p>
          <a:p>
            <a:pPr marL="0" lvl="0" indent="0" algn="l" rtl="0">
              <a:spcBef>
                <a:spcPts val="0"/>
              </a:spcBef>
              <a:spcAft>
                <a:spcPts val="0"/>
              </a:spcAft>
              <a:buNone/>
            </a:pPr>
            <a:endParaRPr sz="2700">
              <a:latin typeface="Trebuchet MS"/>
              <a:ea typeface="Trebuchet MS"/>
              <a:cs typeface="Trebuchet MS"/>
              <a:sym typeface="Trebuchet MS"/>
            </a:endParaRPr>
          </a:p>
          <a:p>
            <a:pPr marL="0" lvl="0" indent="0" algn="l" rtl="0">
              <a:spcBef>
                <a:spcPts val="0"/>
              </a:spcBef>
              <a:spcAft>
                <a:spcPts val="0"/>
              </a:spcAft>
              <a:buNone/>
            </a:pPr>
            <a:r>
              <a:rPr lang="en" sz="2700">
                <a:latin typeface="Trebuchet MS"/>
                <a:ea typeface="Trebuchet MS"/>
                <a:cs typeface="Trebuchet MS"/>
                <a:sym typeface="Trebuchet MS"/>
              </a:rPr>
              <a:t>How much lower?</a:t>
            </a:r>
            <a:endParaRPr sz="2700">
              <a:latin typeface="Trebuchet MS"/>
              <a:ea typeface="Trebuchet MS"/>
              <a:cs typeface="Trebuchet MS"/>
              <a:sym typeface="Trebuchet MS"/>
            </a:endParaRPr>
          </a:p>
          <a:p>
            <a:pPr marL="0" lvl="0" indent="0" algn="l" rtl="0">
              <a:spcBef>
                <a:spcPts val="0"/>
              </a:spcBef>
              <a:spcAft>
                <a:spcPts val="0"/>
              </a:spcAft>
              <a:buNone/>
            </a:pPr>
            <a:endParaRPr sz="2700">
              <a:latin typeface="Trebuchet MS"/>
              <a:ea typeface="Trebuchet MS"/>
              <a:cs typeface="Trebuchet MS"/>
              <a:sym typeface="Trebuchet MS"/>
            </a:endParaRPr>
          </a:p>
          <a:p>
            <a:pPr marL="0" lvl="0" indent="0" algn="l" rtl="0">
              <a:spcBef>
                <a:spcPts val="0"/>
              </a:spcBef>
              <a:spcAft>
                <a:spcPts val="0"/>
              </a:spcAft>
              <a:buNone/>
            </a:pPr>
            <a:r>
              <a:rPr lang="en" sz="2700">
                <a:solidFill>
                  <a:srgbClr val="FF0000"/>
                </a:solidFill>
                <a:latin typeface="Trebuchet MS"/>
                <a:ea typeface="Trebuchet MS"/>
                <a:cs typeface="Trebuchet MS"/>
                <a:sym typeface="Trebuchet MS"/>
              </a:rPr>
              <a:t>20 - 5 = 15</a:t>
            </a:r>
            <a:r>
              <a:rPr lang="en" sz="2100">
                <a:solidFill>
                  <a:srgbClr val="FF0000"/>
                </a:solidFill>
                <a:latin typeface="Comic Sans MS"/>
                <a:ea typeface="Comic Sans MS"/>
                <a:cs typeface="Comic Sans MS"/>
                <a:sym typeface="Comic Sans MS"/>
              </a:rPr>
              <a:t> </a:t>
            </a:r>
            <a:r>
              <a:rPr lang="en" sz="2300">
                <a:solidFill>
                  <a:srgbClr val="FF0000"/>
                </a:solidFill>
                <a:latin typeface="Comic Sans MS"/>
                <a:ea typeface="Comic Sans MS"/>
                <a:cs typeface="Comic Sans MS"/>
                <a:sym typeface="Comic Sans MS"/>
              </a:rPr>
              <a:t>℃</a:t>
            </a:r>
            <a:endParaRPr>
              <a:solidFill>
                <a:srgbClr val="FF0000"/>
              </a:solidFill>
            </a:endParaRPr>
          </a:p>
          <a:p>
            <a:pPr marL="0" lvl="0" indent="0" algn="l" rtl="0">
              <a:spcBef>
                <a:spcPts val="0"/>
              </a:spcBef>
              <a:spcAft>
                <a:spcPts val="0"/>
              </a:spcAft>
              <a:buNone/>
            </a:pPr>
            <a:endParaRPr sz="2700">
              <a:latin typeface="Trebuchet MS"/>
              <a:ea typeface="Trebuchet MS"/>
              <a:cs typeface="Trebuchet MS"/>
              <a:sym typeface="Trebuchet MS"/>
            </a:endParaRPr>
          </a:p>
        </p:txBody>
      </p:sp>
      <p:sp>
        <p:nvSpPr>
          <p:cNvPr id="447" name="Google Shape;447;p53"/>
          <p:cNvSpPr/>
          <p:nvPr/>
        </p:nvSpPr>
        <p:spPr>
          <a:xfrm>
            <a:off x="1101225" y="2699325"/>
            <a:ext cx="543775" cy="698350"/>
          </a:xfrm>
          <a:custGeom>
            <a:avLst/>
            <a:gdLst/>
            <a:ahLst/>
            <a:cxnLst/>
            <a:rect l="l" t="t" r="r" b="b"/>
            <a:pathLst>
              <a:path w="21751" h="27934" extrusionOk="0">
                <a:moveTo>
                  <a:pt x="2148" y="27934"/>
                </a:moveTo>
                <a:cubicBezTo>
                  <a:pt x="7708" y="27934"/>
                  <a:pt x="13816" y="26972"/>
                  <a:pt x="18264" y="23636"/>
                </a:cubicBezTo>
                <a:cubicBezTo>
                  <a:pt x="21531" y="21186"/>
                  <a:pt x="21993" y="15870"/>
                  <a:pt x="21487" y="11818"/>
                </a:cubicBezTo>
                <a:cubicBezTo>
                  <a:pt x="20474" y="3707"/>
                  <a:pt x="7311" y="3656"/>
                  <a:pt x="0" y="0"/>
                </a:cubicBezTo>
              </a:path>
            </a:pathLst>
          </a:custGeom>
          <a:noFill/>
          <a:ln w="9525" cap="flat" cmpd="sng">
            <a:solidFill>
              <a:srgbClr val="FF0000"/>
            </a:solidFill>
            <a:prstDash val="solid"/>
            <a:round/>
            <a:headEnd type="none" w="med" len="med"/>
            <a:tailEnd type="none" w="med" len="med"/>
          </a:ln>
        </p:spPr>
      </p:sp>
      <p:sp>
        <p:nvSpPr>
          <p:cNvPr id="448" name="Google Shape;448;p53"/>
          <p:cNvSpPr/>
          <p:nvPr/>
        </p:nvSpPr>
        <p:spPr>
          <a:xfrm>
            <a:off x="1154925" y="2041275"/>
            <a:ext cx="531525" cy="671475"/>
          </a:xfrm>
          <a:custGeom>
            <a:avLst/>
            <a:gdLst/>
            <a:ahLst/>
            <a:cxnLst/>
            <a:rect l="l" t="t" r="r" b="b"/>
            <a:pathLst>
              <a:path w="21261" h="26859" extrusionOk="0">
                <a:moveTo>
                  <a:pt x="0" y="26859"/>
                </a:moveTo>
                <a:cubicBezTo>
                  <a:pt x="9265" y="26859"/>
                  <a:pt x="23201" y="17582"/>
                  <a:pt x="20951" y="8595"/>
                </a:cubicBezTo>
                <a:cubicBezTo>
                  <a:pt x="19118" y="1272"/>
                  <a:pt x="7548" y="0"/>
                  <a:pt x="0" y="0"/>
                </a:cubicBezTo>
              </a:path>
            </a:pathLst>
          </a:custGeom>
          <a:noFill/>
          <a:ln w="9525" cap="flat" cmpd="sng">
            <a:solidFill>
              <a:srgbClr val="FF0000"/>
            </a:solidFill>
            <a:prstDash val="solid"/>
            <a:round/>
            <a:headEnd type="none" w="med" len="med"/>
            <a:tailEnd type="none" w="med" len="med"/>
          </a:ln>
        </p:spPr>
      </p:sp>
      <p:sp>
        <p:nvSpPr>
          <p:cNvPr id="449" name="Google Shape;449;p53"/>
          <p:cNvSpPr/>
          <p:nvPr/>
        </p:nvSpPr>
        <p:spPr>
          <a:xfrm>
            <a:off x="1087800" y="1265072"/>
            <a:ext cx="736600" cy="779075"/>
          </a:xfrm>
          <a:custGeom>
            <a:avLst/>
            <a:gdLst/>
            <a:ahLst/>
            <a:cxnLst/>
            <a:rect l="l" t="t" r="r" b="b"/>
            <a:pathLst>
              <a:path w="29464" h="31163" extrusionOk="0">
                <a:moveTo>
                  <a:pt x="1074" y="31048"/>
                </a:moveTo>
                <a:cubicBezTo>
                  <a:pt x="9258" y="31048"/>
                  <a:pt x="18587" y="31507"/>
                  <a:pt x="25247" y="26751"/>
                </a:cubicBezTo>
                <a:cubicBezTo>
                  <a:pt x="29312" y="23849"/>
                  <a:pt x="30090" y="17123"/>
                  <a:pt x="29007" y="12247"/>
                </a:cubicBezTo>
                <a:cubicBezTo>
                  <a:pt x="26809" y="2351"/>
                  <a:pt x="7168" y="-4053"/>
                  <a:pt x="0" y="3115"/>
                </a:cubicBezTo>
              </a:path>
            </a:pathLst>
          </a:custGeom>
          <a:noFill/>
          <a:ln w="9525" cap="flat" cmpd="sng">
            <a:solidFill>
              <a:srgbClr val="FF0000"/>
            </a:solidFill>
            <a:prstDash val="solid"/>
            <a:round/>
            <a:headEnd type="none" w="med" len="med"/>
            <a:tailEnd type="none" w="med" len="med"/>
          </a:ln>
        </p:spPr>
      </p:sp>
      <p:sp>
        <p:nvSpPr>
          <p:cNvPr id="450" name="Google Shape;450;p53"/>
          <p:cNvSpPr txBox="1"/>
          <p:nvPr/>
        </p:nvSpPr>
        <p:spPr>
          <a:xfrm>
            <a:off x="1645000" y="2847050"/>
            <a:ext cx="4701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5</a:t>
            </a:r>
            <a:endParaRPr sz="1700">
              <a:solidFill>
                <a:srgbClr val="FF0000"/>
              </a:solidFill>
            </a:endParaRPr>
          </a:p>
        </p:txBody>
      </p:sp>
      <p:sp>
        <p:nvSpPr>
          <p:cNvPr id="451" name="Google Shape;451;p53"/>
          <p:cNvSpPr txBox="1"/>
          <p:nvPr/>
        </p:nvSpPr>
        <p:spPr>
          <a:xfrm>
            <a:off x="1797400" y="1399250"/>
            <a:ext cx="4701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15</a:t>
            </a:r>
            <a:endParaRPr sz="1700">
              <a:solidFill>
                <a:srgbClr val="FF0000"/>
              </a:solidFill>
            </a:endParaRPr>
          </a:p>
        </p:txBody>
      </p:sp>
      <p:sp>
        <p:nvSpPr>
          <p:cNvPr id="452" name="Google Shape;452;p53"/>
          <p:cNvSpPr txBox="1"/>
          <p:nvPr/>
        </p:nvSpPr>
        <p:spPr>
          <a:xfrm>
            <a:off x="1721200" y="2161250"/>
            <a:ext cx="4701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a:solidFill>
                  <a:srgbClr val="FF0000"/>
                </a:solidFill>
              </a:rPr>
              <a:t>10</a:t>
            </a:r>
            <a:endParaRPr sz="1700">
              <a:solidFill>
                <a:srgbClr val="FF00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pic>
        <p:nvPicPr>
          <p:cNvPr id="457" name="Google Shape;457;p54"/>
          <p:cNvPicPr preferRelativeResize="0"/>
          <p:nvPr/>
        </p:nvPicPr>
        <p:blipFill rotWithShape="1">
          <a:blip r:embed="rId3">
            <a:alphaModFix/>
          </a:blip>
          <a:srcRect l="50036" t="25989" r="25464" b="23221"/>
          <a:stretch/>
        </p:blipFill>
        <p:spPr>
          <a:xfrm>
            <a:off x="2027873" y="9075"/>
            <a:ext cx="4412713" cy="5143500"/>
          </a:xfrm>
          <a:prstGeom prst="rect">
            <a:avLst/>
          </a:prstGeom>
          <a:noFill/>
          <a:ln>
            <a:noFill/>
          </a:ln>
        </p:spPr>
      </p:pic>
      <p:sp>
        <p:nvSpPr>
          <p:cNvPr id="458" name="Google Shape;458;p54"/>
          <p:cNvSpPr txBox="1"/>
          <p:nvPr/>
        </p:nvSpPr>
        <p:spPr>
          <a:xfrm>
            <a:off x="80600" y="107450"/>
            <a:ext cx="3464700" cy="149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u="sng">
                <a:latin typeface="Trebuchet MS"/>
                <a:ea typeface="Trebuchet MS"/>
                <a:cs typeface="Trebuchet MS"/>
                <a:sym typeface="Trebuchet MS"/>
              </a:rPr>
              <a:t>Challenge 2</a:t>
            </a:r>
            <a:r>
              <a:rPr lang="en" sz="1900" u="sng">
                <a:solidFill>
                  <a:srgbClr val="FF0000"/>
                </a:solidFill>
                <a:latin typeface="Trebuchet MS"/>
                <a:ea typeface="Trebuchet MS"/>
                <a:cs typeface="Trebuchet MS"/>
                <a:sym typeface="Trebuchet MS"/>
              </a:rPr>
              <a:t> </a:t>
            </a:r>
            <a:endParaRPr sz="1900" u="sng">
              <a:solidFill>
                <a:srgbClr val="FF0000"/>
              </a:solidFill>
              <a:latin typeface="Trebuchet MS"/>
              <a:ea typeface="Trebuchet MS"/>
              <a:cs typeface="Trebuchet MS"/>
              <a:sym typeface="Trebuchet M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55"/>
          <p:cNvSpPr/>
          <p:nvPr/>
        </p:nvSpPr>
        <p:spPr>
          <a:xfrm>
            <a:off x="6097000" y="0"/>
            <a:ext cx="2658900" cy="5143500"/>
          </a:xfrm>
          <a:prstGeom prst="rec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64" name="Google Shape;464;p55"/>
          <p:cNvPicPr preferRelativeResize="0"/>
          <p:nvPr/>
        </p:nvPicPr>
        <p:blipFill rotWithShape="1">
          <a:blip r:embed="rId3">
            <a:alphaModFix/>
          </a:blip>
          <a:srcRect l="74045" t="25989" r="13875" b="21453"/>
          <a:stretch/>
        </p:blipFill>
        <p:spPr>
          <a:xfrm>
            <a:off x="6352150" y="9075"/>
            <a:ext cx="2080449" cy="5089749"/>
          </a:xfrm>
          <a:prstGeom prst="rect">
            <a:avLst/>
          </a:prstGeom>
          <a:noFill/>
          <a:ln>
            <a:noFill/>
          </a:ln>
        </p:spPr>
      </p:pic>
      <p:sp>
        <p:nvSpPr>
          <p:cNvPr id="465" name="Google Shape;465;p55"/>
          <p:cNvSpPr txBox="1"/>
          <p:nvPr/>
        </p:nvSpPr>
        <p:spPr>
          <a:xfrm>
            <a:off x="80600" y="107450"/>
            <a:ext cx="3464700" cy="149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u="sng">
                <a:latin typeface="Trebuchet MS"/>
                <a:ea typeface="Trebuchet MS"/>
                <a:cs typeface="Trebuchet MS"/>
                <a:sym typeface="Trebuchet MS"/>
              </a:rPr>
              <a:t>Challenge 2</a:t>
            </a:r>
            <a:endParaRPr sz="2500" u="sng">
              <a:latin typeface="Trebuchet MS"/>
              <a:ea typeface="Trebuchet MS"/>
              <a:cs typeface="Trebuchet MS"/>
              <a:sym typeface="Trebuchet MS"/>
            </a:endParaRPr>
          </a:p>
          <a:p>
            <a:pPr marL="0" lvl="0" indent="0" algn="l" rtl="0">
              <a:spcBef>
                <a:spcPts val="0"/>
              </a:spcBef>
              <a:spcAft>
                <a:spcPts val="0"/>
              </a:spcAft>
              <a:buNone/>
            </a:pPr>
            <a:r>
              <a:rPr lang="en" sz="1900" u="sng">
                <a:solidFill>
                  <a:srgbClr val="FF0000"/>
                </a:solidFill>
                <a:latin typeface="Trebuchet MS"/>
                <a:ea typeface="Trebuchet MS"/>
                <a:cs typeface="Trebuchet MS"/>
                <a:sym typeface="Trebuchet MS"/>
              </a:rPr>
              <a:t>Answer </a:t>
            </a:r>
            <a:endParaRPr sz="1900" u="sng">
              <a:solidFill>
                <a:srgbClr val="FF0000"/>
              </a:solidFill>
              <a:latin typeface="Trebuchet MS"/>
              <a:ea typeface="Trebuchet MS"/>
              <a:cs typeface="Trebuchet MS"/>
              <a:sym typeface="Trebuchet MS"/>
            </a:endParaRPr>
          </a:p>
        </p:txBody>
      </p:sp>
      <p:sp>
        <p:nvSpPr>
          <p:cNvPr id="466" name="Google Shape;466;p55"/>
          <p:cNvSpPr txBox="1"/>
          <p:nvPr/>
        </p:nvSpPr>
        <p:spPr>
          <a:xfrm>
            <a:off x="1020650" y="3370800"/>
            <a:ext cx="7338000" cy="85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467" name="Google Shape;467;p55"/>
          <p:cNvPicPr preferRelativeResize="0"/>
          <p:nvPr/>
        </p:nvPicPr>
        <p:blipFill rotWithShape="1">
          <a:blip r:embed="rId3">
            <a:alphaModFix/>
          </a:blip>
          <a:srcRect l="50036" t="25989" r="25464" b="23221"/>
          <a:stretch/>
        </p:blipFill>
        <p:spPr>
          <a:xfrm>
            <a:off x="1595225" y="859500"/>
            <a:ext cx="3233776" cy="376932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56"/>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a:t>
            </a:r>
            <a:r>
              <a:rPr lang="en" sz="3000">
                <a:latin typeface="Poppins"/>
                <a:ea typeface="Poppins"/>
                <a:cs typeface="Poppins"/>
                <a:sym typeface="Poppins"/>
              </a:rPr>
              <a:t>                                     9.7.20</a:t>
            </a:r>
            <a:endParaRPr sz="3000">
              <a:latin typeface="Poppins"/>
              <a:ea typeface="Poppins"/>
              <a:cs typeface="Poppins"/>
              <a:sym typeface="Poppins"/>
            </a:endParaRPr>
          </a:p>
        </p:txBody>
      </p:sp>
      <p:sp>
        <p:nvSpPr>
          <p:cNvPr id="473" name="Google Shape;473;p56"/>
          <p:cNvSpPr txBox="1"/>
          <p:nvPr/>
        </p:nvSpPr>
        <p:spPr>
          <a:xfrm>
            <a:off x="510325" y="2511350"/>
            <a:ext cx="23769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40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36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9</a:t>
            </a:r>
            <a:r>
              <a:rPr lang="en" sz="2400" dirty="0">
                <a:solidFill>
                  <a:schemeClr val="dk1"/>
                </a:solidFill>
              </a:rPr>
              <a:t> =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⅔ of 15</a:t>
            </a:r>
            <a:r>
              <a:rPr lang="en" sz="2400" dirty="0">
                <a:solidFill>
                  <a:schemeClr val="dk1"/>
                </a:solidFill>
              </a:rPr>
              <a:t> </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a:t>
            </a:r>
            <a:r>
              <a:rPr lang="en" sz="2400" dirty="0">
                <a:solidFill>
                  <a:schemeClr val="dk1"/>
                </a:solidFill>
              </a:rPr>
              <a:t>32 = </a:t>
            </a:r>
            <a:endParaRPr sz="2400" dirty="0"/>
          </a:p>
        </p:txBody>
      </p:sp>
      <p:sp>
        <p:nvSpPr>
          <p:cNvPr id="474" name="Google Shape;474;p56"/>
          <p:cNvSpPr txBox="1"/>
          <p:nvPr/>
        </p:nvSpPr>
        <p:spPr>
          <a:xfrm>
            <a:off x="4195975" y="284975"/>
            <a:ext cx="4685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a:p>
            <a:pPr marL="0" lvl="0" indent="0" algn="l" rtl="0">
              <a:spcBef>
                <a:spcPts val="0"/>
              </a:spcBef>
              <a:spcAft>
                <a:spcPts val="0"/>
              </a:spcAft>
              <a:buNone/>
            </a:pPr>
            <a:endParaRPr sz="1800" u="sng"/>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ctr" rtl="0">
              <a:spcBef>
                <a:spcPts val="0"/>
              </a:spcBef>
              <a:spcAft>
                <a:spcPts val="0"/>
              </a:spcAft>
              <a:buNone/>
            </a:pPr>
            <a:endParaRPr sz="1800"/>
          </a:p>
          <a:p>
            <a:pPr marL="0" lvl="0" indent="0" algn="l" rtl="0">
              <a:spcBef>
                <a:spcPts val="0"/>
              </a:spcBef>
              <a:spcAft>
                <a:spcPts val="0"/>
              </a:spcAft>
              <a:buNone/>
            </a:pPr>
            <a:endParaRPr sz="1800"/>
          </a:p>
        </p:txBody>
      </p:sp>
      <p:sp>
        <p:nvSpPr>
          <p:cNvPr id="475" name="Google Shape;475;p56"/>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476" name="Google Shape;476;p56"/>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477" name="Google Shape;477;p56"/>
          <p:cNvGrpSpPr/>
          <p:nvPr/>
        </p:nvGrpSpPr>
        <p:grpSpPr>
          <a:xfrm>
            <a:off x="161175" y="1820825"/>
            <a:ext cx="993900" cy="644700"/>
            <a:chOff x="577475" y="1530975"/>
            <a:chExt cx="993900" cy="644700"/>
          </a:xfrm>
        </p:grpSpPr>
        <p:sp>
          <p:nvSpPr>
            <p:cNvPr id="478" name="Google Shape;478;p5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9" name="Google Shape;479;p56"/>
            <p:cNvCxnSpPr>
              <a:stCxn id="478" idx="0"/>
              <a:endCxn id="478"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480" name="Google Shape;480;p56"/>
          <p:cNvGrpSpPr/>
          <p:nvPr/>
        </p:nvGrpSpPr>
        <p:grpSpPr>
          <a:xfrm>
            <a:off x="1307350" y="1820825"/>
            <a:ext cx="993900" cy="644700"/>
            <a:chOff x="1307350" y="1439825"/>
            <a:chExt cx="993900" cy="644700"/>
          </a:xfrm>
        </p:grpSpPr>
        <p:grpSp>
          <p:nvGrpSpPr>
            <p:cNvPr id="481" name="Google Shape;481;p56"/>
            <p:cNvGrpSpPr/>
            <p:nvPr/>
          </p:nvGrpSpPr>
          <p:grpSpPr>
            <a:xfrm>
              <a:off x="1307350" y="1439825"/>
              <a:ext cx="993900" cy="644700"/>
              <a:chOff x="577475" y="1530975"/>
              <a:chExt cx="993900" cy="644700"/>
            </a:xfrm>
          </p:grpSpPr>
          <p:sp>
            <p:nvSpPr>
              <p:cNvPr id="482" name="Google Shape;482;p5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83" name="Google Shape;483;p56"/>
              <p:cNvCxnSpPr>
                <a:stCxn id="482" idx="0"/>
                <a:endCxn id="482"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484" name="Google Shape;484;p56"/>
            <p:cNvCxnSpPr>
              <a:stCxn id="482" idx="1"/>
              <a:endCxn id="482"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485" name="Google Shape;485;p56"/>
          <p:cNvGrpSpPr/>
          <p:nvPr/>
        </p:nvGrpSpPr>
        <p:grpSpPr>
          <a:xfrm>
            <a:off x="2543550" y="1820825"/>
            <a:ext cx="993900" cy="644700"/>
            <a:chOff x="2543550" y="1439825"/>
            <a:chExt cx="993900" cy="644700"/>
          </a:xfrm>
        </p:grpSpPr>
        <p:grpSp>
          <p:nvGrpSpPr>
            <p:cNvPr id="486" name="Google Shape;486;p56"/>
            <p:cNvGrpSpPr/>
            <p:nvPr/>
          </p:nvGrpSpPr>
          <p:grpSpPr>
            <a:xfrm>
              <a:off x="2543550" y="1439825"/>
              <a:ext cx="993900" cy="644700"/>
              <a:chOff x="577475" y="1530975"/>
              <a:chExt cx="993900" cy="644700"/>
            </a:xfrm>
          </p:grpSpPr>
          <p:sp>
            <p:nvSpPr>
              <p:cNvPr id="487" name="Google Shape;487;p56"/>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88" name="Google Shape;488;p56"/>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489" name="Google Shape;489;p56"/>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sp>
        <p:nvSpPr>
          <p:cNvPr id="490" name="Google Shape;490;p56"/>
          <p:cNvSpPr txBox="1"/>
          <p:nvPr/>
        </p:nvSpPr>
        <p:spPr>
          <a:xfrm>
            <a:off x="4250050" y="3702125"/>
            <a:ext cx="4391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t>Write 5 sentences about their results.</a:t>
            </a:r>
            <a:endParaRPr sz="1800"/>
          </a:p>
          <a:p>
            <a:pPr marL="0" lvl="0" indent="0" algn="l" rtl="0">
              <a:spcBef>
                <a:spcPts val="0"/>
              </a:spcBef>
              <a:spcAft>
                <a:spcPts val="0"/>
              </a:spcAft>
              <a:buNone/>
            </a:pPr>
            <a:r>
              <a:rPr lang="en" sz="1800"/>
              <a:t>Useful vocabulary - </a:t>
            </a:r>
            <a:r>
              <a:rPr lang="en" sz="1500"/>
              <a:t>more than, less than, same as, favourite, most, least, total, altogether</a:t>
            </a:r>
            <a:endParaRPr sz="1500"/>
          </a:p>
        </p:txBody>
      </p:sp>
      <p:pic>
        <p:nvPicPr>
          <p:cNvPr id="491" name="Google Shape;491;p56"/>
          <p:cNvPicPr preferRelativeResize="0"/>
          <p:nvPr/>
        </p:nvPicPr>
        <p:blipFill rotWithShape="1">
          <a:blip r:embed="rId3">
            <a:alphaModFix/>
          </a:blip>
          <a:srcRect l="39435" t="34880" r="18907" b="11100"/>
          <a:stretch/>
        </p:blipFill>
        <p:spPr>
          <a:xfrm>
            <a:off x="4195975" y="711900"/>
            <a:ext cx="3740682" cy="2727350"/>
          </a:xfrm>
          <a:prstGeom prst="rect">
            <a:avLst/>
          </a:prstGeom>
          <a:noFill/>
          <a:ln>
            <a:noFill/>
          </a:ln>
        </p:spPr>
      </p:pic>
      <p:sp>
        <p:nvSpPr>
          <p:cNvPr id="492" name="Google Shape;492;p56"/>
          <p:cNvSpPr txBox="1"/>
          <p:nvPr/>
        </p:nvSpPr>
        <p:spPr>
          <a:xfrm>
            <a:off x="7453375" y="470900"/>
            <a:ext cx="1772700" cy="1624200"/>
          </a:xfrm>
          <a:prstGeom prst="rect">
            <a:avLst/>
          </a:prstGeom>
          <a:solidFill>
            <a:srgbClr val="FFE599"/>
          </a:solidFill>
          <a:ln>
            <a:noFill/>
          </a:ln>
        </p:spPr>
        <p:txBody>
          <a:bodyPr spcFirstLastPara="1" wrap="square" lIns="91425" tIns="91425" rIns="91425" bIns="91425" anchor="t" anchorCtr="0">
            <a:noAutofit/>
          </a:bodyPr>
          <a:lstStyle/>
          <a:p>
            <a:pPr marL="0" marR="368300" lvl="0" indent="0" algn="ctr" rtl="0">
              <a:lnSpc>
                <a:spcPct val="115000"/>
              </a:lnSpc>
              <a:spcBef>
                <a:spcPts val="1200"/>
              </a:spcBef>
              <a:spcAft>
                <a:spcPts val="0"/>
              </a:spcAft>
              <a:buClr>
                <a:schemeClr val="dk1"/>
              </a:buClr>
              <a:buSzPts val="1100"/>
              <a:buFont typeface="Arial"/>
              <a:buNone/>
            </a:pPr>
            <a:r>
              <a:rPr lang="en">
                <a:solidFill>
                  <a:srgbClr val="222222"/>
                </a:solidFill>
              </a:rPr>
              <a:t>Some children made a chart of how many books they read in a week.</a:t>
            </a:r>
            <a:endParaRPr>
              <a:solidFill>
                <a:srgbClr val="222222"/>
              </a:solidFill>
            </a:endParaRPr>
          </a:p>
          <a:p>
            <a:pPr marL="0" lvl="0" indent="0" algn="ctr" rtl="0">
              <a:spcBef>
                <a:spcPts val="0"/>
              </a:spcBef>
              <a:spcAft>
                <a:spcPts val="0"/>
              </a:spcAft>
              <a:buNone/>
            </a:pP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57"/>
          <p:cNvSpPr txBox="1"/>
          <p:nvPr/>
        </p:nvSpPr>
        <p:spPr>
          <a:xfrm>
            <a:off x="429750" y="0"/>
            <a:ext cx="8487300" cy="71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u="sng">
                <a:latin typeface="Poppins"/>
                <a:ea typeface="Poppins"/>
                <a:cs typeface="Poppins"/>
                <a:sym typeface="Poppins"/>
              </a:rPr>
              <a:t>Morning maths </a:t>
            </a:r>
            <a:r>
              <a:rPr lang="en" sz="3000" u="sng">
                <a:solidFill>
                  <a:srgbClr val="FF0000"/>
                </a:solidFill>
                <a:latin typeface="Poppins"/>
                <a:ea typeface="Poppins"/>
                <a:cs typeface="Poppins"/>
                <a:sym typeface="Poppins"/>
              </a:rPr>
              <a:t>Answers</a:t>
            </a:r>
            <a:r>
              <a:rPr lang="en" sz="3000">
                <a:latin typeface="Poppins"/>
                <a:ea typeface="Poppins"/>
                <a:cs typeface="Poppins"/>
                <a:sym typeface="Poppins"/>
              </a:rPr>
              <a:t>                  9.7.20</a:t>
            </a:r>
            <a:endParaRPr sz="3000">
              <a:latin typeface="Poppins"/>
              <a:ea typeface="Poppins"/>
              <a:cs typeface="Poppins"/>
              <a:sym typeface="Poppins"/>
            </a:endParaRPr>
          </a:p>
        </p:txBody>
      </p:sp>
      <p:sp>
        <p:nvSpPr>
          <p:cNvPr id="498" name="Google Shape;498;p57"/>
          <p:cNvSpPr txBox="1"/>
          <p:nvPr/>
        </p:nvSpPr>
        <p:spPr>
          <a:xfrm>
            <a:off x="510325" y="2511350"/>
            <a:ext cx="2376900" cy="25590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 sz="2400" dirty="0"/>
              <a:t>½ of 40 = </a:t>
            </a:r>
            <a:r>
              <a:rPr lang="en" sz="2400" dirty="0">
                <a:solidFill>
                  <a:srgbClr val="FF0000"/>
                </a:solidFill>
              </a:rPr>
              <a:t>20</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¼ of 36 = </a:t>
            </a:r>
            <a:r>
              <a:rPr lang="en" sz="2400" dirty="0">
                <a:solidFill>
                  <a:srgbClr val="FF0000"/>
                </a:solidFill>
              </a:rPr>
              <a:t>9</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⅓ of 9</a:t>
            </a:r>
            <a:r>
              <a:rPr lang="en" sz="2400" dirty="0">
                <a:solidFill>
                  <a:schemeClr val="dk1"/>
                </a:solidFill>
              </a:rPr>
              <a:t> = </a:t>
            </a:r>
            <a:r>
              <a:rPr lang="en" sz="2400" dirty="0">
                <a:solidFill>
                  <a:srgbClr val="FF0000"/>
                </a:solidFill>
              </a:rPr>
              <a:t>3</a:t>
            </a:r>
            <a:endParaRPr sz="2400" dirty="0">
              <a:solidFill>
                <a:srgbClr val="FF0000"/>
              </a:solidFill>
            </a:endParaRPr>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⅔ of 15</a:t>
            </a:r>
            <a:r>
              <a:rPr lang="en" sz="2400" dirty="0">
                <a:solidFill>
                  <a:schemeClr val="dk1"/>
                </a:solidFill>
              </a:rPr>
              <a:t> </a:t>
            </a:r>
            <a:r>
              <a:rPr lang="en" sz="2400" dirty="0"/>
              <a:t>= </a:t>
            </a:r>
            <a:r>
              <a:rPr lang="en" sz="2400" dirty="0">
                <a:solidFill>
                  <a:srgbClr val="FF0000"/>
                </a:solidFill>
              </a:rPr>
              <a:t>10</a:t>
            </a:r>
            <a:r>
              <a:rPr lang="en" sz="2400" dirty="0"/>
              <a:t> </a:t>
            </a:r>
            <a:endParaRPr sz="2400" dirty="0"/>
          </a:p>
          <a:p>
            <a:pPr marL="685800" lvl="0" indent="-228600" algn="l" rtl="0">
              <a:spcBef>
                <a:spcPts val="0"/>
              </a:spcBef>
              <a:spcAft>
                <a:spcPts val="0"/>
              </a:spcAft>
              <a:buFont typeface="+mj-lt"/>
              <a:buAutoNum type="arabicPeriod"/>
            </a:pPr>
            <a:endParaRPr sz="500" dirty="0"/>
          </a:p>
          <a:p>
            <a:pPr marL="457200" lvl="0" indent="-381000" algn="l" rtl="0">
              <a:spcBef>
                <a:spcPts val="0"/>
              </a:spcBef>
              <a:spcAft>
                <a:spcPts val="0"/>
              </a:spcAft>
              <a:buSzPts val="2400"/>
              <a:buAutoNum type="arabicPeriod"/>
            </a:pPr>
            <a:r>
              <a:rPr lang="en" sz="2400" dirty="0"/>
              <a:t>¾ of </a:t>
            </a:r>
            <a:r>
              <a:rPr lang="en" sz="2400" dirty="0">
                <a:solidFill>
                  <a:schemeClr val="dk1"/>
                </a:solidFill>
              </a:rPr>
              <a:t>32 = </a:t>
            </a:r>
            <a:r>
              <a:rPr lang="en" sz="2400" dirty="0">
                <a:solidFill>
                  <a:srgbClr val="FF0000"/>
                </a:solidFill>
              </a:rPr>
              <a:t>24</a:t>
            </a:r>
            <a:endParaRPr sz="2400" dirty="0">
              <a:solidFill>
                <a:srgbClr val="FF0000"/>
              </a:solidFill>
            </a:endParaRPr>
          </a:p>
        </p:txBody>
      </p:sp>
      <p:sp>
        <p:nvSpPr>
          <p:cNvPr id="499" name="Google Shape;499;p57"/>
          <p:cNvSpPr txBox="1"/>
          <p:nvPr/>
        </p:nvSpPr>
        <p:spPr>
          <a:xfrm>
            <a:off x="0" y="598400"/>
            <a:ext cx="3894600" cy="108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u="sng"/>
              <a:t>Handy Hint!</a:t>
            </a:r>
            <a:endParaRPr u="sng"/>
          </a:p>
          <a:p>
            <a:pPr marL="0" lvl="0" indent="0" algn="l" rtl="0">
              <a:spcBef>
                <a:spcPts val="0"/>
              </a:spcBef>
              <a:spcAft>
                <a:spcPts val="0"/>
              </a:spcAft>
              <a:buNone/>
            </a:pPr>
            <a:r>
              <a:rPr lang="en"/>
              <a:t>When finding a fraction of an amount, the children are encouraged to draw a rectangle to help them create equal groups.. </a:t>
            </a:r>
            <a:endParaRPr/>
          </a:p>
        </p:txBody>
      </p:sp>
      <p:cxnSp>
        <p:nvCxnSpPr>
          <p:cNvPr id="500" name="Google Shape;500;p57"/>
          <p:cNvCxnSpPr/>
          <p:nvPr/>
        </p:nvCxnSpPr>
        <p:spPr>
          <a:xfrm>
            <a:off x="3983875" y="-5875"/>
            <a:ext cx="13500" cy="5143500"/>
          </a:xfrm>
          <a:prstGeom prst="straightConnector1">
            <a:avLst/>
          </a:prstGeom>
          <a:noFill/>
          <a:ln w="9525" cap="flat" cmpd="sng">
            <a:solidFill>
              <a:schemeClr val="dk2"/>
            </a:solidFill>
            <a:prstDash val="solid"/>
            <a:round/>
            <a:headEnd type="none" w="med" len="med"/>
            <a:tailEnd type="none" w="med" len="med"/>
          </a:ln>
        </p:spPr>
      </p:cxnSp>
      <p:grpSp>
        <p:nvGrpSpPr>
          <p:cNvPr id="501" name="Google Shape;501;p57"/>
          <p:cNvGrpSpPr/>
          <p:nvPr/>
        </p:nvGrpSpPr>
        <p:grpSpPr>
          <a:xfrm>
            <a:off x="161175" y="1820825"/>
            <a:ext cx="993900" cy="644700"/>
            <a:chOff x="577475" y="1530975"/>
            <a:chExt cx="993900" cy="644700"/>
          </a:xfrm>
        </p:grpSpPr>
        <p:sp>
          <p:nvSpPr>
            <p:cNvPr id="502" name="Google Shape;502;p5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3" name="Google Shape;503;p57"/>
            <p:cNvCxnSpPr>
              <a:stCxn id="502" idx="0"/>
              <a:endCxn id="502"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grpSp>
        <p:nvGrpSpPr>
          <p:cNvPr id="504" name="Google Shape;504;p57"/>
          <p:cNvGrpSpPr/>
          <p:nvPr/>
        </p:nvGrpSpPr>
        <p:grpSpPr>
          <a:xfrm>
            <a:off x="1307350" y="1820825"/>
            <a:ext cx="993900" cy="644700"/>
            <a:chOff x="1307350" y="1439825"/>
            <a:chExt cx="993900" cy="644700"/>
          </a:xfrm>
        </p:grpSpPr>
        <p:grpSp>
          <p:nvGrpSpPr>
            <p:cNvPr id="505" name="Google Shape;505;p57"/>
            <p:cNvGrpSpPr/>
            <p:nvPr/>
          </p:nvGrpSpPr>
          <p:grpSpPr>
            <a:xfrm>
              <a:off x="1307350" y="1439825"/>
              <a:ext cx="993900" cy="644700"/>
              <a:chOff x="577475" y="1530975"/>
              <a:chExt cx="993900" cy="644700"/>
            </a:xfrm>
          </p:grpSpPr>
          <p:sp>
            <p:nvSpPr>
              <p:cNvPr id="506" name="Google Shape;506;p5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7" name="Google Shape;507;p57"/>
              <p:cNvCxnSpPr>
                <a:stCxn id="506" idx="0"/>
                <a:endCxn id="506" idx="2"/>
              </p:cNvCxnSpPr>
              <p:nvPr/>
            </p:nvCxnSpPr>
            <p:spPr>
              <a:xfrm>
                <a:off x="1074425"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508" name="Google Shape;508;p57"/>
            <p:cNvCxnSpPr>
              <a:stCxn id="506" idx="1"/>
              <a:endCxn id="506" idx="3"/>
            </p:cNvCxnSpPr>
            <p:nvPr/>
          </p:nvCxnSpPr>
          <p:spPr>
            <a:xfrm>
              <a:off x="1307350" y="1762175"/>
              <a:ext cx="993900" cy="0"/>
            </a:xfrm>
            <a:prstGeom prst="straightConnector1">
              <a:avLst/>
            </a:prstGeom>
            <a:noFill/>
            <a:ln w="38100" cap="flat" cmpd="sng">
              <a:solidFill>
                <a:schemeClr val="dk2"/>
              </a:solidFill>
              <a:prstDash val="solid"/>
              <a:round/>
              <a:headEnd type="none" w="med" len="med"/>
              <a:tailEnd type="none" w="med" len="med"/>
            </a:ln>
          </p:spPr>
        </p:cxnSp>
      </p:grpSp>
      <p:grpSp>
        <p:nvGrpSpPr>
          <p:cNvPr id="509" name="Google Shape;509;p57"/>
          <p:cNvGrpSpPr/>
          <p:nvPr/>
        </p:nvGrpSpPr>
        <p:grpSpPr>
          <a:xfrm>
            <a:off x="2543550" y="1820825"/>
            <a:ext cx="993900" cy="644700"/>
            <a:chOff x="2543550" y="1439825"/>
            <a:chExt cx="993900" cy="644700"/>
          </a:xfrm>
        </p:grpSpPr>
        <p:grpSp>
          <p:nvGrpSpPr>
            <p:cNvPr id="510" name="Google Shape;510;p57"/>
            <p:cNvGrpSpPr/>
            <p:nvPr/>
          </p:nvGrpSpPr>
          <p:grpSpPr>
            <a:xfrm>
              <a:off x="2543550" y="1439825"/>
              <a:ext cx="993900" cy="644700"/>
              <a:chOff x="577475" y="1530975"/>
              <a:chExt cx="993900" cy="644700"/>
            </a:xfrm>
          </p:grpSpPr>
          <p:sp>
            <p:nvSpPr>
              <p:cNvPr id="511" name="Google Shape;511;p57"/>
              <p:cNvSpPr/>
              <p:nvPr/>
            </p:nvSpPr>
            <p:spPr>
              <a:xfrm>
                <a:off x="577475" y="1530975"/>
                <a:ext cx="993900" cy="64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12" name="Google Shape;512;p57"/>
              <p:cNvCxnSpPr/>
              <p:nvPr/>
            </p:nvCxnSpPr>
            <p:spPr>
              <a:xfrm>
                <a:off x="921150" y="1530975"/>
                <a:ext cx="0" cy="644700"/>
              </a:xfrm>
              <a:prstGeom prst="straightConnector1">
                <a:avLst/>
              </a:prstGeom>
              <a:noFill/>
              <a:ln w="38100" cap="flat" cmpd="sng">
                <a:solidFill>
                  <a:schemeClr val="dk2"/>
                </a:solidFill>
                <a:prstDash val="solid"/>
                <a:round/>
                <a:headEnd type="none" w="med" len="med"/>
                <a:tailEnd type="none" w="med" len="med"/>
              </a:ln>
            </p:spPr>
          </p:cxnSp>
        </p:grpSp>
        <p:cxnSp>
          <p:nvCxnSpPr>
            <p:cNvPr id="513" name="Google Shape;513;p57"/>
            <p:cNvCxnSpPr/>
            <p:nvPr/>
          </p:nvCxnSpPr>
          <p:spPr>
            <a:xfrm>
              <a:off x="3227625" y="1439825"/>
              <a:ext cx="0" cy="644700"/>
            </a:xfrm>
            <a:prstGeom prst="straightConnector1">
              <a:avLst/>
            </a:prstGeom>
            <a:noFill/>
            <a:ln w="38100" cap="flat" cmpd="sng">
              <a:solidFill>
                <a:schemeClr val="dk2"/>
              </a:solidFill>
              <a:prstDash val="solid"/>
              <a:round/>
              <a:headEnd type="none" w="med" len="med"/>
              <a:tailEnd type="none" w="med" len="med"/>
            </a:ln>
          </p:spPr>
        </p:cxnSp>
      </p:grpSp>
      <p:sp>
        <p:nvSpPr>
          <p:cNvPr id="514" name="Google Shape;514;p57"/>
          <p:cNvSpPr txBox="1"/>
          <p:nvPr/>
        </p:nvSpPr>
        <p:spPr>
          <a:xfrm>
            <a:off x="4195975" y="3439250"/>
            <a:ext cx="4391400" cy="9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700" b="1">
                <a:solidFill>
                  <a:srgbClr val="FF0000"/>
                </a:solidFill>
              </a:rPr>
              <a:t>Some example sentences…</a:t>
            </a:r>
            <a:endParaRPr sz="1700" b="1">
              <a:solidFill>
                <a:srgbClr val="FF0000"/>
              </a:solidFill>
            </a:endParaRPr>
          </a:p>
          <a:p>
            <a:pPr marL="457200" lvl="0" indent="-336550" algn="l" rtl="0">
              <a:spcBef>
                <a:spcPts val="0"/>
              </a:spcBef>
              <a:spcAft>
                <a:spcPts val="0"/>
              </a:spcAft>
              <a:buClr>
                <a:srgbClr val="FF0000"/>
              </a:buClr>
              <a:buSzPts val="1700"/>
              <a:buChar char="●"/>
            </a:pPr>
            <a:r>
              <a:rPr lang="en" sz="1700" b="1">
                <a:solidFill>
                  <a:srgbClr val="FF0000"/>
                </a:solidFill>
              </a:rPr>
              <a:t>Ajay read the most books. </a:t>
            </a:r>
            <a:endParaRPr sz="1700" b="1">
              <a:solidFill>
                <a:srgbClr val="FF0000"/>
              </a:solidFill>
            </a:endParaRPr>
          </a:p>
          <a:p>
            <a:pPr marL="457200" lvl="0" indent="-336550" algn="l" rtl="0">
              <a:spcBef>
                <a:spcPts val="0"/>
              </a:spcBef>
              <a:spcAft>
                <a:spcPts val="0"/>
              </a:spcAft>
              <a:buClr>
                <a:srgbClr val="FF0000"/>
              </a:buClr>
              <a:buSzPts val="1700"/>
              <a:buChar char="●"/>
            </a:pPr>
            <a:r>
              <a:rPr lang="en" sz="1700" b="1">
                <a:solidFill>
                  <a:srgbClr val="FF0000"/>
                </a:solidFill>
              </a:rPr>
              <a:t>Ben read 4 books.</a:t>
            </a:r>
            <a:endParaRPr sz="1700" b="1">
              <a:solidFill>
                <a:srgbClr val="FF0000"/>
              </a:solidFill>
            </a:endParaRPr>
          </a:p>
          <a:p>
            <a:pPr marL="457200" lvl="0" indent="-336550" algn="l" rtl="0">
              <a:spcBef>
                <a:spcPts val="0"/>
              </a:spcBef>
              <a:spcAft>
                <a:spcPts val="0"/>
              </a:spcAft>
              <a:buClr>
                <a:srgbClr val="FF0000"/>
              </a:buClr>
              <a:buSzPts val="1700"/>
              <a:buChar char="●"/>
            </a:pPr>
            <a:r>
              <a:rPr lang="en" sz="1700" b="1">
                <a:solidFill>
                  <a:srgbClr val="FF0000"/>
                </a:solidFill>
              </a:rPr>
              <a:t>Kemi read 2 more books than Ben.</a:t>
            </a:r>
            <a:endParaRPr sz="1700" b="1">
              <a:solidFill>
                <a:srgbClr val="FF0000"/>
              </a:solidFill>
            </a:endParaRPr>
          </a:p>
          <a:p>
            <a:pPr marL="457200" lvl="0" indent="-336550" algn="l" rtl="0">
              <a:spcBef>
                <a:spcPts val="0"/>
              </a:spcBef>
              <a:spcAft>
                <a:spcPts val="0"/>
              </a:spcAft>
              <a:buClr>
                <a:srgbClr val="FF0000"/>
              </a:buClr>
              <a:buSzPts val="1700"/>
              <a:buChar char="●"/>
            </a:pPr>
            <a:r>
              <a:rPr lang="en" sz="1700" b="1">
                <a:solidFill>
                  <a:srgbClr val="FF0000"/>
                </a:solidFill>
              </a:rPr>
              <a:t>They read 21 books altogether. </a:t>
            </a:r>
            <a:endParaRPr sz="1700" b="1">
              <a:solidFill>
                <a:srgbClr val="FF0000"/>
              </a:solidFill>
            </a:endParaRPr>
          </a:p>
          <a:p>
            <a:pPr marL="457200" lvl="0" indent="-336550" algn="l" rtl="0">
              <a:spcBef>
                <a:spcPts val="0"/>
              </a:spcBef>
              <a:spcAft>
                <a:spcPts val="0"/>
              </a:spcAft>
              <a:buClr>
                <a:srgbClr val="FF0000"/>
              </a:buClr>
              <a:buSzPts val="1700"/>
              <a:buChar char="●"/>
            </a:pPr>
            <a:r>
              <a:rPr lang="en" sz="1700" b="1">
                <a:solidFill>
                  <a:srgbClr val="FF0000"/>
                </a:solidFill>
              </a:rPr>
              <a:t>Sita read the least amount of books.</a:t>
            </a:r>
            <a:endParaRPr sz="1700" b="1">
              <a:solidFill>
                <a:srgbClr val="FF0000"/>
              </a:solidFill>
            </a:endParaRPr>
          </a:p>
        </p:txBody>
      </p:sp>
      <p:pic>
        <p:nvPicPr>
          <p:cNvPr id="515" name="Google Shape;515;p57"/>
          <p:cNvPicPr preferRelativeResize="0"/>
          <p:nvPr/>
        </p:nvPicPr>
        <p:blipFill rotWithShape="1">
          <a:blip r:embed="rId3">
            <a:alphaModFix/>
          </a:blip>
          <a:srcRect l="39435" t="34880" r="18907" b="11100"/>
          <a:stretch/>
        </p:blipFill>
        <p:spPr>
          <a:xfrm>
            <a:off x="4195975" y="711900"/>
            <a:ext cx="3740682" cy="2727350"/>
          </a:xfrm>
          <a:prstGeom prst="rect">
            <a:avLst/>
          </a:prstGeom>
          <a:noFill/>
          <a:ln>
            <a:noFill/>
          </a:ln>
        </p:spPr>
      </p:pic>
      <p:sp>
        <p:nvSpPr>
          <p:cNvPr id="516" name="Google Shape;516;p57"/>
          <p:cNvSpPr txBox="1"/>
          <p:nvPr/>
        </p:nvSpPr>
        <p:spPr>
          <a:xfrm>
            <a:off x="7453375" y="470900"/>
            <a:ext cx="1772700" cy="1624200"/>
          </a:xfrm>
          <a:prstGeom prst="rect">
            <a:avLst/>
          </a:prstGeom>
          <a:solidFill>
            <a:srgbClr val="FFE599"/>
          </a:solidFill>
          <a:ln>
            <a:noFill/>
          </a:ln>
        </p:spPr>
        <p:txBody>
          <a:bodyPr spcFirstLastPara="1" wrap="square" lIns="91425" tIns="91425" rIns="91425" bIns="91425" anchor="t" anchorCtr="0">
            <a:noAutofit/>
          </a:bodyPr>
          <a:lstStyle/>
          <a:p>
            <a:pPr marL="0" marR="368300" lvl="0" indent="0" algn="ctr" rtl="0">
              <a:lnSpc>
                <a:spcPct val="115000"/>
              </a:lnSpc>
              <a:spcBef>
                <a:spcPts val="1200"/>
              </a:spcBef>
              <a:spcAft>
                <a:spcPts val="0"/>
              </a:spcAft>
              <a:buNone/>
            </a:pPr>
            <a:r>
              <a:rPr lang="en">
                <a:solidFill>
                  <a:srgbClr val="222222"/>
                </a:solidFill>
              </a:rPr>
              <a:t>Some children made a chart of how many books they read in a week.</a:t>
            </a:r>
            <a:endParaRPr>
              <a:solidFill>
                <a:srgbClr val="222222"/>
              </a:solidFill>
            </a:endParaRPr>
          </a:p>
          <a:p>
            <a:pPr marL="0" lvl="0" indent="0" algn="ctr" rtl="0">
              <a:spcBef>
                <a:spcPts val="0"/>
              </a:spcBef>
              <a:spcAft>
                <a:spcPts val="0"/>
              </a:spcAft>
              <a:buNone/>
            </a:pP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58"/>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522" name="Google Shape;522;p58"/>
          <p:cNvSpPr/>
          <p:nvPr/>
        </p:nvSpPr>
        <p:spPr>
          <a:xfrm>
            <a:off x="2550487" y="1651775"/>
            <a:ext cx="3831770"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Thursday 9th July</a:t>
            </a:r>
          </a:p>
        </p:txBody>
      </p:sp>
      <p:pic>
        <p:nvPicPr>
          <p:cNvPr id="523" name="Google Shape;523;p58"/>
          <p:cNvPicPr preferRelativeResize="0"/>
          <p:nvPr/>
        </p:nvPicPr>
        <p:blipFill>
          <a:blip r:embed="rId3">
            <a:alphaModFix/>
          </a:blip>
          <a:stretch>
            <a:fillRect/>
          </a:stretch>
        </p:blipFill>
        <p:spPr>
          <a:xfrm>
            <a:off x="2081550" y="2310450"/>
            <a:ext cx="5624871" cy="22669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59"/>
          <p:cNvSpPr txBox="1"/>
          <p:nvPr/>
        </p:nvSpPr>
        <p:spPr>
          <a:xfrm>
            <a:off x="228300" y="10717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Comparing measures 2</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529" name="Google Shape;529;p59">
            <a:hlinkClick r:id="rId3"/>
          </p:cNvPr>
          <p:cNvPicPr preferRelativeResize="0"/>
          <p:nvPr/>
        </p:nvPicPr>
        <p:blipFill rotWithShape="1">
          <a:blip r:embed="rId4">
            <a:alphaModFix/>
          </a:blip>
          <a:srcRect l="13848" t="13682" r="14692" b="4141"/>
          <a:stretch/>
        </p:blipFill>
        <p:spPr>
          <a:xfrm>
            <a:off x="3773700" y="617775"/>
            <a:ext cx="5197200" cy="335997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pic>
        <p:nvPicPr>
          <p:cNvPr id="534" name="Google Shape;534;p60">
            <a:hlinkClick r:id="rId3"/>
          </p:cNvPr>
          <p:cNvPicPr preferRelativeResize="0"/>
          <p:nvPr/>
        </p:nvPicPr>
        <p:blipFill rotWithShape="1">
          <a:blip r:embed="rId4">
            <a:alphaModFix/>
          </a:blip>
          <a:srcRect l="13466" t="13331" r="13779" b="5381"/>
          <a:stretch/>
        </p:blipFill>
        <p:spPr>
          <a:xfrm>
            <a:off x="242225" y="628200"/>
            <a:ext cx="5399375" cy="3391561"/>
          </a:xfrm>
          <a:prstGeom prst="rect">
            <a:avLst/>
          </a:prstGeom>
          <a:noFill/>
          <a:ln>
            <a:noFill/>
          </a:ln>
        </p:spPr>
      </p:pic>
      <p:sp>
        <p:nvSpPr>
          <p:cNvPr id="535" name="Google Shape;535;p60"/>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536" name="Google Shape;536;p60"/>
          <p:cNvSpPr/>
          <p:nvPr/>
        </p:nvSpPr>
        <p:spPr>
          <a:xfrm>
            <a:off x="4742499" y="967475"/>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pic>
        <p:nvPicPr>
          <p:cNvPr id="541" name="Google Shape;541;p61"/>
          <p:cNvPicPr preferRelativeResize="0"/>
          <p:nvPr/>
        </p:nvPicPr>
        <p:blipFill rotWithShape="1">
          <a:blip r:embed="rId3">
            <a:alphaModFix/>
          </a:blip>
          <a:srcRect l="22107" t="31542" r="23747" b="10452"/>
          <a:stretch/>
        </p:blipFill>
        <p:spPr>
          <a:xfrm>
            <a:off x="1289225" y="80575"/>
            <a:ext cx="7486199" cy="4508980"/>
          </a:xfrm>
          <a:prstGeom prst="rect">
            <a:avLst/>
          </a:prstGeom>
          <a:noFill/>
          <a:ln>
            <a:noFill/>
          </a:ln>
        </p:spPr>
      </p:pic>
      <p:sp>
        <p:nvSpPr>
          <p:cNvPr id="542" name="Google Shape;542;p61"/>
          <p:cNvSpPr txBox="1"/>
          <p:nvPr/>
        </p:nvSpPr>
        <p:spPr>
          <a:xfrm>
            <a:off x="0" y="0"/>
            <a:ext cx="2296500" cy="44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u="sng"/>
              <a:t>Challenge!</a:t>
            </a:r>
            <a:endParaRPr sz="1800" u="sng"/>
          </a:p>
        </p:txBody>
      </p:sp>
      <p:pic>
        <p:nvPicPr>
          <p:cNvPr id="543" name="Google Shape;543;p61"/>
          <p:cNvPicPr preferRelativeResize="0"/>
          <p:nvPr/>
        </p:nvPicPr>
        <p:blipFill rotWithShape="1">
          <a:blip r:embed="rId4">
            <a:alphaModFix/>
          </a:blip>
          <a:srcRect l="15567" t="32889" r="14526" b="47518"/>
          <a:stretch/>
        </p:blipFill>
        <p:spPr>
          <a:xfrm>
            <a:off x="120875" y="4208242"/>
            <a:ext cx="5935851" cy="935257"/>
          </a:xfrm>
          <a:prstGeom prst="rect">
            <a:avLst/>
          </a:prstGeom>
          <a:noFill/>
          <a:ln>
            <a:noFill/>
          </a:ln>
        </p:spPr>
      </p:pic>
      <p:sp>
        <p:nvSpPr>
          <p:cNvPr id="544" name="Google Shape;544;p61"/>
          <p:cNvSpPr txBox="1"/>
          <p:nvPr/>
        </p:nvSpPr>
        <p:spPr>
          <a:xfrm>
            <a:off x="6097000" y="4149725"/>
            <a:ext cx="2739600" cy="935400"/>
          </a:xfrm>
          <a:prstGeom prst="rect">
            <a:avLst/>
          </a:prstGeom>
          <a:solidFill>
            <a:srgbClr val="EA9999"/>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a:t>This numberline might help you!</a:t>
            </a:r>
            <a:endParaRPr sz="19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62"/>
          <p:cNvSpPr txBox="1"/>
          <p:nvPr/>
        </p:nvSpPr>
        <p:spPr>
          <a:xfrm>
            <a:off x="125550" y="0"/>
            <a:ext cx="3164700" cy="711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3000" u="sng">
                <a:solidFill>
                  <a:schemeClr val="dk1"/>
                </a:solidFill>
              </a:rPr>
              <a:t>Morning Maths</a:t>
            </a:r>
            <a:endParaRPr sz="3000" u="sng">
              <a:solidFill>
                <a:schemeClr val="dk1"/>
              </a:solidFill>
            </a:endParaRPr>
          </a:p>
        </p:txBody>
      </p:sp>
      <p:sp>
        <p:nvSpPr>
          <p:cNvPr id="550" name="Google Shape;550;p62"/>
          <p:cNvSpPr txBox="1"/>
          <p:nvPr/>
        </p:nvSpPr>
        <p:spPr>
          <a:xfrm>
            <a:off x="7214725" y="0"/>
            <a:ext cx="3164700" cy="711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3000" u="sng">
                <a:solidFill>
                  <a:schemeClr val="dk1"/>
                </a:solidFill>
              </a:rPr>
              <a:t>10.7.20</a:t>
            </a:r>
            <a:endParaRPr sz="3000" u="sng">
              <a:solidFill>
                <a:schemeClr val="dk1"/>
              </a:solidFill>
            </a:endParaRPr>
          </a:p>
        </p:txBody>
      </p:sp>
      <p:sp>
        <p:nvSpPr>
          <p:cNvPr id="551" name="Google Shape;551;p62"/>
          <p:cNvSpPr txBox="1"/>
          <p:nvPr/>
        </p:nvSpPr>
        <p:spPr>
          <a:xfrm>
            <a:off x="1698450" y="678975"/>
            <a:ext cx="5399400" cy="45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t>What can you tell me about the number 90?</a:t>
            </a:r>
            <a:endParaRPr sz="3000"/>
          </a:p>
        </p:txBody>
      </p:sp>
      <p:sp>
        <p:nvSpPr>
          <p:cNvPr id="552" name="Google Shape;552;p62"/>
          <p:cNvSpPr txBox="1"/>
          <p:nvPr/>
        </p:nvSpPr>
        <p:spPr>
          <a:xfrm>
            <a:off x="349175" y="3437950"/>
            <a:ext cx="2471100" cy="1235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3" name="Google Shape;553;p62"/>
          <p:cNvSpPr/>
          <p:nvPr/>
        </p:nvSpPr>
        <p:spPr>
          <a:xfrm>
            <a:off x="900575" y="4095775"/>
            <a:ext cx="19197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457200" lvl="0" indent="-381000" algn="l" rtl="0">
              <a:spcBef>
                <a:spcPts val="0"/>
              </a:spcBef>
              <a:spcAft>
                <a:spcPts val="0"/>
              </a:spcAft>
              <a:buSzPts val="2400"/>
              <a:buChar char="+"/>
            </a:pPr>
            <a:r>
              <a:rPr lang="en" sz="2400"/>
              <a:t>  </a:t>
            </a:r>
            <a:r>
              <a:rPr lang="en" sz="2400">
                <a:solidFill>
                  <a:srgbClr val="000000"/>
                </a:solidFill>
              </a:rPr>
              <a:t>÷   -   x</a:t>
            </a:r>
            <a:endParaRPr sz="2400"/>
          </a:p>
        </p:txBody>
      </p:sp>
      <p:sp>
        <p:nvSpPr>
          <p:cNvPr id="554" name="Google Shape;554;p62"/>
          <p:cNvSpPr/>
          <p:nvPr/>
        </p:nvSpPr>
        <p:spPr>
          <a:xfrm>
            <a:off x="6915450" y="3625975"/>
            <a:ext cx="2082300" cy="1322700"/>
          </a:xfrm>
          <a:prstGeom prst="wedgeRectCallout">
            <a:avLst>
              <a:gd name="adj1" fmla="val -66504"/>
              <a:gd name="adj2" fmla="val 23874"/>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000"/>
              <a:t>Greater than?</a:t>
            </a:r>
            <a:endParaRPr sz="2000"/>
          </a:p>
          <a:p>
            <a:pPr marL="0" lvl="0" indent="0" algn="l" rtl="0">
              <a:spcBef>
                <a:spcPts val="0"/>
              </a:spcBef>
              <a:spcAft>
                <a:spcPts val="0"/>
              </a:spcAft>
              <a:buNone/>
            </a:pPr>
            <a:r>
              <a:rPr lang="en" sz="2000"/>
              <a:t>Fewer than?</a:t>
            </a:r>
            <a:endParaRPr sz="2000"/>
          </a:p>
        </p:txBody>
      </p:sp>
      <p:sp>
        <p:nvSpPr>
          <p:cNvPr id="555" name="Google Shape;555;p62"/>
          <p:cNvSpPr/>
          <p:nvPr/>
        </p:nvSpPr>
        <p:spPr>
          <a:xfrm>
            <a:off x="214950" y="168870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Odd or even?</a:t>
            </a:r>
            <a:endParaRPr sz="2400"/>
          </a:p>
        </p:txBody>
      </p:sp>
      <p:sp>
        <p:nvSpPr>
          <p:cNvPr id="556" name="Google Shape;556;p62"/>
          <p:cNvSpPr/>
          <p:nvPr/>
        </p:nvSpPr>
        <p:spPr>
          <a:xfrm>
            <a:off x="7224300" y="943363"/>
            <a:ext cx="1919700" cy="852900"/>
          </a:xfrm>
          <a:prstGeom prst="wedgeRectCallout">
            <a:avLst>
              <a:gd name="adj1" fmla="val -61192"/>
              <a:gd name="adj2" fmla="val -19832"/>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t>Tens and ones</a:t>
            </a:r>
            <a:endParaRPr sz="1800"/>
          </a:p>
        </p:txBody>
      </p:sp>
      <p:sp>
        <p:nvSpPr>
          <p:cNvPr id="557" name="Google Shape;557;p62"/>
          <p:cNvSpPr/>
          <p:nvPr/>
        </p:nvSpPr>
        <p:spPr>
          <a:xfrm>
            <a:off x="3807225" y="4095775"/>
            <a:ext cx="1919700" cy="852900"/>
          </a:xfrm>
          <a:prstGeom prst="wedgeRectCallout">
            <a:avLst>
              <a:gd name="adj1" fmla="val 11213"/>
              <a:gd name="adj2" fmla="val -7674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fractions?</a:t>
            </a:r>
            <a:endParaRPr sz="2400"/>
          </a:p>
        </p:txBody>
      </p:sp>
      <p:sp>
        <p:nvSpPr>
          <p:cNvPr id="558" name="Google Shape;558;p62"/>
          <p:cNvSpPr/>
          <p:nvPr/>
        </p:nvSpPr>
        <p:spPr>
          <a:xfrm>
            <a:off x="6526650" y="2421750"/>
            <a:ext cx="2471100" cy="852900"/>
          </a:xfrm>
          <a:prstGeom prst="wedgeRectCallout">
            <a:avLst>
              <a:gd name="adj1" fmla="val -61154"/>
              <a:gd name="adj2" fmla="val -15881"/>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a:t> __ + __ +  __ =</a:t>
            </a:r>
            <a:endParaRPr sz="2400"/>
          </a:p>
        </p:txBody>
      </p:sp>
      <p:sp>
        <p:nvSpPr>
          <p:cNvPr id="559" name="Google Shape;559;p62"/>
          <p:cNvSpPr/>
          <p:nvPr/>
        </p:nvSpPr>
        <p:spPr>
          <a:xfrm>
            <a:off x="340400" y="2813650"/>
            <a:ext cx="1275600" cy="852900"/>
          </a:xfrm>
          <a:prstGeom prst="wedgeRectCallout">
            <a:avLst>
              <a:gd name="adj1" fmla="val 68949"/>
              <a:gd name="adj2" fmla="val 2445"/>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2400"/>
              <a:t>Draw it.</a:t>
            </a:r>
            <a:endParaRPr sz="2400"/>
          </a:p>
        </p:txBody>
      </p:sp>
      <p:sp>
        <p:nvSpPr>
          <p:cNvPr id="560" name="Google Shape;560;p62"/>
          <p:cNvSpPr/>
          <p:nvPr/>
        </p:nvSpPr>
        <p:spPr>
          <a:xfrm>
            <a:off x="3827400" y="2384575"/>
            <a:ext cx="1638600" cy="1020600"/>
          </a:xfrm>
          <a:prstGeom prst="rect">
            <a:avLst/>
          </a:prstGeom>
          <a:solidFill>
            <a:srgbClr val="EEEEEE"/>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6000"/>
              <a:t>100</a:t>
            </a:r>
            <a:endParaRPr sz="6000"/>
          </a:p>
        </p:txBody>
      </p:sp>
      <p:cxnSp>
        <p:nvCxnSpPr>
          <p:cNvPr id="561" name="Google Shape;561;p62"/>
          <p:cNvCxnSpPr/>
          <p:nvPr/>
        </p:nvCxnSpPr>
        <p:spPr>
          <a:xfrm rot="10800000">
            <a:off x="3558950" y="2156125"/>
            <a:ext cx="375900" cy="255300"/>
          </a:xfrm>
          <a:prstGeom prst="straightConnector1">
            <a:avLst/>
          </a:prstGeom>
          <a:noFill/>
          <a:ln w="9525" cap="flat" cmpd="sng">
            <a:solidFill>
              <a:srgbClr val="595959"/>
            </a:solidFill>
            <a:prstDash val="solid"/>
            <a:round/>
            <a:headEnd type="none" w="med" len="med"/>
            <a:tailEnd type="none" w="med" len="med"/>
          </a:ln>
        </p:spPr>
      </p:cxnSp>
      <p:cxnSp>
        <p:nvCxnSpPr>
          <p:cNvPr id="562" name="Google Shape;562;p62"/>
          <p:cNvCxnSpPr>
            <a:stCxn id="560" idx="1"/>
          </p:cNvCxnSpPr>
          <p:nvPr/>
        </p:nvCxnSpPr>
        <p:spPr>
          <a:xfrm flipH="1">
            <a:off x="3290100" y="2894875"/>
            <a:ext cx="537300" cy="134400"/>
          </a:xfrm>
          <a:prstGeom prst="straightConnector1">
            <a:avLst/>
          </a:prstGeom>
          <a:noFill/>
          <a:ln w="9525" cap="flat" cmpd="sng">
            <a:solidFill>
              <a:srgbClr val="595959"/>
            </a:solidFill>
            <a:prstDash val="solid"/>
            <a:round/>
            <a:headEnd type="none" w="med" len="med"/>
            <a:tailEnd type="none" w="med" len="med"/>
          </a:ln>
        </p:spPr>
      </p:cxnSp>
      <p:cxnSp>
        <p:nvCxnSpPr>
          <p:cNvPr id="563" name="Google Shape;563;p62"/>
          <p:cNvCxnSpPr/>
          <p:nvPr/>
        </p:nvCxnSpPr>
        <p:spPr>
          <a:xfrm rot="10800000" flipH="1">
            <a:off x="5197525" y="2165125"/>
            <a:ext cx="644700" cy="268500"/>
          </a:xfrm>
          <a:prstGeom prst="straightConnector1">
            <a:avLst/>
          </a:prstGeom>
          <a:noFill/>
          <a:ln w="9525" cap="flat" cmpd="sng">
            <a:solidFill>
              <a:srgbClr val="595959"/>
            </a:solidFill>
            <a:prstDash val="solid"/>
            <a:round/>
            <a:headEnd type="none" w="med" len="med"/>
            <a:tailEnd type="none" w="med" len="med"/>
          </a:ln>
        </p:spPr>
      </p:cxnSp>
      <p:cxnSp>
        <p:nvCxnSpPr>
          <p:cNvPr id="564" name="Google Shape;564;p62"/>
          <p:cNvCxnSpPr/>
          <p:nvPr/>
        </p:nvCxnSpPr>
        <p:spPr>
          <a:xfrm>
            <a:off x="4982350" y="3378350"/>
            <a:ext cx="483600" cy="161100"/>
          </a:xfrm>
          <a:prstGeom prst="straightConnector1">
            <a:avLst/>
          </a:prstGeom>
          <a:noFill/>
          <a:ln w="9525" cap="flat" cmpd="sng">
            <a:solidFill>
              <a:srgbClr val="595959"/>
            </a:solidFill>
            <a:prstDash val="solid"/>
            <a:round/>
            <a:headEnd type="none" w="med" len="med"/>
            <a:tailEnd type="none" w="med" len="med"/>
          </a:ln>
        </p:spPr>
      </p:cxnSp>
      <p:cxnSp>
        <p:nvCxnSpPr>
          <p:cNvPr id="565" name="Google Shape;565;p62"/>
          <p:cNvCxnSpPr/>
          <p:nvPr/>
        </p:nvCxnSpPr>
        <p:spPr>
          <a:xfrm flipH="1">
            <a:off x="3518650" y="3405225"/>
            <a:ext cx="322200" cy="188100"/>
          </a:xfrm>
          <a:prstGeom prst="straightConnector1">
            <a:avLst/>
          </a:prstGeom>
          <a:noFill/>
          <a:ln w="9525" cap="flat" cmpd="sng">
            <a:solidFill>
              <a:srgbClr val="595959"/>
            </a:solidFill>
            <a:prstDash val="solid"/>
            <a:round/>
            <a:headEnd type="none" w="med" len="med"/>
            <a:tailEnd type="none" w="med" len="med"/>
          </a:ln>
        </p:spPr>
      </p:cxn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63"/>
          <p:cNvSpPr/>
          <p:nvPr/>
        </p:nvSpPr>
        <p:spPr>
          <a:xfrm>
            <a:off x="2508079" y="202875"/>
            <a:ext cx="4373805" cy="121997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00FF"/>
                </a:solidFill>
                <a:latin typeface="Arial"/>
              </a:rPr>
              <a:t>Maths</a:t>
            </a:r>
          </a:p>
        </p:txBody>
      </p:sp>
      <p:sp>
        <p:nvSpPr>
          <p:cNvPr id="571" name="Google Shape;571;p63"/>
          <p:cNvSpPr/>
          <p:nvPr/>
        </p:nvSpPr>
        <p:spPr>
          <a:xfrm>
            <a:off x="2931488" y="1651775"/>
            <a:ext cx="3396917" cy="429751"/>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4A86E8"/>
                </a:solidFill>
                <a:latin typeface="Arial"/>
              </a:rPr>
              <a:t>Friday 10th July</a:t>
            </a:r>
          </a:p>
        </p:txBody>
      </p:sp>
      <p:pic>
        <p:nvPicPr>
          <p:cNvPr id="572" name="Google Shape;572;p63"/>
          <p:cNvPicPr preferRelativeResize="0"/>
          <p:nvPr/>
        </p:nvPicPr>
        <p:blipFill>
          <a:blip r:embed="rId3">
            <a:alphaModFix/>
          </a:blip>
          <a:stretch>
            <a:fillRect/>
          </a:stretch>
        </p:blipFill>
        <p:spPr>
          <a:xfrm>
            <a:off x="2081550" y="2310450"/>
            <a:ext cx="5624871" cy="2266950"/>
          </a:xfrm>
          <a:prstGeom prst="rect">
            <a:avLst/>
          </a:prstGeom>
          <a:noFill/>
          <a:ln>
            <a:noFill/>
          </a:ln>
        </p:spPr>
      </p:pic>
      <p:sp>
        <p:nvSpPr>
          <p:cNvPr id="573" name="Google Shape;573;p63"/>
          <p:cNvSpPr txBox="1"/>
          <p:nvPr/>
        </p:nvSpPr>
        <p:spPr>
          <a:xfrm>
            <a:off x="698325" y="4431725"/>
            <a:ext cx="7775700" cy="631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64"/>
          <p:cNvSpPr txBox="1"/>
          <p:nvPr/>
        </p:nvSpPr>
        <p:spPr>
          <a:xfrm>
            <a:off x="161150" y="564050"/>
            <a:ext cx="3545400" cy="300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u="sng">
                <a:solidFill>
                  <a:schemeClr val="dk1"/>
                </a:solidFill>
              </a:rPr>
              <a:t>My Maths activity  </a:t>
            </a:r>
            <a:endParaRPr sz="2400" u="sng">
              <a:solidFill>
                <a:schemeClr val="dk1"/>
              </a:solidFill>
            </a:endParaRPr>
          </a:p>
          <a:p>
            <a:pPr marL="0" lvl="0" indent="0" algn="l" rtl="0">
              <a:spcBef>
                <a:spcPts val="0"/>
              </a:spcBef>
              <a:spcAft>
                <a:spcPts val="0"/>
              </a:spcAft>
              <a:buNone/>
            </a:pPr>
            <a:r>
              <a:rPr lang="en" b="1">
                <a:solidFill>
                  <a:schemeClr val="dk1"/>
                </a:solidFill>
              </a:rPr>
              <a:t>Lesson: Units of measure</a:t>
            </a:r>
            <a:endParaRPr b="1">
              <a:solidFill>
                <a:schemeClr val="dk1"/>
              </a:solidFill>
            </a:endParaRPr>
          </a:p>
          <a:p>
            <a:pPr marL="0" lvl="0" indent="0" algn="l" rtl="0">
              <a:spcBef>
                <a:spcPts val="0"/>
              </a:spcBef>
              <a:spcAft>
                <a:spcPts val="0"/>
              </a:spcAft>
              <a:buNone/>
            </a:pPr>
            <a:r>
              <a:rPr lang="en">
                <a:solidFill>
                  <a:schemeClr val="dk1"/>
                </a:solidFill>
              </a:rPr>
              <a:t>To start the lesson, click on the image to the right of the screen. This will take you to an interactive lesson. This lesson will help the children to order units of time and compare different lengths of time. </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r>
              <a:rPr lang="en">
                <a:solidFill>
                  <a:schemeClr val="dk1"/>
                </a:solidFill>
              </a:rPr>
              <a:t>Click on the next buttons at the bottom of the page to move your learning on and take part in the mini-quizzes along the way to check your understanding. </a:t>
            </a:r>
            <a:endParaRPr>
              <a:solidFill>
                <a:schemeClr val="dk1"/>
              </a:solidFill>
            </a:endParaRPr>
          </a:p>
        </p:txBody>
      </p:sp>
      <p:pic>
        <p:nvPicPr>
          <p:cNvPr id="579" name="Google Shape;579;p64">
            <a:hlinkClick r:id="rId3"/>
          </p:cNvPr>
          <p:cNvPicPr preferRelativeResize="0"/>
          <p:nvPr/>
        </p:nvPicPr>
        <p:blipFill rotWithShape="1">
          <a:blip r:embed="rId4">
            <a:alphaModFix/>
          </a:blip>
          <a:srcRect l="13458" t="13457" r="14224" b="5767"/>
          <a:stretch/>
        </p:blipFill>
        <p:spPr>
          <a:xfrm>
            <a:off x="3760275" y="832625"/>
            <a:ext cx="5089774" cy="3196226"/>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pic>
        <p:nvPicPr>
          <p:cNvPr id="584" name="Google Shape;584;p65">
            <a:hlinkClick r:id="rId3"/>
          </p:cNvPr>
          <p:cNvPicPr preferRelativeResize="0"/>
          <p:nvPr/>
        </p:nvPicPr>
        <p:blipFill rotWithShape="1">
          <a:blip r:embed="rId4">
            <a:alphaModFix/>
          </a:blip>
          <a:srcRect l="14413" t="12218" r="14306" b="7557"/>
          <a:stretch/>
        </p:blipFill>
        <p:spPr>
          <a:xfrm>
            <a:off x="94000" y="668475"/>
            <a:ext cx="5493174" cy="3476158"/>
          </a:xfrm>
          <a:prstGeom prst="rect">
            <a:avLst/>
          </a:prstGeom>
          <a:noFill/>
          <a:ln>
            <a:noFill/>
          </a:ln>
        </p:spPr>
      </p:pic>
      <p:sp>
        <p:nvSpPr>
          <p:cNvPr id="585" name="Google Shape;585;p65"/>
          <p:cNvSpPr txBox="1"/>
          <p:nvPr/>
        </p:nvSpPr>
        <p:spPr>
          <a:xfrm>
            <a:off x="5587175" y="985575"/>
            <a:ext cx="36342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chemeClr val="dk1"/>
                </a:solidFill>
              </a:rPr>
              <a:t>Now click the image on the left of the screen, this will take you to an online homework where you can test your understanding. </a:t>
            </a:r>
            <a:endParaRPr>
              <a:solidFill>
                <a:schemeClr val="dk1"/>
              </a:solidFill>
            </a:endParaRPr>
          </a:p>
          <a:p>
            <a:pPr marL="0" lvl="0" indent="0" algn="ctr" rtl="0">
              <a:spcBef>
                <a:spcPts val="0"/>
              </a:spcBef>
              <a:spcAft>
                <a:spcPts val="0"/>
              </a:spcAft>
              <a:buNone/>
            </a:pPr>
            <a:endParaRPr>
              <a:solidFill>
                <a:schemeClr val="dk1"/>
              </a:solidFill>
            </a:endParaRPr>
          </a:p>
          <a:p>
            <a:pPr marL="0" lvl="0" indent="0" algn="ctr" rtl="0">
              <a:spcBef>
                <a:spcPts val="0"/>
              </a:spcBef>
              <a:spcAft>
                <a:spcPts val="0"/>
              </a:spcAft>
              <a:buNone/>
            </a:pPr>
            <a:r>
              <a:rPr lang="en">
                <a:solidFill>
                  <a:schemeClr val="dk1"/>
                </a:solidFill>
              </a:rPr>
              <a:t>Have a go at the questions and then click ‘Mark it’ to see how you have go on. </a:t>
            </a:r>
            <a:endParaRPr>
              <a:solidFill>
                <a:schemeClr val="dk1"/>
              </a:solidFill>
            </a:endParaRPr>
          </a:p>
          <a:p>
            <a:pPr marL="0" lvl="0" indent="0" algn="ctr" rtl="0">
              <a:spcBef>
                <a:spcPts val="0"/>
              </a:spcBef>
              <a:spcAft>
                <a:spcPts val="0"/>
              </a:spcAft>
              <a:buNone/>
            </a:pPr>
            <a:r>
              <a:rPr lang="en">
                <a:solidFill>
                  <a:schemeClr val="dk1"/>
                </a:solidFill>
              </a:rPr>
              <a:t>Your login details for My Maths were sent home in your first work pack - make sure you log in so we can see how you are getting on. </a:t>
            </a:r>
            <a:endParaRPr/>
          </a:p>
        </p:txBody>
      </p:sp>
      <p:sp>
        <p:nvSpPr>
          <p:cNvPr id="586" name="Google Shape;586;p65"/>
          <p:cNvSpPr/>
          <p:nvPr/>
        </p:nvSpPr>
        <p:spPr>
          <a:xfrm>
            <a:off x="4651974" y="1057100"/>
            <a:ext cx="899100" cy="2373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pic>
        <p:nvPicPr>
          <p:cNvPr id="591" name="Google Shape;591;p66"/>
          <p:cNvPicPr preferRelativeResize="0"/>
          <p:nvPr/>
        </p:nvPicPr>
        <p:blipFill rotWithShape="1">
          <a:blip r:embed="rId3">
            <a:alphaModFix/>
          </a:blip>
          <a:srcRect l="33024" t="19885" r="17977" b="16278"/>
          <a:stretch/>
        </p:blipFill>
        <p:spPr>
          <a:xfrm>
            <a:off x="1907000" y="1154950"/>
            <a:ext cx="5197224" cy="3806849"/>
          </a:xfrm>
          <a:prstGeom prst="rect">
            <a:avLst/>
          </a:prstGeom>
          <a:noFill/>
          <a:ln>
            <a:noFill/>
          </a:ln>
        </p:spPr>
      </p:pic>
      <p:sp>
        <p:nvSpPr>
          <p:cNvPr id="592" name="Google Shape;592;p66"/>
          <p:cNvSpPr/>
          <p:nvPr/>
        </p:nvSpPr>
        <p:spPr>
          <a:xfrm>
            <a:off x="510932" y="68575"/>
            <a:ext cx="7989363" cy="121924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Capacity Quiz</a:t>
            </a:r>
          </a:p>
        </p:txBody>
      </p:sp>
      <p:sp>
        <p:nvSpPr>
          <p:cNvPr id="593" name="Google Shape;593;p66"/>
          <p:cNvSpPr txBox="1"/>
          <p:nvPr/>
        </p:nvSpPr>
        <p:spPr>
          <a:xfrm>
            <a:off x="40300" y="4176575"/>
            <a:ext cx="1839900" cy="966900"/>
          </a:xfrm>
          <a:prstGeom prst="rect">
            <a:avLst/>
          </a:prstGeom>
          <a:solidFill>
            <a:srgbClr val="8E7CC3"/>
          </a:solid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a:latin typeface="Trebuchet MS"/>
                <a:ea typeface="Trebuchet MS"/>
                <a:cs typeface="Trebuchet MS"/>
                <a:sym typeface="Trebuchet MS"/>
              </a:rPr>
              <a:t>Answers are on the last slide! Good luck</a:t>
            </a:r>
            <a:r>
              <a:rPr lang="en"/>
              <a:t>!</a:t>
            </a:r>
            <a:endParaRPr sz="1600">
              <a:latin typeface="Trebuchet MS"/>
              <a:ea typeface="Trebuchet MS"/>
              <a:cs typeface="Trebuchet MS"/>
              <a:sym typeface="Trebuchet MS"/>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8" name="Google Shape;598;p67"/>
          <p:cNvPicPr preferRelativeResize="0"/>
          <p:nvPr/>
        </p:nvPicPr>
        <p:blipFill rotWithShape="1">
          <a:blip r:embed="rId3">
            <a:alphaModFix/>
          </a:blip>
          <a:srcRect l="32558" t="19608" r="17665" b="27166"/>
          <a:stretch/>
        </p:blipFill>
        <p:spPr>
          <a:xfrm>
            <a:off x="613675" y="137663"/>
            <a:ext cx="8097802" cy="4868175"/>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pic>
        <p:nvPicPr>
          <p:cNvPr id="603" name="Google Shape;603;p68"/>
          <p:cNvPicPr preferRelativeResize="0"/>
          <p:nvPr/>
        </p:nvPicPr>
        <p:blipFill rotWithShape="1">
          <a:blip r:embed="rId3">
            <a:alphaModFix/>
          </a:blip>
          <a:srcRect l="32397" t="19053" r="17043" b="27215"/>
          <a:stretch/>
        </p:blipFill>
        <p:spPr>
          <a:xfrm>
            <a:off x="422275" y="62076"/>
            <a:ext cx="8189375" cy="4893400"/>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07"/>
        <p:cNvGrpSpPr/>
        <p:nvPr/>
      </p:nvGrpSpPr>
      <p:grpSpPr>
        <a:xfrm>
          <a:off x="0" y="0"/>
          <a:ext cx="0" cy="0"/>
          <a:chOff x="0" y="0"/>
          <a:chExt cx="0" cy="0"/>
        </a:xfrm>
      </p:grpSpPr>
      <p:pic>
        <p:nvPicPr>
          <p:cNvPr id="608" name="Google Shape;608;p69"/>
          <p:cNvPicPr preferRelativeResize="0"/>
          <p:nvPr/>
        </p:nvPicPr>
        <p:blipFill rotWithShape="1">
          <a:blip r:embed="rId3">
            <a:alphaModFix/>
          </a:blip>
          <a:srcRect l="32873" t="19605" r="17506" b="26234"/>
          <a:stretch/>
        </p:blipFill>
        <p:spPr>
          <a:xfrm>
            <a:off x="923025" y="134275"/>
            <a:ext cx="7594325" cy="4660024"/>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pic>
        <p:nvPicPr>
          <p:cNvPr id="613" name="Google Shape;613;p70"/>
          <p:cNvPicPr preferRelativeResize="0"/>
          <p:nvPr/>
        </p:nvPicPr>
        <p:blipFill rotWithShape="1">
          <a:blip r:embed="rId3">
            <a:alphaModFix/>
          </a:blip>
          <a:srcRect l="32715" t="19885" r="17351" b="26988"/>
          <a:stretch/>
        </p:blipFill>
        <p:spPr>
          <a:xfrm>
            <a:off x="407438" y="80576"/>
            <a:ext cx="8329124" cy="498235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pic>
        <p:nvPicPr>
          <p:cNvPr id="618" name="Google Shape;618;p71"/>
          <p:cNvPicPr preferRelativeResize="0"/>
          <p:nvPr/>
        </p:nvPicPr>
        <p:blipFill rotWithShape="1">
          <a:blip r:embed="rId3">
            <a:alphaModFix/>
          </a:blip>
          <a:srcRect l="32244" t="19326" r="17040" b="27651"/>
          <a:stretch/>
        </p:blipFill>
        <p:spPr>
          <a:xfrm>
            <a:off x="379513" y="107438"/>
            <a:ext cx="8384976" cy="4928625"/>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pic>
        <p:nvPicPr>
          <p:cNvPr id="623" name="Google Shape;623;p72"/>
          <p:cNvPicPr preferRelativeResize="0"/>
          <p:nvPr/>
        </p:nvPicPr>
        <p:blipFill rotWithShape="1">
          <a:blip r:embed="rId3">
            <a:alphaModFix/>
          </a:blip>
          <a:srcRect l="34461" t="73292" r="18925" b="19091"/>
          <a:stretch/>
        </p:blipFill>
        <p:spPr>
          <a:xfrm>
            <a:off x="712100" y="1038475"/>
            <a:ext cx="6432726" cy="590874"/>
          </a:xfrm>
          <a:prstGeom prst="rect">
            <a:avLst/>
          </a:prstGeom>
          <a:noFill/>
          <a:ln>
            <a:noFill/>
          </a:ln>
        </p:spPr>
      </p:pic>
      <p:sp>
        <p:nvSpPr>
          <p:cNvPr id="624" name="Google Shape;624;p72"/>
          <p:cNvSpPr/>
          <p:nvPr/>
        </p:nvSpPr>
        <p:spPr>
          <a:xfrm>
            <a:off x="140525" y="92002"/>
            <a:ext cx="4613530" cy="754049"/>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Quiz Answers</a:t>
            </a:r>
          </a:p>
        </p:txBody>
      </p:sp>
      <p:sp>
        <p:nvSpPr>
          <p:cNvPr id="625" name="Google Shape;625;p72"/>
          <p:cNvSpPr/>
          <p:nvPr/>
        </p:nvSpPr>
        <p:spPr>
          <a:xfrm>
            <a:off x="228601" y="1058300"/>
            <a:ext cx="402875" cy="47267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1.</a:t>
            </a:r>
          </a:p>
        </p:txBody>
      </p:sp>
      <p:pic>
        <p:nvPicPr>
          <p:cNvPr id="626" name="Google Shape;626;p72"/>
          <p:cNvPicPr preferRelativeResize="0"/>
          <p:nvPr/>
        </p:nvPicPr>
        <p:blipFill rotWithShape="1">
          <a:blip r:embed="rId4">
            <a:alphaModFix/>
          </a:blip>
          <a:srcRect l="34864" t="72540" r="19165" b="19482"/>
          <a:stretch/>
        </p:blipFill>
        <p:spPr>
          <a:xfrm>
            <a:off x="792675" y="1761188"/>
            <a:ext cx="6056701" cy="590899"/>
          </a:xfrm>
          <a:prstGeom prst="rect">
            <a:avLst/>
          </a:prstGeom>
          <a:noFill/>
          <a:ln>
            <a:noFill/>
          </a:ln>
        </p:spPr>
      </p:pic>
      <p:sp>
        <p:nvSpPr>
          <p:cNvPr id="627" name="Google Shape;627;p72"/>
          <p:cNvSpPr/>
          <p:nvPr/>
        </p:nvSpPr>
        <p:spPr>
          <a:xfrm>
            <a:off x="228601" y="1820300"/>
            <a:ext cx="452760" cy="47267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2.</a:t>
            </a:r>
          </a:p>
        </p:txBody>
      </p:sp>
      <p:sp>
        <p:nvSpPr>
          <p:cNvPr id="628" name="Google Shape;628;p72"/>
          <p:cNvSpPr/>
          <p:nvPr/>
        </p:nvSpPr>
        <p:spPr>
          <a:xfrm>
            <a:off x="228601" y="2582300"/>
            <a:ext cx="445183" cy="48056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3.</a:t>
            </a:r>
          </a:p>
        </p:txBody>
      </p:sp>
      <p:pic>
        <p:nvPicPr>
          <p:cNvPr id="629" name="Google Shape;629;p72"/>
          <p:cNvPicPr preferRelativeResize="0"/>
          <p:nvPr/>
        </p:nvPicPr>
        <p:blipFill rotWithShape="1">
          <a:blip r:embed="rId5">
            <a:alphaModFix/>
          </a:blip>
          <a:srcRect l="34769" t="73526" r="19258" b="19168"/>
          <a:stretch/>
        </p:blipFill>
        <p:spPr>
          <a:xfrm>
            <a:off x="846388" y="2547275"/>
            <a:ext cx="6164150" cy="550625"/>
          </a:xfrm>
          <a:prstGeom prst="rect">
            <a:avLst/>
          </a:prstGeom>
          <a:noFill/>
          <a:ln>
            <a:noFill/>
          </a:ln>
        </p:spPr>
      </p:pic>
      <p:sp>
        <p:nvSpPr>
          <p:cNvPr id="630" name="Google Shape;630;p72"/>
          <p:cNvSpPr/>
          <p:nvPr/>
        </p:nvSpPr>
        <p:spPr>
          <a:xfrm>
            <a:off x="207451" y="3352200"/>
            <a:ext cx="463495" cy="470702"/>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4.</a:t>
            </a:r>
          </a:p>
        </p:txBody>
      </p:sp>
      <p:sp>
        <p:nvSpPr>
          <p:cNvPr id="631" name="Google Shape;631;p72"/>
          <p:cNvSpPr/>
          <p:nvPr/>
        </p:nvSpPr>
        <p:spPr>
          <a:xfrm>
            <a:off x="207451" y="4176350"/>
            <a:ext cx="445814" cy="472017"/>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rgbClr val="00FFFF"/>
                </a:solidFill>
                <a:latin typeface="Arial"/>
              </a:rPr>
              <a:t>5.</a:t>
            </a:r>
          </a:p>
        </p:txBody>
      </p:sp>
      <p:pic>
        <p:nvPicPr>
          <p:cNvPr id="632" name="Google Shape;632;p72"/>
          <p:cNvPicPr preferRelativeResize="0"/>
          <p:nvPr/>
        </p:nvPicPr>
        <p:blipFill rotWithShape="1">
          <a:blip r:embed="rId6">
            <a:alphaModFix/>
          </a:blip>
          <a:srcRect l="34982" t="72419" r="19378" b="19232"/>
          <a:stretch/>
        </p:blipFill>
        <p:spPr>
          <a:xfrm>
            <a:off x="859838" y="3293100"/>
            <a:ext cx="6137274" cy="631175"/>
          </a:xfrm>
          <a:prstGeom prst="rect">
            <a:avLst/>
          </a:prstGeom>
          <a:noFill/>
          <a:ln>
            <a:noFill/>
          </a:ln>
        </p:spPr>
      </p:pic>
      <p:pic>
        <p:nvPicPr>
          <p:cNvPr id="633" name="Google Shape;633;p72"/>
          <p:cNvPicPr preferRelativeResize="0"/>
          <p:nvPr/>
        </p:nvPicPr>
        <p:blipFill rotWithShape="1">
          <a:blip r:embed="rId7">
            <a:alphaModFix/>
          </a:blip>
          <a:srcRect l="35043" t="73170" r="19398" b="19606"/>
          <a:stretch/>
        </p:blipFill>
        <p:spPr>
          <a:xfrm>
            <a:off x="839687" y="4119475"/>
            <a:ext cx="6177574" cy="5506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1926</Words>
  <Application>Microsoft Office PowerPoint</Application>
  <PresentationFormat>On-screen Show (16:9)</PresentationFormat>
  <Paragraphs>384</Paragraphs>
  <Slides>60</Slides>
  <Notes>60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60</vt:i4>
      </vt:variant>
    </vt:vector>
  </HeadingPairs>
  <TitlesOfParts>
    <vt:vector size="65" baseType="lpstr">
      <vt:lpstr>Poppins</vt:lpstr>
      <vt:lpstr>Arial</vt:lpstr>
      <vt:lpstr>Comic Sans MS</vt:lpstr>
      <vt:lpstr>Trebuchet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cp:revision>
  <dcterms:modified xsi:type="dcterms:W3CDTF">2020-06-30T08:55:48Z</dcterms:modified>
</cp:coreProperties>
</file>