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75" r:id="rId2"/>
    <p:sldId id="293" r:id="rId3"/>
    <p:sldId id="320" r:id="rId4"/>
    <p:sldId id="321" r:id="rId5"/>
    <p:sldId id="322" r:id="rId6"/>
    <p:sldId id="303" r:id="rId7"/>
    <p:sldId id="319" r:id="rId8"/>
    <p:sldId id="304" r:id="rId9"/>
    <p:sldId id="306" r:id="rId10"/>
    <p:sldId id="307" r:id="rId11"/>
    <p:sldId id="294" r:id="rId12"/>
    <p:sldId id="295" r:id="rId13"/>
    <p:sldId id="296" r:id="rId14"/>
    <p:sldId id="297" r:id="rId15"/>
    <p:sldId id="298" r:id="rId16"/>
    <p:sldId id="299" r:id="rId17"/>
    <p:sldId id="327" r:id="rId18"/>
    <p:sldId id="328" r:id="rId19"/>
    <p:sldId id="309" r:id="rId20"/>
    <p:sldId id="351" r:id="rId21"/>
    <p:sldId id="310" r:id="rId22"/>
    <p:sldId id="341" r:id="rId23"/>
    <p:sldId id="342" r:id="rId24"/>
    <p:sldId id="343" r:id="rId25"/>
    <p:sldId id="344" r:id="rId26"/>
    <p:sldId id="345" r:id="rId27"/>
    <p:sldId id="323" r:id="rId28"/>
    <p:sldId id="330" r:id="rId29"/>
    <p:sldId id="332" r:id="rId30"/>
    <p:sldId id="333" r:id="rId31"/>
    <p:sldId id="334" r:id="rId32"/>
    <p:sldId id="335" r:id="rId33"/>
    <p:sldId id="336" r:id="rId34"/>
    <p:sldId id="348" r:id="rId35"/>
    <p:sldId id="337" r:id="rId36"/>
    <p:sldId id="338" r:id="rId37"/>
    <p:sldId id="349" r:id="rId3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A6EB9E-4FC8-4079-89C8-65F9BB741FF5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C9C896-2F6C-445E-B7C6-30E78B463E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1494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63397-E888-4F79-9121-6D13135D0C4D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704AB-E82D-4CCC-B3BD-29C63E942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8622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63397-E888-4F79-9121-6D13135D0C4D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704AB-E82D-4CCC-B3BD-29C63E942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8243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63397-E888-4F79-9121-6D13135D0C4D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704AB-E82D-4CCC-B3BD-29C63E942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881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63397-E888-4F79-9121-6D13135D0C4D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704AB-E82D-4CCC-B3BD-29C63E942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945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63397-E888-4F79-9121-6D13135D0C4D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704AB-E82D-4CCC-B3BD-29C63E942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361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63397-E888-4F79-9121-6D13135D0C4D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704AB-E82D-4CCC-B3BD-29C63E942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1314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63397-E888-4F79-9121-6D13135D0C4D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704AB-E82D-4CCC-B3BD-29C63E942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0295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63397-E888-4F79-9121-6D13135D0C4D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704AB-E82D-4CCC-B3BD-29C63E942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8792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63397-E888-4F79-9121-6D13135D0C4D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704AB-E82D-4CCC-B3BD-29C63E942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083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63397-E888-4F79-9121-6D13135D0C4D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704AB-E82D-4CCC-B3BD-29C63E942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1301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63397-E888-4F79-9121-6D13135D0C4D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704AB-E82D-4CCC-B3BD-29C63E942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813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D63397-E888-4F79-9121-6D13135D0C4D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E704AB-E82D-4CCC-B3BD-29C63E942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5630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bbc.co.uk/bitesize/topics/zvsfr82/articles/znm7vk7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hyperlink" Target="https://www.youtube.com/watch?v=K6DSMZ8b3LE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s://www.youtube.com/watch?v=X6BE4VcYngQ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https://www.google.com/maps/@52.3929246,-2.2642688,14z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s://www.youtube.com/watch?v=X6BE4VcYngQ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00062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12800" dirty="0" smtClean="0">
                <a:latin typeface="Comic Sans MS" panose="030F0702030302020204" pitchFamily="66" charset="0"/>
              </a:rPr>
              <a:t>Geography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6000" dirty="0" smtClean="0">
                <a:latin typeface="Comic Sans MS" panose="030F0702030302020204" pitchFamily="66" charset="0"/>
              </a:rPr>
              <a:t>22.6.20</a:t>
            </a:r>
            <a:endParaRPr lang="en-GB" sz="60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25625"/>
            <a:ext cx="12192000" cy="4351338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4000" dirty="0" smtClean="0">
                <a:latin typeface="Comic Sans MS" panose="030F0702030302020204" pitchFamily="66" charset="0"/>
              </a:rPr>
              <a:t>The 7 continents and the 5 Oceans of the world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Ocean oxygen levels drop endangering marine life: Report | New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1840" y="3473677"/>
            <a:ext cx="4993186" cy="2808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44700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13945" y="808557"/>
            <a:ext cx="11546646" cy="16251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108732" y="380062"/>
            <a:ext cx="12192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 smtClean="0">
                <a:latin typeface="Comic Sans MS" panose="030F0702030302020204" pitchFamily="66" charset="0"/>
              </a:rPr>
              <a:t>Lesson 1</a:t>
            </a:r>
          </a:p>
          <a:p>
            <a:pPr algn="ctr"/>
            <a:endParaRPr lang="en-GB" sz="60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6000" dirty="0">
                <a:latin typeface="Comic Sans MS" panose="030F0702030302020204" pitchFamily="66" charset="0"/>
              </a:rPr>
              <a:t>T</a:t>
            </a:r>
            <a:r>
              <a:rPr lang="en-GB" sz="6000" dirty="0" smtClean="0">
                <a:latin typeface="Comic Sans MS" panose="030F0702030302020204" pitchFamily="66" charset="0"/>
              </a:rPr>
              <a:t>he 7 Continents of the World  </a:t>
            </a:r>
            <a:endParaRPr lang="en-GB" sz="6000" dirty="0">
              <a:latin typeface="Comic Sans MS" panose="030F0702030302020204" pitchFamily="66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606732" y="1721420"/>
            <a:ext cx="12192000" cy="29347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2800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endParaRPr lang="en-GB" sz="2800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2" descr="How Many Continents Are There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1837" y="3346573"/>
            <a:ext cx="6407838" cy="3289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63700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34942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5400" dirty="0" smtClean="0">
                <a:latin typeface="Comic Sans MS" panose="030F0702030302020204" pitchFamily="66" charset="0"/>
              </a:rPr>
              <a:t>How can we find out about different countries around the world?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249476"/>
            <a:ext cx="10515600" cy="4351338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4" name="AutoShape 2" descr="The Question Is What Happened to the Question Mark? - Proof That Blo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8" name="Picture 4" descr="Red and gray question mark illustration, Question mark 3D computer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2484" y="2858632"/>
            <a:ext cx="3999367" cy="3999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39911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59763"/>
            <a:ext cx="12191999" cy="1325563"/>
          </a:xfrm>
        </p:spPr>
        <p:txBody>
          <a:bodyPr>
            <a:noAutofit/>
          </a:bodyPr>
          <a:lstStyle/>
          <a:p>
            <a:pPr algn="ctr"/>
            <a:r>
              <a:rPr lang="en-GB" u="sng" dirty="0" smtClean="0">
                <a:latin typeface="Comic Sans MS" panose="030F0702030302020204" pitchFamily="66" charset="0"/>
              </a:rPr>
              <a:t>Answers</a:t>
            </a: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371" y="2387328"/>
            <a:ext cx="10515600" cy="4351338"/>
          </a:xfrm>
        </p:spPr>
        <p:txBody>
          <a:bodyPr>
            <a:norm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Globe    </a:t>
            </a:r>
          </a:p>
          <a:p>
            <a:endParaRPr lang="en-GB" sz="3600" dirty="0" smtClean="0"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Atlas</a:t>
            </a:r>
          </a:p>
          <a:p>
            <a:endParaRPr lang="en-GB" sz="3600" dirty="0" smtClean="0"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Map</a:t>
            </a:r>
          </a:p>
          <a:p>
            <a:endParaRPr lang="en-GB" sz="3600" dirty="0" smtClean="0"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Google maps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2052" name="Picture 4" descr="Exerz 30CM Educational World Globe XL Swivel Rotating Glob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6125" y="3896389"/>
            <a:ext cx="2217601" cy="2842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Atlas of the World - - Oxford University Pres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0059" y="2387328"/>
            <a:ext cx="1883092" cy="2460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Road Map of Kidderminster, England Stock Photo: 172964066 - Alam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4874" y="2047694"/>
            <a:ext cx="3132183" cy="229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15439" y="4847424"/>
            <a:ext cx="205740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2305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11500" dirty="0" smtClean="0">
                <a:latin typeface="Comic Sans MS" panose="030F0702030302020204" pitchFamily="66" charset="0"/>
              </a:rPr>
              <a:t>Video Clip</a:t>
            </a:r>
            <a:endParaRPr lang="en-GB" sz="115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2697" y="2282825"/>
            <a:ext cx="11210110" cy="4351338"/>
          </a:xfrm>
        </p:spPr>
        <p:txBody>
          <a:bodyPr/>
          <a:lstStyle/>
          <a:p>
            <a:r>
              <a:rPr lang="en-GB" dirty="0">
                <a:hlinkClick r:id="rId2"/>
              </a:rPr>
              <a:t>https://www.bbc.co.uk/bitesize/topics/zvsfr82/articles/znm7vk7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0137" y="3059157"/>
            <a:ext cx="7576321" cy="3575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5249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90013"/>
            <a:ext cx="121920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600" dirty="0">
                <a:solidFill>
                  <a:srgbClr val="002060"/>
                </a:solidFill>
                <a:latin typeface="Comic Sans MS" panose="030F0702030302020204" pitchFamily="66" charset="0"/>
              </a:rPr>
              <a:t>We have previously talked about the 7 continents of the world. </a:t>
            </a:r>
            <a:br>
              <a:rPr lang="en-GB" sz="3600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/>
            </a:r>
            <a:b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Can you remember any of them?</a:t>
            </a:r>
            <a:r>
              <a:rPr lang="en-GB" sz="3600" dirty="0">
                <a:solidFill>
                  <a:srgbClr val="002060"/>
                </a:solidFill>
                <a:latin typeface="Comic Sans MS" panose="030F0702030302020204" pitchFamily="66" charset="0"/>
              </a:rPr>
              <a:t/>
            </a:r>
            <a:br>
              <a:rPr lang="en-GB" sz="3600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/>
            </a:r>
            <a:b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You </a:t>
            </a:r>
            <a:r>
              <a:rPr lang="en-GB" sz="3600" dirty="0">
                <a:solidFill>
                  <a:srgbClr val="002060"/>
                </a:solidFill>
                <a:latin typeface="Comic Sans MS" panose="030F0702030302020204" pitchFamily="66" charset="0"/>
              </a:rPr>
              <a:t>can sing a song to help you remember the continents and it goes like this … </a:t>
            </a:r>
            <a:r>
              <a:rPr lang="en-GB" dirty="0">
                <a:solidFill>
                  <a:srgbClr val="002060"/>
                </a:solidFill>
                <a:latin typeface="Comic Sans MS" panose="030F0702030302020204" pitchFamily="66" charset="0"/>
              </a:rPr>
              <a:t/>
            </a:r>
            <a:br>
              <a:rPr lang="en-GB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6212" y="2506662"/>
            <a:ext cx="10515600" cy="4351338"/>
          </a:xfrm>
        </p:spPr>
        <p:txBody>
          <a:bodyPr/>
          <a:lstStyle/>
          <a:p>
            <a:endParaRPr lang="en-GB" dirty="0" smtClean="0">
              <a:hlinkClick r:id="rId2"/>
            </a:endParaRPr>
          </a:p>
          <a:p>
            <a:r>
              <a:rPr lang="en-GB" dirty="0" smtClean="0">
                <a:hlinkClick r:id="rId2"/>
              </a:rPr>
              <a:t>https</a:t>
            </a:r>
            <a:r>
              <a:rPr lang="en-GB" dirty="0">
                <a:hlinkClick r:id="rId2"/>
              </a:rPr>
              <a:t>://www.youtube.com/watch?v=K6DSMZ8b3LE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2" descr="Continent - Wikipedi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6628" y="3676793"/>
            <a:ext cx="6268388" cy="3181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73315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011" y="365125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What do you notice?</a:t>
            </a:r>
            <a:r>
              <a:rPr lang="en-GB" sz="6000" dirty="0"/>
              <a:t/>
            </a:r>
            <a:br>
              <a:rPr lang="en-GB" sz="6000" dirty="0"/>
            </a:br>
            <a:endParaRPr lang="en-GB" sz="6000" dirty="0">
              <a:latin typeface="Comic Sans MS" panose="030F0702030302020204" pitchFamily="66" charset="0"/>
            </a:endParaRPr>
          </a:p>
        </p:txBody>
      </p:sp>
      <p:pic>
        <p:nvPicPr>
          <p:cNvPr id="4" name="Picture 4" descr="Image result for 7 continent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3338" y="1272676"/>
            <a:ext cx="8903107" cy="4666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102075" y="5939132"/>
            <a:ext cx="1262076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200" dirty="0">
                <a:latin typeface="Comic Sans MS" panose="030F0702030302020204" pitchFamily="66" charset="0"/>
              </a:rPr>
              <a:t>What </a:t>
            </a:r>
            <a:r>
              <a:rPr lang="en-GB" sz="5200" dirty="0" smtClean="0">
                <a:latin typeface="Comic Sans MS" panose="030F0702030302020204" pitchFamily="66" charset="0"/>
              </a:rPr>
              <a:t>is the same? What is different?</a:t>
            </a:r>
            <a:endParaRPr lang="en-GB" sz="5200" dirty="0"/>
          </a:p>
        </p:txBody>
      </p:sp>
    </p:spTree>
    <p:extLst>
      <p:ext uri="{BB962C8B-B14F-4D97-AF65-F5344CB8AC3E}">
        <p14:creationId xmlns:p14="http://schemas.microsoft.com/office/powerpoint/2010/main" val="35488662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08371"/>
            <a:ext cx="12191999" cy="1325563"/>
          </a:xfrm>
        </p:spPr>
        <p:txBody>
          <a:bodyPr>
            <a:noAutofit/>
          </a:bodyPr>
          <a:lstStyle/>
          <a:p>
            <a:pPr algn="ctr"/>
            <a:r>
              <a:rPr lang="en-GB" sz="6000" dirty="0" smtClean="0">
                <a:latin typeface="Comic Sans MS" panose="030F0702030302020204" pitchFamily="66" charset="0"/>
              </a:rPr>
              <a:t>Choose </a:t>
            </a:r>
            <a:r>
              <a:rPr lang="en-GB" sz="6000" b="1" dirty="0" smtClean="0">
                <a:latin typeface="Comic Sans MS" panose="030F0702030302020204" pitchFamily="66" charset="0"/>
              </a:rPr>
              <a:t>1</a:t>
            </a:r>
            <a:r>
              <a:rPr lang="en-GB" sz="6000" dirty="0" smtClean="0">
                <a:latin typeface="Comic Sans MS" panose="030F0702030302020204" pitchFamily="66" charset="0"/>
              </a:rPr>
              <a:t> of the following activities:</a:t>
            </a:r>
            <a:endParaRPr lang="en-GB" sz="60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85463" y="1920065"/>
            <a:ext cx="4258491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1) </a:t>
            </a:r>
            <a:r>
              <a:rPr lang="en-GB" sz="3600" dirty="0" smtClean="0">
                <a:latin typeface="Comic Sans MS" panose="030F0702030302020204" pitchFamily="66" charset="0"/>
              </a:rPr>
              <a:t>Find and colour the continents</a:t>
            </a: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2) Use a map, globe or atlas to locate the 7 </a:t>
            </a:r>
            <a:r>
              <a:rPr lang="en-GB" sz="3600" dirty="0" smtClean="0">
                <a:latin typeface="Comic Sans MS" panose="030F0702030302020204" pitchFamily="66" charset="0"/>
              </a:rPr>
              <a:t>continents.</a:t>
            </a:r>
            <a:endParaRPr lang="en-GB" sz="36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880" y="1657061"/>
            <a:ext cx="7429500" cy="508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6380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13945" y="808557"/>
            <a:ext cx="11546646" cy="16251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108732" y="380062"/>
            <a:ext cx="12192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 smtClean="0">
                <a:latin typeface="Comic Sans MS" panose="030F0702030302020204" pitchFamily="66" charset="0"/>
              </a:rPr>
              <a:t>Lesson 2</a:t>
            </a:r>
          </a:p>
          <a:p>
            <a:pPr algn="ctr"/>
            <a:endParaRPr lang="en-GB" sz="24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6000" dirty="0" smtClean="0">
                <a:latin typeface="Comic Sans MS" panose="030F0702030302020204" pitchFamily="66" charset="0"/>
              </a:rPr>
              <a:t>The 5 </a:t>
            </a:r>
            <a:r>
              <a:rPr lang="en-GB" sz="6000" dirty="0">
                <a:latin typeface="Comic Sans MS" panose="030F0702030302020204" pitchFamily="66" charset="0"/>
              </a:rPr>
              <a:t>O</a:t>
            </a:r>
            <a:r>
              <a:rPr lang="en-GB" sz="6000" dirty="0" smtClean="0">
                <a:latin typeface="Comic Sans MS" panose="030F0702030302020204" pitchFamily="66" charset="0"/>
              </a:rPr>
              <a:t>ceans</a:t>
            </a:r>
            <a:endParaRPr lang="en-GB" sz="6000" dirty="0">
              <a:latin typeface="Comic Sans MS" panose="030F0702030302020204" pitchFamily="66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606732" y="1721420"/>
            <a:ext cx="12192000" cy="29347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2800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endParaRPr lang="en-GB" sz="2800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074" name="Picture 2" descr="UN report: Ocean-based climate action could deliver a fifth of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897" y="3138217"/>
            <a:ext cx="5473337" cy="3648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91080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100" b="1" dirty="0">
                <a:solidFill>
                  <a:srgbClr val="0070C0"/>
                </a:solidFill>
                <a:latin typeface="Comic Sans MS" panose="030F0702030302020204" pitchFamily="66" charset="0"/>
              </a:rPr>
              <a:t>Can you name any of the 5 oceans?</a:t>
            </a: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313887"/>
            <a:ext cx="12318274" cy="1278050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8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Watch </a:t>
            </a:r>
            <a:r>
              <a:rPr lang="en-GB" sz="8000" dirty="0">
                <a:solidFill>
                  <a:srgbClr val="0070C0"/>
                </a:solidFill>
                <a:latin typeface="Comic Sans MS" panose="030F0702030302020204" pitchFamily="66" charset="0"/>
              </a:rPr>
              <a:t>this clip </a:t>
            </a:r>
            <a:r>
              <a:rPr lang="en-GB" sz="8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to find out more</a:t>
            </a:r>
          </a:p>
          <a:p>
            <a:endParaRPr lang="en-GB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dirty="0">
                <a:hlinkClick r:id="rId2"/>
              </a:rPr>
              <a:t>https://</a:t>
            </a:r>
            <a:r>
              <a:rPr lang="en-GB" sz="4000" dirty="0" smtClean="0">
                <a:hlinkClick r:id="rId2"/>
              </a:rPr>
              <a:t>www.youtube.com/watch?v=X6BE4VcYngQ</a:t>
            </a:r>
            <a:endParaRPr lang="en-GB" sz="4000" dirty="0" smtClean="0"/>
          </a:p>
          <a:p>
            <a:pPr marL="0" indent="0" algn="ctr">
              <a:buNone/>
            </a:pPr>
            <a:endParaRPr lang="en-GB" sz="4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122" name="Picture 2" descr="The top 10 ocean issu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3835" y="1530909"/>
            <a:ext cx="4884329" cy="3256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7512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0" y="1401717"/>
            <a:ext cx="12084148" cy="3657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3500" b="1" dirty="0" smtClean="0">
              <a:latin typeface="Comic Sans MS" panose="030F0702030302020204" pitchFamily="66" charset="0"/>
            </a:endParaRPr>
          </a:p>
          <a:p>
            <a:r>
              <a:rPr lang="en-GB" sz="3200" b="1" dirty="0" smtClean="0">
                <a:latin typeface="Comic Sans MS" panose="030F0702030302020204" pitchFamily="66" charset="0"/>
              </a:rPr>
              <a:t>Some of the oceans are bigger than others!</a:t>
            </a:r>
          </a:p>
          <a:p>
            <a:endParaRPr lang="en-GB" sz="3200" b="1" dirty="0">
              <a:latin typeface="Comic Sans MS" panose="030F0702030302020204" pitchFamily="66" charset="0"/>
            </a:endParaRPr>
          </a:p>
          <a:p>
            <a:pPr algn="ctr"/>
            <a:r>
              <a:rPr lang="en-GB" sz="3200" b="1" dirty="0" smtClean="0">
                <a:latin typeface="Comic Sans MS" panose="030F0702030302020204" pitchFamily="66" charset="0"/>
              </a:rPr>
              <a:t>The </a:t>
            </a:r>
            <a:r>
              <a:rPr lang="en-GB" sz="3200" b="1" dirty="0">
                <a:latin typeface="Comic Sans MS" panose="030F0702030302020204" pitchFamily="66" charset="0"/>
              </a:rPr>
              <a:t>five oceans from smallest to largest are</a:t>
            </a:r>
            <a:r>
              <a:rPr lang="en-GB" sz="3200" b="1" dirty="0" smtClean="0">
                <a:latin typeface="Comic Sans MS" panose="030F0702030302020204" pitchFamily="66" charset="0"/>
              </a:rPr>
              <a:t>:</a:t>
            </a:r>
            <a:r>
              <a:rPr lang="en-GB" sz="3500" b="1" dirty="0" smtClean="0">
                <a:latin typeface="Comic Sans MS" panose="030F0702030302020204" pitchFamily="66" charset="0"/>
              </a:rPr>
              <a:t/>
            </a:r>
            <a:br>
              <a:rPr lang="en-GB" sz="3500" b="1" dirty="0" smtClean="0">
                <a:latin typeface="Comic Sans MS" panose="030F0702030302020204" pitchFamily="66" charset="0"/>
              </a:rPr>
            </a:br>
            <a:r>
              <a:rPr lang="en-GB" sz="3500" b="1" dirty="0" smtClean="0">
                <a:latin typeface="Comic Sans MS" panose="030F0702030302020204" pitchFamily="66" charset="0"/>
              </a:rPr>
              <a:t> </a:t>
            </a:r>
            <a:br>
              <a:rPr lang="en-GB" sz="3500" b="1" dirty="0" smtClean="0">
                <a:latin typeface="Comic Sans MS" panose="030F0702030302020204" pitchFamily="66" charset="0"/>
              </a:rPr>
            </a:br>
            <a:r>
              <a:rPr lang="en-GB" sz="3500" dirty="0" smtClean="0">
                <a:latin typeface="Comic Sans MS" panose="030F0702030302020204" pitchFamily="66" charset="0"/>
              </a:rPr>
              <a:t>Arctic ocean    </a:t>
            </a:r>
          </a:p>
          <a:p>
            <a:pPr algn="ctr"/>
            <a:endParaRPr lang="en-GB" sz="35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3500" dirty="0" smtClean="0">
                <a:latin typeface="Comic Sans MS" panose="030F0702030302020204" pitchFamily="66" charset="0"/>
              </a:rPr>
              <a:t>Southern ocean</a:t>
            </a:r>
          </a:p>
          <a:p>
            <a:pPr algn="ctr"/>
            <a:endParaRPr lang="en-GB" sz="35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3500" dirty="0" smtClean="0">
                <a:latin typeface="Comic Sans MS" panose="030F0702030302020204" pitchFamily="66" charset="0"/>
              </a:rPr>
              <a:t>Indian ocean</a:t>
            </a:r>
          </a:p>
          <a:p>
            <a:pPr algn="ctr"/>
            <a:r>
              <a:rPr lang="en-GB" sz="3500" dirty="0" smtClean="0">
                <a:latin typeface="Comic Sans MS" panose="030F0702030302020204" pitchFamily="66" charset="0"/>
              </a:rPr>
              <a:t/>
            </a:r>
            <a:br>
              <a:rPr lang="en-GB" sz="3500" dirty="0" smtClean="0">
                <a:latin typeface="Comic Sans MS" panose="030F0702030302020204" pitchFamily="66" charset="0"/>
              </a:rPr>
            </a:br>
            <a:r>
              <a:rPr lang="en-GB" sz="3500" dirty="0" smtClean="0">
                <a:latin typeface="Comic Sans MS" panose="030F0702030302020204" pitchFamily="66" charset="0"/>
              </a:rPr>
              <a:t>Atlantic ocean </a:t>
            </a:r>
          </a:p>
          <a:p>
            <a:pPr algn="ctr"/>
            <a:endParaRPr lang="en-GB" sz="35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3500" dirty="0" smtClean="0">
                <a:latin typeface="Comic Sans MS" panose="030F0702030302020204" pitchFamily="66" charset="0"/>
              </a:rPr>
              <a:t>Pacific ocean </a:t>
            </a:r>
            <a:endParaRPr lang="en-GB" sz="35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sz="3500" b="1" u="sng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4024" y="1599801"/>
            <a:ext cx="1627853" cy="132824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7358" y="2463264"/>
            <a:ext cx="1713841" cy="148460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0754" y="3528187"/>
            <a:ext cx="1692886" cy="144428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87358" y="4548220"/>
            <a:ext cx="1766721" cy="142354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64024" y="5507657"/>
            <a:ext cx="1449616" cy="1326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649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68941"/>
            <a:ext cx="120889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Pacific Ocean </a:t>
            </a:r>
            <a:endParaRPr lang="en-GB" sz="8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808" y="1754326"/>
            <a:ext cx="10847290" cy="5034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230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1219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Atlantic Ocean</a:t>
            </a:r>
            <a:endParaRPr lang="en-GB" sz="8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903" y="1603102"/>
            <a:ext cx="10866193" cy="5118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7194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61365"/>
            <a:ext cx="1219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Indian Ocean</a:t>
            </a:r>
            <a:endParaRPr lang="en-GB" sz="8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987" y="1484804"/>
            <a:ext cx="10996026" cy="5278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4797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1219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Artic Ocean</a:t>
            </a:r>
            <a:endParaRPr lang="en-GB" sz="8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714" y="1667055"/>
            <a:ext cx="11207920" cy="5190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5577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1219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Southern Ocean</a:t>
            </a:r>
            <a:endParaRPr lang="en-GB" sz="8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894" y="1668980"/>
            <a:ext cx="10378806" cy="4858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3457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sz="6000" dirty="0" smtClean="0">
                <a:latin typeface="Comic Sans MS" panose="030F0702030302020204" pitchFamily="66" charset="0"/>
              </a:rPr>
              <a:t>Look at the map. What do you notice?</a:t>
            </a:r>
            <a:endParaRPr lang="en-GB" sz="60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Watery Earth Lesson 8 - Bodies of Water: Ocean - What's going on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659" y="1825625"/>
            <a:ext cx="9746073" cy="4873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78528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221433"/>
            <a:ext cx="12191999" cy="1325563"/>
          </a:xfrm>
        </p:spPr>
        <p:txBody>
          <a:bodyPr>
            <a:noAutofit/>
          </a:bodyPr>
          <a:lstStyle/>
          <a:p>
            <a:pPr algn="ctr"/>
            <a:r>
              <a:rPr lang="en-GB" sz="5400" dirty="0" smtClean="0">
                <a:latin typeface="Comic Sans MS" panose="030F0702030302020204" pitchFamily="66" charset="0"/>
              </a:rPr>
              <a:t>Choose </a:t>
            </a:r>
            <a:r>
              <a:rPr lang="en-GB" sz="5400" b="1" dirty="0" smtClean="0">
                <a:latin typeface="Comic Sans MS" panose="030F0702030302020204" pitchFamily="66" charset="0"/>
              </a:rPr>
              <a:t>1</a:t>
            </a:r>
            <a:r>
              <a:rPr lang="en-GB" sz="5400" dirty="0" smtClean="0">
                <a:latin typeface="Comic Sans MS" panose="030F0702030302020204" pitchFamily="66" charset="0"/>
              </a:rPr>
              <a:t> of the following activities: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77153" y="1546996"/>
            <a:ext cx="5114847" cy="5311004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7200" dirty="0" smtClean="0">
                <a:latin typeface="Comic Sans MS" panose="030F0702030302020204" pitchFamily="66" charset="0"/>
              </a:rPr>
              <a:t>1</a:t>
            </a:r>
            <a:r>
              <a:rPr lang="en-GB" sz="9600" dirty="0" smtClean="0">
                <a:latin typeface="Comic Sans MS" panose="030F0702030302020204" pitchFamily="66" charset="0"/>
              </a:rPr>
              <a:t>) Add the </a:t>
            </a:r>
            <a:r>
              <a:rPr lang="en-GB" sz="9600" dirty="0" smtClean="0">
                <a:latin typeface="Comic Sans MS" panose="030F0702030302020204" pitchFamily="66" charset="0"/>
              </a:rPr>
              <a:t>seven continents and five oceans onto </a:t>
            </a:r>
            <a:r>
              <a:rPr lang="en-GB" sz="9600" dirty="0" smtClean="0">
                <a:latin typeface="Comic Sans MS" panose="030F0702030302020204" pitchFamily="66" charset="0"/>
              </a:rPr>
              <a:t>this world map</a:t>
            </a:r>
          </a:p>
          <a:p>
            <a:pPr marL="0" indent="0">
              <a:buNone/>
            </a:pPr>
            <a:endParaRPr lang="en-GB" sz="9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9600" dirty="0" smtClean="0">
                <a:latin typeface="Comic Sans MS" panose="030F0702030302020204" pitchFamily="66" charset="0"/>
              </a:rPr>
              <a:t>2) To find out more about the </a:t>
            </a:r>
            <a:r>
              <a:rPr lang="en-GB" sz="9600" dirty="0" smtClean="0">
                <a:latin typeface="Comic Sans MS" panose="030F0702030302020204" pitchFamily="66" charset="0"/>
              </a:rPr>
              <a:t>5 oceans of the </a:t>
            </a:r>
            <a:r>
              <a:rPr lang="en-GB" sz="9600" dirty="0" smtClean="0">
                <a:latin typeface="Comic Sans MS" panose="030F0702030302020204" pitchFamily="66" charset="0"/>
              </a:rPr>
              <a:t>world we can also use Google Maps. Go to </a:t>
            </a:r>
            <a:r>
              <a:rPr lang="en-GB" sz="9600" dirty="0" smtClean="0">
                <a:hlinkClick r:id="rId2"/>
              </a:rPr>
              <a:t>https://www.google.com/maps/@52.3929246,-2.2642688,14z</a:t>
            </a:r>
            <a:endParaRPr lang="en-GB" sz="9600" dirty="0" smtClean="0"/>
          </a:p>
          <a:p>
            <a:pPr marL="0" indent="0">
              <a:buNone/>
            </a:pPr>
            <a:r>
              <a:rPr lang="en-GB" sz="9600" dirty="0" smtClean="0">
                <a:latin typeface="Comic Sans MS" panose="030F0702030302020204" pitchFamily="66" charset="0"/>
              </a:rPr>
              <a:t>Click on the satellite box  </a:t>
            </a:r>
          </a:p>
          <a:p>
            <a:pPr marL="0" indent="0">
              <a:buNone/>
            </a:pPr>
            <a:r>
              <a:rPr lang="en-GB" sz="9600" dirty="0" smtClean="0">
                <a:latin typeface="Comic Sans MS" panose="030F0702030302020204" pitchFamily="66" charset="0"/>
              </a:rPr>
              <a:t>Type in an ocean you want to look at </a:t>
            </a:r>
            <a:r>
              <a:rPr lang="en-GB" sz="9600" dirty="0" err="1" smtClean="0">
                <a:latin typeface="Comic Sans MS" panose="030F0702030302020204" pitchFamily="66" charset="0"/>
              </a:rPr>
              <a:t>eg</a:t>
            </a:r>
            <a:r>
              <a:rPr lang="en-GB" sz="9600" dirty="0" smtClean="0">
                <a:latin typeface="Comic Sans MS" panose="030F0702030302020204" pitchFamily="66" charset="0"/>
              </a:rPr>
              <a:t> Pacific ocean </a:t>
            </a:r>
          </a:p>
          <a:p>
            <a:pPr marL="0" indent="0">
              <a:buNone/>
            </a:pPr>
            <a:r>
              <a:rPr lang="en-GB" sz="9600" dirty="0" smtClean="0">
                <a:latin typeface="Comic Sans MS" panose="030F0702030302020204" pitchFamily="66" charset="0"/>
              </a:rPr>
              <a:t>Click on the plus sign to get a more detailed look at an area </a:t>
            </a:r>
          </a:p>
          <a:p>
            <a:pPr marL="0" indent="0">
              <a:buNone/>
            </a:pPr>
            <a:r>
              <a:rPr lang="en-GB" sz="9600" dirty="0" smtClean="0">
                <a:latin typeface="Comic Sans MS" panose="030F0702030302020204" pitchFamily="66" charset="0"/>
              </a:rPr>
              <a:t>What did you find out?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30056" y="1590675"/>
            <a:ext cx="7074994" cy="526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502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13945" y="808557"/>
            <a:ext cx="11546646" cy="16251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108732" y="380062"/>
            <a:ext cx="12192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 smtClean="0">
                <a:latin typeface="Comic Sans MS" panose="030F0702030302020204" pitchFamily="66" charset="0"/>
              </a:rPr>
              <a:t>Lesson 3 and 4</a:t>
            </a:r>
          </a:p>
          <a:p>
            <a:pPr algn="ctr"/>
            <a:endParaRPr lang="en-GB" sz="24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6000" dirty="0" smtClean="0">
                <a:latin typeface="Comic Sans MS" panose="030F0702030302020204" pitchFamily="66" charset="0"/>
              </a:rPr>
              <a:t>The 5 </a:t>
            </a:r>
            <a:r>
              <a:rPr lang="en-GB" sz="6000" dirty="0">
                <a:latin typeface="Comic Sans MS" panose="030F0702030302020204" pitchFamily="66" charset="0"/>
              </a:rPr>
              <a:t>O</a:t>
            </a:r>
            <a:r>
              <a:rPr lang="en-GB" sz="6000" dirty="0" smtClean="0">
                <a:latin typeface="Comic Sans MS" panose="030F0702030302020204" pitchFamily="66" charset="0"/>
              </a:rPr>
              <a:t>ceans</a:t>
            </a:r>
            <a:endParaRPr lang="en-GB" sz="6000" dirty="0">
              <a:latin typeface="Comic Sans MS" panose="030F0702030302020204" pitchFamily="66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606732" y="1721420"/>
            <a:ext cx="12192000" cy="29347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2800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endParaRPr lang="en-GB" sz="2800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pic>
        <p:nvPicPr>
          <p:cNvPr id="6146" name="Picture 2" descr="European Union Commits to Secure Additional Southern Ocean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122" y="2862205"/>
            <a:ext cx="6802292" cy="3827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45220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100" b="1" dirty="0">
                <a:solidFill>
                  <a:srgbClr val="0070C0"/>
                </a:solidFill>
                <a:latin typeface="Comic Sans MS" panose="030F0702030302020204" pitchFamily="66" charset="0"/>
              </a:rPr>
              <a:t>Can you name </a:t>
            </a:r>
            <a:r>
              <a:rPr lang="en-GB" sz="61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the </a:t>
            </a:r>
            <a:r>
              <a:rPr lang="en-GB" sz="6100" b="1" dirty="0">
                <a:solidFill>
                  <a:srgbClr val="0070C0"/>
                </a:solidFill>
                <a:latin typeface="Comic Sans MS" panose="030F0702030302020204" pitchFamily="66" charset="0"/>
              </a:rPr>
              <a:t>5 oceans?</a:t>
            </a: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313887"/>
            <a:ext cx="12318274" cy="1278050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GB" sz="8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Watch </a:t>
            </a:r>
            <a:r>
              <a:rPr lang="en-GB" sz="8000" dirty="0">
                <a:solidFill>
                  <a:srgbClr val="0070C0"/>
                </a:solidFill>
                <a:latin typeface="Comic Sans MS" panose="030F0702030302020204" pitchFamily="66" charset="0"/>
              </a:rPr>
              <a:t>this </a:t>
            </a:r>
            <a:r>
              <a:rPr lang="en-GB" sz="8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clip</a:t>
            </a:r>
            <a:endParaRPr lang="en-GB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dirty="0">
                <a:hlinkClick r:id="rId2"/>
              </a:rPr>
              <a:t>https://</a:t>
            </a:r>
            <a:r>
              <a:rPr lang="en-GB" sz="4000" dirty="0" smtClean="0">
                <a:hlinkClick r:id="rId2"/>
              </a:rPr>
              <a:t>www.youtube.com/watch?v=X6BE4VcYngQ</a:t>
            </a:r>
            <a:endParaRPr lang="en-GB" sz="4000" dirty="0" smtClean="0"/>
          </a:p>
          <a:p>
            <a:pPr marL="0" indent="0" algn="ctr">
              <a:buNone/>
            </a:pPr>
            <a:endParaRPr lang="en-GB" sz="4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122" name="Picture 2" descr="The top 10 ocean issu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3835" y="1530909"/>
            <a:ext cx="4884329" cy="3256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7808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421" y="620619"/>
            <a:ext cx="12097871" cy="1325563"/>
          </a:xfrm>
        </p:spPr>
        <p:txBody>
          <a:bodyPr>
            <a:noAutofit/>
          </a:bodyPr>
          <a:lstStyle/>
          <a:p>
            <a:pPr algn="ctr"/>
            <a:r>
              <a:rPr lang="en-GB" sz="6000" dirty="0" smtClean="0">
                <a:latin typeface="Comic Sans MS" panose="030F0702030302020204" pitchFamily="66" charset="0"/>
              </a:rPr>
              <a:t>Tell your family everything that you can remember about the 5 oceans. </a:t>
            </a:r>
            <a:endParaRPr lang="en-GB" sz="6000" dirty="0">
              <a:latin typeface="Comic Sans MS" panose="030F0702030302020204" pitchFamily="66" charset="0"/>
            </a:endParaRPr>
          </a:p>
        </p:txBody>
      </p:sp>
      <p:sp>
        <p:nvSpPr>
          <p:cNvPr id="4" name="AutoShape 2" descr="Why is thinking so important for happy and successful life?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Why is thinking so important for happy and successful life?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174" name="Picture 6" descr="Thinking &amp; Awarene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188" y="2555768"/>
            <a:ext cx="4981575" cy="2809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800434" y="5785828"/>
            <a:ext cx="1086226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Look at yesterday’s slides to remind you.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23768209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68941"/>
            <a:ext cx="120889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Pacific Ocean </a:t>
            </a:r>
            <a:endParaRPr lang="en-GB" sz="8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808" y="1754326"/>
            <a:ext cx="10847290" cy="5034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816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1219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Atlantic Ocean</a:t>
            </a:r>
            <a:endParaRPr lang="en-GB" sz="8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903" y="1603102"/>
            <a:ext cx="10866193" cy="5118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7526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61365"/>
            <a:ext cx="1219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Indian Ocean</a:t>
            </a:r>
            <a:endParaRPr lang="en-GB" sz="8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987" y="1484804"/>
            <a:ext cx="10996026" cy="5278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17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1219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Artic Ocean</a:t>
            </a:r>
            <a:endParaRPr lang="en-GB" sz="8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714" y="1667055"/>
            <a:ext cx="11207920" cy="5190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5081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1219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Southern Ocean</a:t>
            </a:r>
            <a:endParaRPr lang="en-GB" sz="8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894" y="1668980"/>
            <a:ext cx="10378806" cy="4858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96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" y="365125"/>
            <a:ext cx="11952514" cy="1325563"/>
          </a:xfrm>
        </p:spPr>
        <p:txBody>
          <a:bodyPr>
            <a:noAutofit/>
          </a:bodyPr>
          <a:lstStyle/>
          <a:p>
            <a:pPr algn="ctr"/>
            <a:r>
              <a:rPr lang="en-GB" sz="8800" dirty="0" smtClean="0">
                <a:latin typeface="Comic Sans MS" panose="030F0702030302020204" pitchFamily="66" charset="0"/>
              </a:rPr>
              <a:t>Make an Ocean Book</a:t>
            </a:r>
            <a:endParaRPr lang="en-GB" sz="88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" y="1825625"/>
            <a:ext cx="1210056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 smtClean="0">
                <a:latin typeface="Comic Sans MS" panose="030F0702030302020204" pitchFamily="66" charset="0"/>
              </a:rPr>
              <a:t>Staple 5 pieces of paper together to make a book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 descr="Blank Stapled Booklet On White Paper Stock Photo - Download Image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2771" y="2508069"/>
            <a:ext cx="3803831" cy="3803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67557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930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8000" dirty="0">
                <a:latin typeface="Comic Sans MS" panose="030F0702030302020204" pitchFamily="66" charset="0"/>
              </a:rPr>
              <a:t>Make an Ocean Book</a:t>
            </a:r>
            <a:endParaRPr lang="en-GB" sz="8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2841173"/>
            <a:ext cx="118872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In your ocean book write </a:t>
            </a:r>
            <a:r>
              <a:rPr lang="en-GB" sz="3200" dirty="0" smtClean="0">
                <a:latin typeface="Comic Sans MS" panose="030F0702030302020204" pitchFamily="66" charset="0"/>
              </a:rPr>
              <a:t>facts about </a:t>
            </a:r>
            <a:r>
              <a:rPr lang="en-GB" sz="3200" dirty="0" smtClean="0">
                <a:latin typeface="Comic Sans MS" panose="030F0702030302020204" pitchFamily="66" charset="0"/>
              </a:rPr>
              <a:t>each one of the 5 oceans. </a:t>
            </a:r>
          </a:p>
          <a:p>
            <a:pPr marL="0" indent="0" algn="ctr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The Pacific Ocean</a:t>
            </a:r>
          </a:p>
          <a:p>
            <a:pPr marL="0" indent="0" algn="ctr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The Atlantic Ocean</a:t>
            </a:r>
          </a:p>
          <a:p>
            <a:pPr marL="0" indent="0" algn="ctr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The Southern Ocean</a:t>
            </a:r>
          </a:p>
          <a:p>
            <a:pPr marL="0" indent="0" algn="ctr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The Indian Ocean</a:t>
            </a:r>
          </a:p>
          <a:p>
            <a:pPr marL="0" indent="0" algn="ctr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The Artic Ocean </a:t>
            </a:r>
          </a:p>
          <a:p>
            <a:pPr marL="0" indent="0" algn="ctr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Blank Stapled Booklet On White Paper Stock Photo - Download Image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6949" y="1143001"/>
            <a:ext cx="1593669" cy="1593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73345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68941"/>
            <a:ext cx="120889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Pacific Ocean </a:t>
            </a:r>
            <a:endParaRPr lang="en-GB" sz="8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808" y="1754326"/>
            <a:ext cx="10847290" cy="5034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729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1219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Atlantic Ocean</a:t>
            </a:r>
            <a:endParaRPr lang="en-GB" sz="8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903" y="1603102"/>
            <a:ext cx="10866193" cy="5118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5664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61365"/>
            <a:ext cx="1219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Indian Ocean</a:t>
            </a:r>
            <a:endParaRPr lang="en-GB" sz="8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987" y="1484804"/>
            <a:ext cx="10996026" cy="5278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47644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1219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Artic Ocean</a:t>
            </a:r>
            <a:endParaRPr lang="en-GB" sz="8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714" y="1667055"/>
            <a:ext cx="11207920" cy="5190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7871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1219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Southern Ocean</a:t>
            </a:r>
            <a:endParaRPr lang="en-GB" sz="8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894" y="1668980"/>
            <a:ext cx="10378806" cy="4858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09795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13945" y="808557"/>
            <a:ext cx="11546646" cy="16251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108732" y="380062"/>
            <a:ext cx="12192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 smtClean="0">
                <a:latin typeface="Comic Sans MS" panose="030F0702030302020204" pitchFamily="66" charset="0"/>
              </a:rPr>
              <a:t>Lesson 5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6000" dirty="0" smtClean="0">
                <a:latin typeface="Comic Sans MS" panose="030F0702030302020204" pitchFamily="66" charset="0"/>
              </a:rPr>
              <a:t>The 5 </a:t>
            </a:r>
            <a:r>
              <a:rPr lang="en-GB" sz="6000" dirty="0">
                <a:latin typeface="Comic Sans MS" panose="030F0702030302020204" pitchFamily="66" charset="0"/>
              </a:rPr>
              <a:t>O</a:t>
            </a:r>
            <a:r>
              <a:rPr lang="en-GB" sz="6000" dirty="0" smtClean="0">
                <a:latin typeface="Comic Sans MS" panose="030F0702030302020204" pitchFamily="66" charset="0"/>
              </a:rPr>
              <a:t>ceans</a:t>
            </a:r>
            <a:endParaRPr lang="en-GB" sz="6000" dirty="0">
              <a:latin typeface="Comic Sans MS" panose="030F0702030302020204" pitchFamily="66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606732" y="1721420"/>
            <a:ext cx="12192000" cy="29347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2800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endParaRPr lang="en-GB" sz="2800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pic>
        <p:nvPicPr>
          <p:cNvPr id="6146" name="Picture 2" descr="European Union Commits to Secure Additional Southern Ocean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122" y="2862205"/>
            <a:ext cx="6802292" cy="3827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702021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381" y="0"/>
            <a:ext cx="11769635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000" b="1" dirty="0" smtClean="0">
                <a:latin typeface="Comic Sans MS" panose="030F0702030302020204" pitchFamily="66" charset="0"/>
              </a:rPr>
              <a:t>Ocean Quiz</a:t>
            </a:r>
            <a:br>
              <a:rPr lang="en-GB" sz="6000" b="1" dirty="0" smtClean="0">
                <a:latin typeface="Comic Sans MS" panose="030F0702030302020204" pitchFamily="66" charset="0"/>
              </a:rPr>
            </a:br>
            <a:r>
              <a:rPr lang="en-GB" sz="4000" b="1" dirty="0" smtClean="0">
                <a:latin typeface="Comic Sans MS" panose="030F0702030302020204" pitchFamily="66" charset="0"/>
              </a:rPr>
              <a:t>(Use your printed slides to help you)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6198" y="1311866"/>
            <a:ext cx="6611985" cy="5875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1) This </a:t>
            </a:r>
            <a:r>
              <a:rPr lang="en-GB" dirty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o</a:t>
            </a:r>
            <a:r>
              <a:rPr lang="en-GB" dirty="0" smtClean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cean </a:t>
            </a:r>
            <a:r>
              <a:rPr lang="en-GB" dirty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is the biggest </a:t>
            </a:r>
            <a:r>
              <a:rPr lang="en-GB" dirty="0" smtClean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ocean </a:t>
            </a:r>
            <a:r>
              <a:rPr lang="en-GB" dirty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in the world!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 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2) </a:t>
            </a:r>
            <a:r>
              <a:rPr lang="en-GB" dirty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  Sharks are found in this </a:t>
            </a:r>
            <a:r>
              <a:rPr lang="en-GB" dirty="0" smtClean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ocean</a:t>
            </a:r>
            <a:r>
              <a:rPr lang="en-GB" dirty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. </a:t>
            </a:r>
            <a:endParaRPr lang="en-GB" dirty="0" smtClean="0">
              <a:latin typeface="Comic Sans MS" panose="030F0702030302020204" pitchFamily="66" charset="0"/>
              <a:ea typeface="Comic Sans MS" panose="030F0702030302020204" pitchFamily="66" charset="0"/>
              <a:cs typeface="Comic Sans MS" panose="030F0702030302020204" pitchFamily="66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3) The </a:t>
            </a:r>
            <a:r>
              <a:rPr lang="en-GB" dirty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second biggest </a:t>
            </a:r>
            <a:r>
              <a:rPr lang="en-GB" dirty="0" smtClean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ocean</a:t>
            </a:r>
            <a:r>
              <a:rPr lang="en-GB" dirty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. 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 </a:t>
            </a: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 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4) The </a:t>
            </a:r>
            <a:r>
              <a:rPr lang="en-GB" dirty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name of this </a:t>
            </a:r>
            <a:r>
              <a:rPr lang="en-GB" dirty="0" smtClean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ocean </a:t>
            </a:r>
            <a:r>
              <a:rPr lang="en-GB" dirty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means ‘peaceful’. 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5) </a:t>
            </a:r>
            <a:r>
              <a:rPr lang="en-GB" dirty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 </a:t>
            </a: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This </a:t>
            </a:r>
            <a:r>
              <a:rPr lang="en-GB" dirty="0" smtClean="0">
                <a:solidFill>
                  <a:srgbClr val="000000"/>
                </a:solidFill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ocean </a:t>
            </a: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is the home of </a:t>
            </a:r>
            <a:r>
              <a:rPr lang="en-GB" dirty="0" smtClean="0">
                <a:solidFill>
                  <a:srgbClr val="000000"/>
                </a:solidFill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penguins </a:t>
            </a: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and </a:t>
            </a:r>
            <a:r>
              <a:rPr lang="en-GB" dirty="0" smtClean="0">
                <a:solidFill>
                  <a:srgbClr val="000000"/>
                </a:solidFill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albatrosses</a:t>
            </a: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. 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6)This </a:t>
            </a:r>
            <a:r>
              <a:rPr lang="en-GB" dirty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o</a:t>
            </a:r>
            <a:r>
              <a:rPr lang="en-GB" dirty="0" smtClean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cean </a:t>
            </a:r>
            <a:r>
              <a:rPr lang="en-GB" dirty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is the </a:t>
            </a: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most important transport route for oil. 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  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7) </a:t>
            </a:r>
            <a:r>
              <a:rPr lang="en-GB" dirty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 Polar bears live around this </a:t>
            </a:r>
            <a:r>
              <a:rPr lang="en-GB" dirty="0" smtClean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ocean</a:t>
            </a:r>
            <a:r>
              <a:rPr lang="en-GB" dirty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. 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400" dirty="0"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600" dirty="0"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396445" y="1455557"/>
            <a:ext cx="5660571" cy="31477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omic Sans MS" panose="030F0702030302020204" pitchFamily="66" charset="0"/>
              </a:rPr>
              <a:t>8) </a:t>
            </a: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 This </a:t>
            </a:r>
            <a:r>
              <a:rPr lang="en-GB" dirty="0" smtClean="0">
                <a:solidFill>
                  <a:srgbClr val="000000"/>
                </a:solidFill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ocean </a:t>
            </a: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is located around the South Pole across the Antarctic circle in the Southern Hemisphere off Antarctica. 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ts val="750"/>
              </a:spcBef>
              <a:spcAft>
                <a:spcPts val="2250"/>
              </a:spcAft>
            </a:pPr>
            <a:r>
              <a:rPr lang="en-GB" dirty="0" smtClean="0">
                <a:solidFill>
                  <a:srgbClr val="000000"/>
                </a:solidFill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9) </a:t>
            </a:r>
            <a:r>
              <a:rPr lang="en-GB" dirty="0" smtClean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There </a:t>
            </a:r>
            <a:r>
              <a:rPr lang="en-GB" dirty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are lots of humpback whales in this </a:t>
            </a:r>
            <a:r>
              <a:rPr lang="en-GB" dirty="0" smtClean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ocean!</a:t>
            </a:r>
          </a:p>
          <a:p>
            <a:pPr>
              <a:lnSpc>
                <a:spcPct val="107000"/>
              </a:lnSpc>
              <a:spcBef>
                <a:spcPts val="750"/>
              </a:spcBef>
              <a:spcAft>
                <a:spcPts val="2250"/>
              </a:spcAft>
            </a:pP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</a:rPr>
              <a:t>10) The ocean is mainly frozen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463803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dirty="0">
                <a:latin typeface="Comic Sans MS" panose="030F0702030302020204" pitchFamily="66" charset="0"/>
              </a:rPr>
              <a:t>Ocean </a:t>
            </a:r>
            <a:r>
              <a:rPr lang="en-GB" sz="7200" dirty="0" smtClean="0">
                <a:latin typeface="Comic Sans MS" panose="030F0702030302020204" pitchFamily="66" charset="0"/>
              </a:rPr>
              <a:t>Quiz answers</a:t>
            </a:r>
            <a:endParaRPr lang="en-GB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AutoNum type="arabicParenR"/>
            </a:pPr>
            <a:r>
              <a:rPr lang="en-GB" dirty="0" smtClean="0">
                <a:latin typeface="Comic Sans MS" panose="030F0702030302020204" pitchFamily="66" charset="0"/>
              </a:rPr>
              <a:t>The Pacific ocean</a:t>
            </a:r>
          </a:p>
          <a:p>
            <a:pPr marL="514350" indent="-514350">
              <a:buAutoNum type="arabicParenR"/>
            </a:pPr>
            <a:r>
              <a:rPr lang="en-GB" dirty="0" smtClean="0">
                <a:latin typeface="Comic Sans MS" panose="030F0702030302020204" pitchFamily="66" charset="0"/>
              </a:rPr>
              <a:t>The Atlantic ocean</a:t>
            </a:r>
          </a:p>
          <a:p>
            <a:pPr marL="514350" indent="-514350">
              <a:buAutoNum type="arabicParenR"/>
            </a:pPr>
            <a:r>
              <a:rPr lang="en-GB" dirty="0" smtClean="0">
                <a:latin typeface="Comic Sans MS" panose="030F0702030302020204" pitchFamily="66" charset="0"/>
              </a:rPr>
              <a:t>The Atlantic</a:t>
            </a:r>
          </a:p>
          <a:p>
            <a:pPr marL="514350" indent="-514350">
              <a:buFont typeface="Arial" panose="020B0604020202020204" pitchFamily="34" charset="0"/>
              <a:buAutoNum type="arabicParenR"/>
            </a:pPr>
            <a:r>
              <a:rPr lang="en-GB" dirty="0">
                <a:latin typeface="Comic Sans MS" panose="030F0702030302020204" pitchFamily="66" charset="0"/>
              </a:rPr>
              <a:t>The Pacific </a:t>
            </a:r>
            <a:r>
              <a:rPr lang="en-GB" dirty="0" smtClean="0">
                <a:latin typeface="Comic Sans MS" panose="030F0702030302020204" pitchFamily="66" charset="0"/>
              </a:rPr>
              <a:t>ocean</a:t>
            </a:r>
          </a:p>
          <a:p>
            <a:pPr marL="514350" indent="-514350">
              <a:buFont typeface="Arial" panose="020B0604020202020204" pitchFamily="34" charset="0"/>
              <a:buAutoNum type="arabicParenR"/>
            </a:pPr>
            <a:r>
              <a:rPr lang="en-GB" dirty="0" smtClean="0">
                <a:latin typeface="Comic Sans MS" panose="030F0702030302020204" pitchFamily="66" charset="0"/>
              </a:rPr>
              <a:t>The Southern Ocean</a:t>
            </a:r>
          </a:p>
          <a:p>
            <a:pPr marL="514350" indent="-514350">
              <a:buFont typeface="Arial" panose="020B0604020202020204" pitchFamily="34" charset="0"/>
              <a:buAutoNum type="arabicParenR"/>
            </a:pPr>
            <a:r>
              <a:rPr lang="en-GB" dirty="0" smtClean="0">
                <a:latin typeface="Comic Sans MS" panose="030F0702030302020204" pitchFamily="66" charset="0"/>
              </a:rPr>
              <a:t>The Indian ocean</a:t>
            </a:r>
          </a:p>
          <a:p>
            <a:pPr marL="514350" indent="-514350">
              <a:buFont typeface="Arial" panose="020B0604020202020204" pitchFamily="34" charset="0"/>
              <a:buAutoNum type="arabicParenR"/>
            </a:pPr>
            <a:r>
              <a:rPr lang="en-GB" dirty="0" smtClean="0">
                <a:latin typeface="Comic Sans MS" panose="030F0702030302020204" pitchFamily="66" charset="0"/>
              </a:rPr>
              <a:t>The Artic ocean</a:t>
            </a:r>
          </a:p>
          <a:p>
            <a:pPr marL="514350" indent="-514350">
              <a:buFont typeface="Arial" panose="020B0604020202020204" pitchFamily="34" charset="0"/>
              <a:buAutoNum type="arabicParenR"/>
            </a:pPr>
            <a:r>
              <a:rPr lang="en-GB" dirty="0" smtClean="0">
                <a:latin typeface="Comic Sans MS" panose="030F0702030302020204" pitchFamily="66" charset="0"/>
              </a:rPr>
              <a:t>The Southern ocean</a:t>
            </a:r>
          </a:p>
          <a:p>
            <a:pPr marL="514350" indent="-514350">
              <a:buFont typeface="Arial" panose="020B0604020202020204" pitchFamily="34" charset="0"/>
              <a:buAutoNum type="arabicParenR"/>
            </a:pPr>
            <a:r>
              <a:rPr lang="en-GB" dirty="0" smtClean="0">
                <a:latin typeface="Comic Sans MS" panose="030F0702030302020204" pitchFamily="66" charset="0"/>
              </a:rPr>
              <a:t>The Indian ocean</a:t>
            </a:r>
          </a:p>
          <a:p>
            <a:pPr marL="514350" indent="-514350">
              <a:buFont typeface="Arial" panose="020B0604020202020204" pitchFamily="34" charset="0"/>
              <a:buAutoNum type="arabicParenR"/>
            </a:pP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smtClean="0">
                <a:latin typeface="Comic Sans MS" panose="030F0702030302020204" pitchFamily="66" charset="0"/>
              </a:rPr>
              <a:t>The Artic ocean</a:t>
            </a:r>
          </a:p>
          <a:p>
            <a:pPr marL="514350" indent="-514350">
              <a:buFont typeface="Arial" panose="020B0604020202020204" pitchFamily="34" charset="0"/>
              <a:buAutoNum type="arabicParenR"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514350" indent="-514350">
              <a:buFont typeface="Arial" panose="020B0604020202020204" pitchFamily="34" charset="0"/>
              <a:buAutoNum type="arabicParenR"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514350" indent="-514350">
              <a:buFont typeface="Arial" panose="020B0604020202020204" pitchFamily="34" charset="0"/>
              <a:buAutoNum type="arabicParenR"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514350" indent="-514350">
              <a:buFont typeface="Arial" panose="020B0604020202020204" pitchFamily="34" charset="0"/>
              <a:buAutoNum type="arabicParenR"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514350" indent="-514350">
              <a:buFont typeface="Arial" panose="020B0604020202020204" pitchFamily="34" charset="0"/>
              <a:buAutoNum type="arabicParenR"/>
            </a:pPr>
            <a:endParaRPr lang="en-GB" dirty="0">
              <a:latin typeface="Comic Sans MS" panose="030F0702030302020204" pitchFamily="66" charset="0"/>
            </a:endParaRPr>
          </a:p>
          <a:p>
            <a:pPr marL="514350" indent="-514350">
              <a:buAutoNum type="arabicParenR"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514350" indent="-514350">
              <a:buAutoNum type="arabicParenR"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514350" indent="-514350">
              <a:buAutoNum type="arabicParenR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024822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4445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800" dirty="0" smtClean="0">
                <a:latin typeface="Comic Sans MS" panose="030F0702030302020204" pitchFamily="66" charset="0"/>
              </a:rPr>
              <a:t>Well done! You now know all about the world’s seven continents and five oceans!</a:t>
            </a:r>
          </a:p>
          <a:p>
            <a:pPr marL="0" indent="0" algn="ctr">
              <a:buNone/>
            </a:pPr>
            <a:r>
              <a:rPr lang="en-GB" sz="4800" dirty="0" smtClean="0">
                <a:latin typeface="Comic Sans MS" panose="030F0702030302020204" pitchFamily="66" charset="0"/>
              </a:rPr>
              <a:t>Have a great weekend!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Thumbs Up Emoji (U+1F44D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0149" y="3498216"/>
            <a:ext cx="3196046" cy="3196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57965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473</TotalTime>
  <Words>446</Words>
  <Application>Microsoft Office PowerPoint</Application>
  <PresentationFormat>Widescreen</PresentationFormat>
  <Paragraphs>128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2" baseType="lpstr">
      <vt:lpstr>Arial</vt:lpstr>
      <vt:lpstr>Calibri</vt:lpstr>
      <vt:lpstr>Calibri Light</vt:lpstr>
      <vt:lpstr>Comic Sans MS</vt:lpstr>
      <vt:lpstr>Office Theme</vt:lpstr>
      <vt:lpstr>Geography 22.6.20</vt:lpstr>
      <vt:lpstr>PowerPoint Presentation</vt:lpstr>
      <vt:lpstr>How can we find out about different countries around the world?</vt:lpstr>
      <vt:lpstr>Answers </vt:lpstr>
      <vt:lpstr>Video Clip</vt:lpstr>
      <vt:lpstr>We have previously talked about the 7 continents of the world.   Can you remember any of them?  You can sing a song to help you remember the continents and it goes like this …  </vt:lpstr>
      <vt:lpstr>What do you notice? </vt:lpstr>
      <vt:lpstr>Choose 1 of the following activities:</vt:lpstr>
      <vt:lpstr>PowerPoint Presentation</vt:lpstr>
      <vt:lpstr>Can you name any of the 5 oceans?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Look at the map. What do you notice?</vt:lpstr>
      <vt:lpstr>Choose 1 of the following activities:</vt:lpstr>
      <vt:lpstr>PowerPoint Presentation</vt:lpstr>
      <vt:lpstr>Can you name the 5 oceans? </vt:lpstr>
      <vt:lpstr>Tell your family everything that you can remember about the 5 oceans.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Make an Ocean Book</vt:lpstr>
      <vt:lpstr>Make an Ocean Book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Ocean Quiz (Use your printed slides to help you)</vt:lpstr>
      <vt:lpstr>Ocean Quiz answers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Wheeler K</dc:creator>
  <cp:lastModifiedBy>Wheeler K</cp:lastModifiedBy>
  <cp:revision>82</cp:revision>
  <cp:lastPrinted>2020-06-09T12:48:51Z</cp:lastPrinted>
  <dcterms:created xsi:type="dcterms:W3CDTF">2020-06-02T09:46:24Z</dcterms:created>
  <dcterms:modified xsi:type="dcterms:W3CDTF">2020-06-09T12:56:05Z</dcterms:modified>
</cp:coreProperties>
</file>