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5"/>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63AD3-6EEA-49EB-A66B-6C034F6B1CC0}"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F46AC-DE20-4C71-923B-68A76F9768AD}" type="slidenum">
              <a:rPr lang="en-US" smtClean="0"/>
              <a:t>‹#›</a:t>
            </a:fld>
            <a:endParaRPr lang="en-US"/>
          </a:p>
        </p:txBody>
      </p:sp>
    </p:spTree>
    <p:extLst>
      <p:ext uri="{BB962C8B-B14F-4D97-AF65-F5344CB8AC3E}">
        <p14:creationId xmlns:p14="http://schemas.microsoft.com/office/powerpoint/2010/main" val="1524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54160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0" name="Google Shape;410;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49927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865b8fc02b_0_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6" name="Google Shape;426;g865b8fc0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13698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1" name="Google Shape;43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2055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8ab29cc819_1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9" name="Google Shape;439;g8ab29cc819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52909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8ab29cc819_1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4" name="Google Shape;444;g8ab29cc819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9717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8b02f6d609_0_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9" name="Google Shape;449;g8b02f6d609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18003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g8ab29cc819_1_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7" name="Google Shape;467;g8ab29cc819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30698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0"/>
        <p:cNvGrpSpPr/>
        <p:nvPr/>
      </p:nvGrpSpPr>
      <p:grpSpPr>
        <a:xfrm>
          <a:off x="0" y="0"/>
          <a:ext cx="0" cy="0"/>
          <a:chOff x="0" y="0"/>
          <a:chExt cx="0" cy="0"/>
        </a:xfrm>
      </p:grpSpPr>
      <p:sp>
        <p:nvSpPr>
          <p:cNvPr id="471" name="Google Shape;471;g8b02f6d609_0_3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2" name="Google Shape;472;g8b02f6d609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235565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b02f6d609_0_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0" name="Google Shape;480;g8b02f6d609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87990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8b02f6d609_0_4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5" name="Google Shape;485;g8b02f6d609_0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0607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8b02f6d609_0_3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3" name="Google Shape;493;g8b02f6d609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23132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8b02f6d609_0_5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8" name="Google Shape;498;g8b02f6d609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95038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8b02f6d609_0_2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4" name="Google Shape;504;g8b02f6d609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61101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8b02f6d609_0_6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9" name="Google Shape;509;g8b02f6d609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9824212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5" name="Google Shape;51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163663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g8921dddaa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1" name="Google Shape;521;g8921dddaa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46447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8921dddaa0_0_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8921dddaa0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1362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8921dddaa0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5" name="Google Shape;535;g8921dddaa0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85418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g8921dddaa0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0" name="Google Shape;540;g8921dddaa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62200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88c631554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5" name="Google Shape;545;g88c631554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5688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88c631554b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2" name="Google Shape;552;g88c631554b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61765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88c631554b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8" name="Google Shape;558;g88c631554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80033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88c631554b_0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88c631554b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299232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88c631554b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0" name="Google Shape;580;g88c631554b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06571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8" name="Google Shape;58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885274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8a97fee8b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5" name="Google Shape;595;g8a97fee8b0_0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8328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g8a97fee8b0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2" name="Google Shape;602;g8a97fee8b0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06273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8a97fee8b0_0_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0" name="Google Shape;610;g8a97fee8b0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75499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g8a97fee8b0_0_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5" name="Google Shape;615;g8a97fee8b0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4441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8a97fee8b0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0" name="Google Shape;620;g8a97fee8b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86708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5" name="Google Shape;62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42657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186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51435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1905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3782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4234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4103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63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670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4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850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05852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55"/>
        <p:cNvGrpSpPr/>
        <p:nvPr/>
      </p:nvGrpSpPr>
      <p:grpSpPr>
        <a:xfrm>
          <a:off x="0" y="0"/>
          <a:ext cx="0" cy="0"/>
          <a:chOff x="0" y="0"/>
          <a:chExt cx="0" cy="0"/>
        </a:xfrm>
      </p:grpSpPr>
      <p:sp>
        <p:nvSpPr>
          <p:cNvPr id="56" name="Google Shape;56;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57" name="Google Shape;57;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58" name="Google Shape;58;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2311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59"/>
        <p:cNvGrpSpPr/>
        <p:nvPr/>
      </p:nvGrpSpPr>
      <p:grpSpPr>
        <a:xfrm>
          <a:off x="0" y="0"/>
          <a:ext cx="0" cy="0"/>
          <a:chOff x="0" y="0"/>
          <a:chExt cx="0" cy="0"/>
        </a:xfrm>
      </p:grpSpPr>
      <p:sp>
        <p:nvSpPr>
          <p:cNvPr id="60" name="Google Shape;60;p8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1" name="Google Shape;61;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71738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2"/>
        <p:cNvGrpSpPr/>
        <p:nvPr/>
      </p:nvGrpSpPr>
      <p:grpSpPr>
        <a:xfrm>
          <a:off x="0" y="0"/>
          <a:ext cx="0" cy="0"/>
          <a:chOff x="0" y="0"/>
          <a:chExt cx="0" cy="0"/>
        </a:xfrm>
      </p:grpSpPr>
      <p:sp>
        <p:nvSpPr>
          <p:cNvPr id="63" name="Google Shape;63;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4" name="Google Shape;64;p9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65" name="Google Shape;65;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10680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66"/>
        <p:cNvGrpSpPr/>
        <p:nvPr/>
      </p:nvGrpSpPr>
      <p:grpSpPr>
        <a:xfrm>
          <a:off x="0" y="0"/>
          <a:ext cx="0" cy="0"/>
          <a:chOff x="0" y="0"/>
          <a:chExt cx="0" cy="0"/>
        </a:xfrm>
      </p:grpSpPr>
      <p:sp>
        <p:nvSpPr>
          <p:cNvPr id="67" name="Google Shape;67;p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8" name="Google Shape;68;p9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69" name="Google Shape;69;p9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0" name="Google Shape;70;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12189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1"/>
        <p:cNvGrpSpPr/>
        <p:nvPr/>
      </p:nvGrpSpPr>
      <p:grpSpPr>
        <a:xfrm>
          <a:off x="0" y="0"/>
          <a:ext cx="0" cy="0"/>
          <a:chOff x="0" y="0"/>
          <a:chExt cx="0" cy="0"/>
        </a:xfrm>
      </p:grpSpPr>
      <p:sp>
        <p:nvSpPr>
          <p:cNvPr id="72" name="Google Shape;72;p9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3073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4"/>
        <p:cNvGrpSpPr/>
        <p:nvPr/>
      </p:nvGrpSpPr>
      <p:grpSpPr>
        <a:xfrm>
          <a:off x="0" y="0"/>
          <a:ext cx="0" cy="0"/>
          <a:chOff x="0" y="0"/>
          <a:chExt cx="0" cy="0"/>
        </a:xfrm>
      </p:grpSpPr>
      <p:sp>
        <p:nvSpPr>
          <p:cNvPr id="75" name="Google Shape;75;p9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76" name="Google Shape;76;p9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7" name="Google Shape;77;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52082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8"/>
        <p:cNvGrpSpPr/>
        <p:nvPr/>
      </p:nvGrpSpPr>
      <p:grpSpPr>
        <a:xfrm>
          <a:off x="0" y="0"/>
          <a:ext cx="0" cy="0"/>
          <a:chOff x="0" y="0"/>
          <a:chExt cx="0" cy="0"/>
        </a:xfrm>
      </p:grpSpPr>
      <p:sp>
        <p:nvSpPr>
          <p:cNvPr id="79" name="Google Shape;79;p9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0" name="Google Shape;80;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583834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1"/>
        <p:cNvGrpSpPr/>
        <p:nvPr/>
      </p:nvGrpSpPr>
      <p:grpSpPr>
        <a:xfrm>
          <a:off x="0" y="0"/>
          <a:ext cx="0" cy="0"/>
          <a:chOff x="0" y="0"/>
          <a:chExt cx="0" cy="0"/>
        </a:xfrm>
      </p:grpSpPr>
      <p:sp>
        <p:nvSpPr>
          <p:cNvPr id="82" name="Google Shape;82;p9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3" name="Google Shape;83;p9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4" name="Google Shape;84;p9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85" name="Google Shape;85;p9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6" name="Google Shape;86;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997270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7"/>
        <p:cNvGrpSpPr/>
        <p:nvPr/>
      </p:nvGrpSpPr>
      <p:grpSpPr>
        <a:xfrm>
          <a:off x="0" y="0"/>
          <a:ext cx="0" cy="0"/>
          <a:chOff x="0" y="0"/>
          <a:chExt cx="0" cy="0"/>
        </a:xfrm>
      </p:grpSpPr>
      <p:sp>
        <p:nvSpPr>
          <p:cNvPr id="88" name="Google Shape;88;p9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89" name="Google Shape;89;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007522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0"/>
        <p:cNvGrpSpPr/>
        <p:nvPr/>
      </p:nvGrpSpPr>
      <p:grpSpPr>
        <a:xfrm>
          <a:off x="0" y="0"/>
          <a:ext cx="0" cy="0"/>
          <a:chOff x="0" y="0"/>
          <a:chExt cx="0" cy="0"/>
        </a:xfrm>
      </p:grpSpPr>
      <p:sp>
        <p:nvSpPr>
          <p:cNvPr id="91" name="Google Shape;91;p9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2" name="Google Shape;92;p9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3" name="Google Shape;93;p9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70777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9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9778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924032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1"/>
        <p:cNvGrpSpPr/>
        <p:nvPr/>
      </p:nvGrpSpPr>
      <p:grpSpPr>
        <a:xfrm>
          <a:off x="0" y="0"/>
          <a:ext cx="0" cy="0"/>
          <a:chOff x="0" y="0"/>
          <a:chExt cx="0" cy="0"/>
        </a:xfrm>
      </p:grpSpPr>
      <p:sp>
        <p:nvSpPr>
          <p:cNvPr id="52" name="Google Shape;52;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3" name="Google Shape;53;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4" name="Google Shape;54;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8577655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 Id="rId1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hyperlink" Target="https://www.youtube.com/watch?v=yF7Ou43Vj6c"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05"/>
        <p:cNvGrpSpPr/>
        <p:nvPr/>
      </p:nvGrpSpPr>
      <p:grpSpPr>
        <a:xfrm>
          <a:off x="0" y="0"/>
          <a:ext cx="0" cy="0"/>
          <a:chOff x="0" y="0"/>
          <a:chExt cx="0" cy="0"/>
        </a:xfrm>
      </p:grpSpPr>
      <p:sp>
        <p:nvSpPr>
          <p:cNvPr id="406" name="Google Shape;406;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6</a:t>
            </a:r>
            <a:r>
              <a:rPr lang="en-GB" u="sng" baseline="30000"/>
              <a:t>th</a:t>
            </a:r>
            <a:r>
              <a:rPr lang="en-GB" u="sng"/>
              <a:t> July</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407" name="Google Shape;407;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1655718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62"/>
          <p:cNvSpPr/>
          <p:nvPr/>
        </p:nvSpPr>
        <p:spPr>
          <a:xfrm>
            <a:off x="198800" y="523200"/>
            <a:ext cx="6138800" cy="3847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413" name="Google Shape;413;p6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32 =  100   -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Which of these are NOT multiples of 8:</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4, 32, 48, 50, 80,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Complete this</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bar model.</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160    ➗    8</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Write 0.9 as a fraction</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6. Write this time in another way:</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7. How many vertices in this triangular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prism?</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414" name="Google Shape;414;p6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06.07.20</a:t>
            </a:r>
            <a:endParaRPr sz="2400" b="1" u="sng" kern="0">
              <a:solidFill>
                <a:srgbClr val="000000"/>
              </a:solidFill>
              <a:latin typeface="Arial"/>
              <a:ea typeface="Arial"/>
              <a:cs typeface="Arial"/>
              <a:sym typeface="Arial"/>
            </a:endParaRPr>
          </a:p>
        </p:txBody>
      </p:sp>
      <p:sp>
        <p:nvSpPr>
          <p:cNvPr id="415" name="Google Shape;415;p62"/>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600"/>
            </a:pPr>
            <a:r>
              <a:rPr lang="en-GB" sz="2133" kern="0">
                <a:solidFill>
                  <a:srgbClr val="000000"/>
                </a:solidFill>
                <a:latin typeface="Arial"/>
                <a:ea typeface="Arial"/>
                <a:cs typeface="Arial"/>
                <a:sym typeface="Arial"/>
              </a:rPr>
              <a:t>8. A film started at 6:30 and ended at 8:10. How long is the film?</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9. 401  ➗ 4</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10. Always, sometimes,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never:</a:t>
            </a:r>
            <a:endParaRPr sz="2133" kern="0">
              <a:solidFill>
                <a:srgbClr val="000000"/>
              </a:solidFill>
              <a:latin typeface="Arial"/>
              <a:ea typeface="Arial"/>
              <a:cs typeface="Arial"/>
              <a:sym typeface="Arial"/>
            </a:endParaRPr>
          </a:p>
          <a:p>
            <a:pPr defTabSz="1219170">
              <a:buClr>
                <a:srgbClr val="000000"/>
              </a:buClr>
              <a:buSzPts val="1600"/>
            </a:pPr>
            <a:endParaRPr sz="2133" i="1" kern="0">
              <a:solidFill>
                <a:srgbClr val="000000"/>
              </a:solidFill>
              <a:latin typeface="Arial"/>
              <a:ea typeface="Arial"/>
              <a:cs typeface="Arial"/>
              <a:sym typeface="Arial"/>
            </a:endParaRPr>
          </a:p>
          <a:p>
            <a:pPr defTabSz="1219170">
              <a:buClr>
                <a:srgbClr val="000000"/>
              </a:buClr>
              <a:buSzPts val="1600"/>
            </a:pPr>
            <a:r>
              <a:rPr lang="en-GB" sz="2133" i="1" kern="0">
                <a:solidFill>
                  <a:srgbClr val="000000"/>
                </a:solidFill>
                <a:latin typeface="Arial"/>
                <a:ea typeface="Arial"/>
                <a:cs typeface="Arial"/>
                <a:sym typeface="Arial"/>
              </a:rPr>
              <a:t>If a number is a multiple of 6 is must also be a multiple of 2 and 3.</a:t>
            </a:r>
            <a:endParaRPr sz="2133" i="1" kern="0">
              <a:solidFill>
                <a:srgbClr val="000000"/>
              </a:solidFill>
              <a:latin typeface="Arial"/>
              <a:ea typeface="Arial"/>
              <a:cs typeface="Arial"/>
              <a:sym typeface="Arial"/>
            </a:endParaRPr>
          </a:p>
          <a:p>
            <a:pPr defTabSz="1219170">
              <a:buClr>
                <a:srgbClr val="000000"/>
              </a:buClr>
              <a:buSzPts val="1600"/>
            </a:pPr>
            <a:endParaRPr sz="2133" i="1"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Explain how you know this.</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defTabSz="1219170">
              <a:buClr>
                <a:srgbClr val="000000"/>
              </a:buClr>
              <a:buSzPts val="1600"/>
            </a:pPr>
            <a:r>
              <a:rPr lang="en-GB" sz="2133" kern="0">
                <a:solidFill>
                  <a:srgbClr val="000000"/>
                </a:solidFill>
                <a:latin typeface="Arial"/>
                <a:ea typeface="Arial"/>
                <a:cs typeface="Arial"/>
                <a:sym typeface="Arial"/>
              </a:rPr>
              <a:t>					</a:t>
            </a: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a:p>
            <a:pPr marL="609585" defTabSz="1219170">
              <a:buClr>
                <a:srgbClr val="000000"/>
              </a:buClr>
              <a:buSzPts val="1600"/>
            </a:pPr>
            <a:endParaRPr sz="2133" kern="0">
              <a:solidFill>
                <a:srgbClr val="000000"/>
              </a:solidFill>
              <a:latin typeface="Arial"/>
              <a:ea typeface="Arial"/>
              <a:cs typeface="Arial"/>
              <a:sym typeface="Arial"/>
            </a:endParaRPr>
          </a:p>
        </p:txBody>
      </p:sp>
      <p:grpSp>
        <p:nvGrpSpPr>
          <p:cNvPr id="416" name="Google Shape;416;p62"/>
          <p:cNvGrpSpPr/>
          <p:nvPr/>
        </p:nvGrpSpPr>
        <p:grpSpPr>
          <a:xfrm>
            <a:off x="3136700" y="1987685"/>
            <a:ext cx="1545600" cy="987249"/>
            <a:chOff x="2314875" y="1093813"/>
            <a:chExt cx="1159200" cy="740437"/>
          </a:xfrm>
        </p:grpSpPr>
        <p:sp>
          <p:nvSpPr>
            <p:cNvPr id="417" name="Google Shape;417;p62"/>
            <p:cNvSpPr txBox="1"/>
            <p:nvPr/>
          </p:nvSpPr>
          <p:spPr>
            <a:xfrm>
              <a:off x="2314875" y="1093813"/>
              <a:ext cx="1159200" cy="353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93</a:t>
              </a:r>
              <a:endParaRPr sz="1867" kern="0">
                <a:solidFill>
                  <a:srgbClr val="000000"/>
                </a:solidFill>
                <a:latin typeface="Arial"/>
                <a:ea typeface="Arial"/>
                <a:cs typeface="Arial"/>
                <a:sym typeface="Arial"/>
              </a:endParaRPr>
            </a:p>
          </p:txBody>
        </p:sp>
        <p:sp>
          <p:nvSpPr>
            <p:cNvPr id="418" name="Google Shape;418;p62"/>
            <p:cNvSpPr txBox="1"/>
            <p:nvPr/>
          </p:nvSpPr>
          <p:spPr>
            <a:xfrm>
              <a:off x="2314875" y="1450550"/>
              <a:ext cx="675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27</a:t>
              </a:r>
              <a:endParaRPr sz="1867" kern="0">
                <a:solidFill>
                  <a:srgbClr val="000000"/>
                </a:solidFill>
                <a:latin typeface="Arial"/>
                <a:ea typeface="Arial"/>
                <a:cs typeface="Arial"/>
                <a:sym typeface="Arial"/>
              </a:endParaRPr>
            </a:p>
          </p:txBody>
        </p:sp>
        <p:sp>
          <p:nvSpPr>
            <p:cNvPr id="419" name="Google Shape;419;p62"/>
            <p:cNvSpPr txBox="1"/>
            <p:nvPr/>
          </p:nvSpPr>
          <p:spPr>
            <a:xfrm>
              <a:off x="2990475" y="1450538"/>
              <a:ext cx="483600" cy="3837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sp>
        <p:nvSpPr>
          <p:cNvPr id="420" name="Google Shape;420;p62"/>
          <p:cNvSpPr/>
          <p:nvPr/>
        </p:nvSpPr>
        <p:spPr>
          <a:xfrm>
            <a:off x="2561967" y="596600"/>
            <a:ext cx="472000" cy="2912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421" name="Google Shape;421;p62"/>
          <p:cNvPicPr preferRelativeResize="0"/>
          <p:nvPr/>
        </p:nvPicPr>
        <p:blipFill rotWithShape="1">
          <a:blip r:embed="rId3">
            <a:alphaModFix/>
          </a:blip>
          <a:srcRect/>
          <a:stretch/>
        </p:blipFill>
        <p:spPr>
          <a:xfrm>
            <a:off x="4559885" y="4536767"/>
            <a:ext cx="1409700" cy="495300"/>
          </a:xfrm>
          <a:prstGeom prst="rect">
            <a:avLst/>
          </a:prstGeom>
          <a:noFill/>
          <a:ln>
            <a:noFill/>
          </a:ln>
        </p:spPr>
      </p:pic>
      <p:pic>
        <p:nvPicPr>
          <p:cNvPr id="422" name="Google Shape;422;p62"/>
          <p:cNvPicPr preferRelativeResize="0"/>
          <p:nvPr/>
        </p:nvPicPr>
        <p:blipFill rotWithShape="1">
          <a:blip r:embed="rId4">
            <a:alphaModFix/>
          </a:blip>
          <a:srcRect/>
          <a:stretch/>
        </p:blipFill>
        <p:spPr>
          <a:xfrm>
            <a:off x="3984901" y="5548101"/>
            <a:ext cx="1984700" cy="1190833"/>
          </a:xfrm>
          <a:prstGeom prst="rect">
            <a:avLst/>
          </a:prstGeom>
          <a:noFill/>
          <a:ln>
            <a:noFill/>
          </a:ln>
        </p:spPr>
      </p:pic>
      <p:pic>
        <p:nvPicPr>
          <p:cNvPr id="423" name="Google Shape;423;p62"/>
          <p:cNvPicPr preferRelativeResize="0"/>
          <p:nvPr/>
        </p:nvPicPr>
        <p:blipFill rotWithShape="1">
          <a:blip r:embed="rId5">
            <a:alphaModFix/>
          </a:blip>
          <a:srcRect/>
          <a:stretch/>
        </p:blipFill>
        <p:spPr>
          <a:xfrm>
            <a:off x="10308634" y="1004926"/>
            <a:ext cx="1290233" cy="1914333"/>
          </a:xfrm>
          <a:prstGeom prst="rect">
            <a:avLst/>
          </a:prstGeom>
          <a:noFill/>
          <a:ln>
            <a:noFill/>
          </a:ln>
        </p:spPr>
      </p:pic>
    </p:spTree>
    <p:extLst>
      <p:ext uri="{BB962C8B-B14F-4D97-AF65-F5344CB8AC3E}">
        <p14:creationId xmlns:p14="http://schemas.microsoft.com/office/powerpoint/2010/main" val="3743418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27"/>
        <p:cNvGrpSpPr/>
        <p:nvPr/>
      </p:nvGrpSpPr>
      <p:grpSpPr>
        <a:xfrm>
          <a:off x="0" y="0"/>
          <a:ext cx="0" cy="0"/>
          <a:chOff x="0" y="0"/>
          <a:chExt cx="0" cy="0"/>
        </a:xfrm>
      </p:grpSpPr>
      <p:sp>
        <p:nvSpPr>
          <p:cNvPr id="428" name="Google Shape;428;g865b8fc02b_0_2"/>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4,50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9/10 or 90/100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14.45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 hour 45 minutes or 105 minutes</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100.25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Always</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As all the numbers in the 6 times tables feature in the 2 and 3 times table.</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26513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32"/>
        <p:cNvGrpSpPr/>
        <p:nvPr/>
      </p:nvGrpSpPr>
      <p:grpSpPr>
        <a:xfrm>
          <a:off x="0" y="0"/>
          <a:ext cx="0" cy="0"/>
          <a:chOff x="0" y="0"/>
          <a:chExt cx="0" cy="0"/>
        </a:xfrm>
      </p:grpSpPr>
      <p:sp>
        <p:nvSpPr>
          <p:cNvPr id="433" name="Google Shape;433;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434" name="Google Shape;434;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435" name="Google Shape;435;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436" name="Google Shape;436;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992110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40"/>
        <p:cNvGrpSpPr/>
        <p:nvPr/>
      </p:nvGrpSpPr>
      <p:grpSpPr>
        <a:xfrm>
          <a:off x="0" y="0"/>
          <a:ext cx="0" cy="0"/>
          <a:chOff x="0" y="0"/>
          <a:chExt cx="0" cy="0"/>
        </a:xfrm>
      </p:grpSpPr>
      <p:sp>
        <p:nvSpPr>
          <p:cNvPr id="441" name="Google Shape;441;g8ab29cc819_1_0"/>
          <p:cNvSpPr txBox="1"/>
          <p:nvPr/>
        </p:nvSpPr>
        <p:spPr>
          <a:xfrm>
            <a:off x="1002733" y="1772700"/>
            <a:ext cx="10242400" cy="2435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533" u="sng" kern="0">
                <a:solidFill>
                  <a:srgbClr val="000000"/>
                </a:solidFill>
                <a:latin typeface="Arial"/>
                <a:cs typeface="Arial"/>
                <a:sym typeface="Arial"/>
              </a:rPr>
              <a:t>WALT: divide by 4.</a:t>
            </a:r>
            <a:endParaRPr sz="4533" u="sng" kern="0">
              <a:solidFill>
                <a:srgbClr val="000000"/>
              </a:solidFill>
              <a:latin typeface="Arial"/>
              <a:cs typeface="Arial"/>
              <a:sym typeface="Arial"/>
            </a:endParaRPr>
          </a:p>
        </p:txBody>
      </p:sp>
    </p:spTree>
    <p:extLst>
      <p:ext uri="{BB962C8B-B14F-4D97-AF65-F5344CB8AC3E}">
        <p14:creationId xmlns:p14="http://schemas.microsoft.com/office/powerpoint/2010/main" val="4171268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45"/>
        <p:cNvGrpSpPr/>
        <p:nvPr/>
      </p:nvGrpSpPr>
      <p:grpSpPr>
        <a:xfrm>
          <a:off x="0" y="0"/>
          <a:ext cx="0" cy="0"/>
          <a:chOff x="0" y="0"/>
          <a:chExt cx="0" cy="0"/>
        </a:xfrm>
      </p:grpSpPr>
      <p:pic>
        <p:nvPicPr>
          <p:cNvPr id="446" name="Google Shape;446;g8ab29cc819_1_10"/>
          <p:cNvPicPr preferRelativeResize="0"/>
          <p:nvPr/>
        </p:nvPicPr>
        <p:blipFill>
          <a:blip r:embed="rId3">
            <a:alphaModFix/>
          </a:blip>
          <a:stretch>
            <a:fillRect/>
          </a:stretch>
        </p:blipFill>
        <p:spPr>
          <a:xfrm>
            <a:off x="758267" y="1635667"/>
            <a:ext cx="7066467" cy="2608067"/>
          </a:xfrm>
          <a:prstGeom prst="rect">
            <a:avLst/>
          </a:prstGeom>
          <a:noFill/>
          <a:ln>
            <a:noFill/>
          </a:ln>
        </p:spPr>
      </p:pic>
    </p:spTree>
    <p:extLst>
      <p:ext uri="{BB962C8B-B14F-4D97-AF65-F5344CB8AC3E}">
        <p14:creationId xmlns:p14="http://schemas.microsoft.com/office/powerpoint/2010/main" val="2930086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50"/>
        <p:cNvGrpSpPr/>
        <p:nvPr/>
      </p:nvGrpSpPr>
      <p:grpSpPr>
        <a:xfrm>
          <a:off x="0" y="0"/>
          <a:ext cx="0" cy="0"/>
          <a:chOff x="0" y="0"/>
          <a:chExt cx="0" cy="0"/>
        </a:xfrm>
      </p:grpSpPr>
      <p:pic>
        <p:nvPicPr>
          <p:cNvPr id="451" name="Google Shape;451;g8b02f6d609_0_1"/>
          <p:cNvPicPr preferRelativeResize="0"/>
          <p:nvPr/>
        </p:nvPicPr>
        <p:blipFill rotWithShape="1">
          <a:blip r:embed="rId3">
            <a:alphaModFix/>
          </a:blip>
          <a:srcRect b="21284"/>
          <a:stretch/>
        </p:blipFill>
        <p:spPr>
          <a:xfrm>
            <a:off x="453867" y="686667"/>
            <a:ext cx="7066467" cy="2052967"/>
          </a:xfrm>
          <a:prstGeom prst="rect">
            <a:avLst/>
          </a:prstGeom>
          <a:noFill/>
          <a:ln>
            <a:noFill/>
          </a:ln>
        </p:spPr>
      </p:pic>
      <p:grpSp>
        <p:nvGrpSpPr>
          <p:cNvPr id="452" name="Google Shape;452;g8b02f6d609_0_1"/>
          <p:cNvGrpSpPr/>
          <p:nvPr/>
        </p:nvGrpSpPr>
        <p:grpSpPr>
          <a:xfrm>
            <a:off x="2544401" y="3175633"/>
            <a:ext cx="1028700" cy="711200"/>
            <a:chOff x="2687200" y="3375500"/>
            <a:chExt cx="771525" cy="533400"/>
          </a:xfrm>
        </p:grpSpPr>
        <p:pic>
          <p:nvPicPr>
            <p:cNvPr id="453" name="Google Shape;453;g8b02f6d609_0_1"/>
            <p:cNvPicPr preferRelativeResize="0"/>
            <p:nvPr/>
          </p:nvPicPr>
          <p:blipFill>
            <a:blip r:embed="rId4">
              <a:alphaModFix/>
            </a:blip>
            <a:stretch>
              <a:fillRect/>
            </a:stretch>
          </p:blipFill>
          <p:spPr>
            <a:xfrm>
              <a:off x="2687200" y="3375500"/>
              <a:ext cx="514350" cy="533400"/>
            </a:xfrm>
            <a:prstGeom prst="rect">
              <a:avLst/>
            </a:prstGeom>
            <a:noFill/>
            <a:ln>
              <a:noFill/>
            </a:ln>
          </p:spPr>
        </p:pic>
        <p:pic>
          <p:nvPicPr>
            <p:cNvPr id="454" name="Google Shape;454;g8b02f6d609_0_1"/>
            <p:cNvPicPr preferRelativeResize="0"/>
            <p:nvPr/>
          </p:nvPicPr>
          <p:blipFill>
            <a:blip r:embed="rId5">
              <a:alphaModFix/>
            </a:blip>
            <a:stretch>
              <a:fillRect/>
            </a:stretch>
          </p:blipFill>
          <p:spPr>
            <a:xfrm>
              <a:off x="3201550" y="3375500"/>
              <a:ext cx="257175" cy="257175"/>
            </a:xfrm>
            <a:prstGeom prst="rect">
              <a:avLst/>
            </a:prstGeom>
            <a:noFill/>
            <a:ln>
              <a:noFill/>
            </a:ln>
          </p:spPr>
        </p:pic>
      </p:grpSp>
      <p:grpSp>
        <p:nvGrpSpPr>
          <p:cNvPr id="455" name="Google Shape;455;g8b02f6d609_0_1"/>
          <p:cNvGrpSpPr/>
          <p:nvPr/>
        </p:nvGrpSpPr>
        <p:grpSpPr>
          <a:xfrm rot="10800000">
            <a:off x="3830875" y="3175639"/>
            <a:ext cx="1028700" cy="711200"/>
            <a:chOff x="2687200" y="3375500"/>
            <a:chExt cx="771525" cy="533400"/>
          </a:xfrm>
        </p:grpSpPr>
        <p:pic>
          <p:nvPicPr>
            <p:cNvPr id="456" name="Google Shape;456;g8b02f6d609_0_1"/>
            <p:cNvPicPr preferRelativeResize="0"/>
            <p:nvPr/>
          </p:nvPicPr>
          <p:blipFill>
            <a:blip r:embed="rId4">
              <a:alphaModFix/>
            </a:blip>
            <a:stretch>
              <a:fillRect/>
            </a:stretch>
          </p:blipFill>
          <p:spPr>
            <a:xfrm>
              <a:off x="2687200" y="3375500"/>
              <a:ext cx="514350" cy="533400"/>
            </a:xfrm>
            <a:prstGeom prst="rect">
              <a:avLst/>
            </a:prstGeom>
            <a:noFill/>
            <a:ln>
              <a:noFill/>
            </a:ln>
          </p:spPr>
        </p:pic>
        <p:pic>
          <p:nvPicPr>
            <p:cNvPr id="457" name="Google Shape;457;g8b02f6d609_0_1"/>
            <p:cNvPicPr preferRelativeResize="0"/>
            <p:nvPr/>
          </p:nvPicPr>
          <p:blipFill>
            <a:blip r:embed="rId5">
              <a:alphaModFix/>
            </a:blip>
            <a:stretch>
              <a:fillRect/>
            </a:stretch>
          </p:blipFill>
          <p:spPr>
            <a:xfrm>
              <a:off x="3201550" y="3375500"/>
              <a:ext cx="257175" cy="257175"/>
            </a:xfrm>
            <a:prstGeom prst="rect">
              <a:avLst/>
            </a:prstGeom>
            <a:noFill/>
            <a:ln>
              <a:noFill/>
            </a:ln>
          </p:spPr>
        </p:pic>
      </p:grpSp>
      <p:grpSp>
        <p:nvGrpSpPr>
          <p:cNvPr id="458" name="Google Shape;458;g8b02f6d609_0_1"/>
          <p:cNvGrpSpPr/>
          <p:nvPr/>
        </p:nvGrpSpPr>
        <p:grpSpPr>
          <a:xfrm>
            <a:off x="5184567" y="3175633"/>
            <a:ext cx="1028700" cy="711200"/>
            <a:chOff x="2687200" y="3375500"/>
            <a:chExt cx="771525" cy="533400"/>
          </a:xfrm>
        </p:grpSpPr>
        <p:pic>
          <p:nvPicPr>
            <p:cNvPr id="459" name="Google Shape;459;g8b02f6d609_0_1"/>
            <p:cNvPicPr preferRelativeResize="0"/>
            <p:nvPr/>
          </p:nvPicPr>
          <p:blipFill>
            <a:blip r:embed="rId4">
              <a:alphaModFix/>
            </a:blip>
            <a:stretch>
              <a:fillRect/>
            </a:stretch>
          </p:blipFill>
          <p:spPr>
            <a:xfrm>
              <a:off x="2687200" y="3375500"/>
              <a:ext cx="514350" cy="533400"/>
            </a:xfrm>
            <a:prstGeom prst="rect">
              <a:avLst/>
            </a:prstGeom>
            <a:noFill/>
            <a:ln>
              <a:noFill/>
            </a:ln>
          </p:spPr>
        </p:pic>
        <p:pic>
          <p:nvPicPr>
            <p:cNvPr id="460" name="Google Shape;460;g8b02f6d609_0_1"/>
            <p:cNvPicPr preferRelativeResize="0"/>
            <p:nvPr/>
          </p:nvPicPr>
          <p:blipFill>
            <a:blip r:embed="rId5">
              <a:alphaModFix/>
            </a:blip>
            <a:stretch>
              <a:fillRect/>
            </a:stretch>
          </p:blipFill>
          <p:spPr>
            <a:xfrm>
              <a:off x="3201550" y="3375500"/>
              <a:ext cx="257175" cy="257175"/>
            </a:xfrm>
            <a:prstGeom prst="rect">
              <a:avLst/>
            </a:prstGeom>
            <a:noFill/>
            <a:ln>
              <a:noFill/>
            </a:ln>
          </p:spPr>
        </p:pic>
      </p:grpSp>
      <p:grpSp>
        <p:nvGrpSpPr>
          <p:cNvPr id="461" name="Google Shape;461;g8b02f6d609_0_1"/>
          <p:cNvGrpSpPr/>
          <p:nvPr/>
        </p:nvGrpSpPr>
        <p:grpSpPr>
          <a:xfrm rot="10800000">
            <a:off x="6287601" y="3175633"/>
            <a:ext cx="1028700" cy="711200"/>
            <a:chOff x="2687200" y="3375500"/>
            <a:chExt cx="771525" cy="533400"/>
          </a:xfrm>
        </p:grpSpPr>
        <p:pic>
          <p:nvPicPr>
            <p:cNvPr id="462" name="Google Shape;462;g8b02f6d609_0_1"/>
            <p:cNvPicPr preferRelativeResize="0"/>
            <p:nvPr/>
          </p:nvPicPr>
          <p:blipFill>
            <a:blip r:embed="rId4">
              <a:alphaModFix/>
            </a:blip>
            <a:stretch>
              <a:fillRect/>
            </a:stretch>
          </p:blipFill>
          <p:spPr>
            <a:xfrm>
              <a:off x="2687200" y="3375500"/>
              <a:ext cx="514350" cy="533400"/>
            </a:xfrm>
            <a:prstGeom prst="rect">
              <a:avLst/>
            </a:prstGeom>
            <a:noFill/>
            <a:ln>
              <a:noFill/>
            </a:ln>
          </p:spPr>
        </p:pic>
        <p:pic>
          <p:nvPicPr>
            <p:cNvPr id="463" name="Google Shape;463;g8b02f6d609_0_1"/>
            <p:cNvPicPr preferRelativeResize="0"/>
            <p:nvPr/>
          </p:nvPicPr>
          <p:blipFill>
            <a:blip r:embed="rId5">
              <a:alphaModFix/>
            </a:blip>
            <a:stretch>
              <a:fillRect/>
            </a:stretch>
          </p:blipFill>
          <p:spPr>
            <a:xfrm>
              <a:off x="3201550" y="3375500"/>
              <a:ext cx="257175" cy="257175"/>
            </a:xfrm>
            <a:prstGeom prst="rect">
              <a:avLst/>
            </a:prstGeom>
            <a:noFill/>
            <a:ln>
              <a:noFill/>
            </a:ln>
          </p:spPr>
        </p:pic>
      </p:grpSp>
      <p:sp>
        <p:nvSpPr>
          <p:cNvPr id="464" name="Google Shape;464;g8b02f6d609_0_1"/>
          <p:cNvSpPr txBox="1"/>
          <p:nvPr/>
        </p:nvSpPr>
        <p:spPr>
          <a:xfrm>
            <a:off x="716267" y="4118400"/>
            <a:ext cx="9150000" cy="141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667" kern="0">
                <a:solidFill>
                  <a:srgbClr val="000000"/>
                </a:solidFill>
                <a:latin typeface="Arial"/>
                <a:cs typeface="Arial"/>
                <a:sym typeface="Arial"/>
              </a:rPr>
              <a:t>In a calculation, we would say we started with 20 buttons and divided them into 4 groups. We can see that there are 5 in each group. </a:t>
            </a:r>
            <a:endParaRPr sz="2667" kern="0">
              <a:solidFill>
                <a:srgbClr val="000000"/>
              </a:solidFill>
              <a:latin typeface="Arial"/>
              <a:cs typeface="Arial"/>
              <a:sym typeface="Arial"/>
            </a:endParaRPr>
          </a:p>
          <a:p>
            <a:pPr defTabSz="1219170">
              <a:buClr>
                <a:srgbClr val="000000"/>
              </a:buClr>
            </a:pPr>
            <a:r>
              <a:rPr lang="en-GB" sz="3867" kern="0">
                <a:solidFill>
                  <a:srgbClr val="000000"/>
                </a:solidFill>
                <a:latin typeface="Arial"/>
                <a:cs typeface="Arial"/>
                <a:sym typeface="Arial"/>
              </a:rPr>
              <a:t>20 ÷ 4 = 5</a:t>
            </a:r>
            <a:endParaRPr sz="3867" kern="0">
              <a:solidFill>
                <a:srgbClr val="000000"/>
              </a:solidFill>
              <a:latin typeface="Arial"/>
              <a:cs typeface="Arial"/>
              <a:sym typeface="Arial"/>
            </a:endParaRPr>
          </a:p>
        </p:txBody>
      </p:sp>
    </p:spTree>
    <p:extLst>
      <p:ext uri="{BB962C8B-B14F-4D97-AF65-F5344CB8AC3E}">
        <p14:creationId xmlns:p14="http://schemas.microsoft.com/office/powerpoint/2010/main" val="21736873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68"/>
        <p:cNvGrpSpPr/>
        <p:nvPr/>
      </p:nvGrpSpPr>
      <p:grpSpPr>
        <a:xfrm>
          <a:off x="0" y="0"/>
          <a:ext cx="0" cy="0"/>
          <a:chOff x="0" y="0"/>
          <a:chExt cx="0" cy="0"/>
        </a:xfrm>
      </p:grpSpPr>
      <p:pic>
        <p:nvPicPr>
          <p:cNvPr id="469" name="Google Shape;469;g8ab29cc819_1_7"/>
          <p:cNvPicPr preferRelativeResize="0"/>
          <p:nvPr/>
        </p:nvPicPr>
        <p:blipFill>
          <a:blip r:embed="rId3">
            <a:alphaModFix/>
          </a:blip>
          <a:stretch>
            <a:fillRect/>
          </a:stretch>
        </p:blipFill>
        <p:spPr>
          <a:xfrm>
            <a:off x="221100" y="221101"/>
            <a:ext cx="7123600" cy="3395900"/>
          </a:xfrm>
          <a:prstGeom prst="rect">
            <a:avLst/>
          </a:prstGeom>
          <a:noFill/>
          <a:ln>
            <a:noFill/>
          </a:ln>
        </p:spPr>
      </p:pic>
    </p:spTree>
    <p:extLst>
      <p:ext uri="{BB962C8B-B14F-4D97-AF65-F5344CB8AC3E}">
        <p14:creationId xmlns:p14="http://schemas.microsoft.com/office/powerpoint/2010/main" val="3545277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73"/>
        <p:cNvGrpSpPr/>
        <p:nvPr/>
      </p:nvGrpSpPr>
      <p:grpSpPr>
        <a:xfrm>
          <a:off x="0" y="0"/>
          <a:ext cx="0" cy="0"/>
          <a:chOff x="0" y="0"/>
          <a:chExt cx="0" cy="0"/>
        </a:xfrm>
      </p:grpSpPr>
      <p:pic>
        <p:nvPicPr>
          <p:cNvPr id="474" name="Google Shape;474;g8b02f6d609_0_36"/>
          <p:cNvPicPr preferRelativeResize="0"/>
          <p:nvPr/>
        </p:nvPicPr>
        <p:blipFill>
          <a:blip r:embed="rId3">
            <a:alphaModFix/>
          </a:blip>
          <a:stretch>
            <a:fillRect/>
          </a:stretch>
        </p:blipFill>
        <p:spPr>
          <a:xfrm>
            <a:off x="221100" y="221101"/>
            <a:ext cx="7123600" cy="3395900"/>
          </a:xfrm>
          <a:prstGeom prst="rect">
            <a:avLst/>
          </a:prstGeom>
          <a:noFill/>
          <a:ln>
            <a:noFill/>
          </a:ln>
        </p:spPr>
      </p:pic>
      <p:sp>
        <p:nvSpPr>
          <p:cNvPr id="475" name="Google Shape;475;g8b02f6d609_0_36"/>
          <p:cNvSpPr txBox="1"/>
          <p:nvPr/>
        </p:nvSpPr>
        <p:spPr>
          <a:xfrm>
            <a:off x="6374533" y="1020633"/>
            <a:ext cx="590800" cy="55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Arial"/>
                <a:cs typeface="Arial"/>
                <a:sym typeface="Arial"/>
              </a:rPr>
              <a:t>6</a:t>
            </a:r>
            <a:endParaRPr sz="2400" kern="0">
              <a:solidFill>
                <a:srgbClr val="000000"/>
              </a:solidFill>
              <a:latin typeface="Arial"/>
              <a:cs typeface="Arial"/>
              <a:sym typeface="Arial"/>
            </a:endParaRPr>
          </a:p>
        </p:txBody>
      </p:sp>
      <p:sp>
        <p:nvSpPr>
          <p:cNvPr id="476" name="Google Shape;476;g8b02f6d609_0_36"/>
          <p:cNvSpPr txBox="1"/>
          <p:nvPr/>
        </p:nvSpPr>
        <p:spPr>
          <a:xfrm>
            <a:off x="6559833" y="2369800"/>
            <a:ext cx="590800" cy="55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Arial"/>
                <a:cs typeface="Arial"/>
                <a:sym typeface="Arial"/>
              </a:rPr>
              <a:t>7</a:t>
            </a:r>
            <a:endParaRPr sz="2400" kern="0">
              <a:solidFill>
                <a:srgbClr val="000000"/>
              </a:solidFill>
              <a:latin typeface="Arial"/>
              <a:cs typeface="Arial"/>
              <a:sym typeface="Arial"/>
            </a:endParaRPr>
          </a:p>
        </p:txBody>
      </p:sp>
      <p:sp>
        <p:nvSpPr>
          <p:cNvPr id="477" name="Google Shape;477;g8b02f6d609_0_36"/>
          <p:cNvSpPr txBox="1"/>
          <p:nvPr/>
        </p:nvSpPr>
        <p:spPr>
          <a:xfrm>
            <a:off x="4918733" y="2369800"/>
            <a:ext cx="590800" cy="555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Arial"/>
                <a:cs typeface="Arial"/>
                <a:sym typeface="Arial"/>
              </a:rPr>
              <a:t>28</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26955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1"/>
        <p:cNvGrpSpPr/>
        <p:nvPr/>
      </p:nvGrpSpPr>
      <p:grpSpPr>
        <a:xfrm>
          <a:off x="0" y="0"/>
          <a:ext cx="0" cy="0"/>
          <a:chOff x="0" y="0"/>
          <a:chExt cx="0" cy="0"/>
        </a:xfrm>
      </p:grpSpPr>
      <p:pic>
        <p:nvPicPr>
          <p:cNvPr id="482" name="Google Shape;482;g8b02f6d609_0_25"/>
          <p:cNvPicPr preferRelativeResize="0"/>
          <p:nvPr/>
        </p:nvPicPr>
        <p:blipFill>
          <a:blip r:embed="rId3">
            <a:alphaModFix/>
          </a:blip>
          <a:stretch>
            <a:fillRect/>
          </a:stretch>
        </p:blipFill>
        <p:spPr>
          <a:xfrm>
            <a:off x="203200" y="203200"/>
            <a:ext cx="7096067" cy="2769200"/>
          </a:xfrm>
          <a:prstGeom prst="rect">
            <a:avLst/>
          </a:prstGeom>
          <a:noFill/>
          <a:ln>
            <a:noFill/>
          </a:ln>
        </p:spPr>
      </p:pic>
    </p:spTree>
    <p:extLst>
      <p:ext uri="{BB962C8B-B14F-4D97-AF65-F5344CB8AC3E}">
        <p14:creationId xmlns:p14="http://schemas.microsoft.com/office/powerpoint/2010/main" val="2365488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6"/>
        <p:cNvGrpSpPr/>
        <p:nvPr/>
      </p:nvGrpSpPr>
      <p:grpSpPr>
        <a:xfrm>
          <a:off x="0" y="0"/>
          <a:ext cx="0" cy="0"/>
          <a:chOff x="0" y="0"/>
          <a:chExt cx="0" cy="0"/>
        </a:xfrm>
      </p:grpSpPr>
      <p:pic>
        <p:nvPicPr>
          <p:cNvPr id="487" name="Google Shape;487;g8b02f6d609_0_44"/>
          <p:cNvPicPr preferRelativeResize="0"/>
          <p:nvPr/>
        </p:nvPicPr>
        <p:blipFill>
          <a:blip r:embed="rId3">
            <a:alphaModFix/>
          </a:blip>
          <a:stretch>
            <a:fillRect/>
          </a:stretch>
        </p:blipFill>
        <p:spPr>
          <a:xfrm>
            <a:off x="203200" y="203200"/>
            <a:ext cx="7096067" cy="2769200"/>
          </a:xfrm>
          <a:prstGeom prst="rect">
            <a:avLst/>
          </a:prstGeom>
          <a:noFill/>
          <a:ln>
            <a:noFill/>
          </a:ln>
        </p:spPr>
      </p:pic>
      <p:sp>
        <p:nvSpPr>
          <p:cNvPr id="488" name="Google Shape;488;g8b02f6d609_0_44"/>
          <p:cNvSpPr txBox="1"/>
          <p:nvPr/>
        </p:nvSpPr>
        <p:spPr>
          <a:xfrm>
            <a:off x="322300" y="2166633"/>
            <a:ext cx="626800" cy="48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32</a:t>
            </a:r>
            <a:endParaRPr sz="2533" kern="0">
              <a:solidFill>
                <a:srgbClr val="000000"/>
              </a:solidFill>
              <a:latin typeface="Arial"/>
              <a:cs typeface="Arial"/>
              <a:sym typeface="Arial"/>
            </a:endParaRPr>
          </a:p>
        </p:txBody>
      </p:sp>
      <p:sp>
        <p:nvSpPr>
          <p:cNvPr id="489" name="Google Shape;489;g8b02f6d609_0_44"/>
          <p:cNvSpPr txBox="1"/>
          <p:nvPr/>
        </p:nvSpPr>
        <p:spPr>
          <a:xfrm>
            <a:off x="1349167" y="2166633"/>
            <a:ext cx="626800" cy="48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4</a:t>
            </a:r>
            <a:endParaRPr sz="2533" kern="0">
              <a:solidFill>
                <a:srgbClr val="000000"/>
              </a:solidFill>
              <a:latin typeface="Arial"/>
              <a:cs typeface="Arial"/>
              <a:sym typeface="Arial"/>
            </a:endParaRPr>
          </a:p>
        </p:txBody>
      </p:sp>
      <p:sp>
        <p:nvSpPr>
          <p:cNvPr id="490" name="Google Shape;490;g8b02f6d609_0_44"/>
          <p:cNvSpPr txBox="1"/>
          <p:nvPr/>
        </p:nvSpPr>
        <p:spPr>
          <a:xfrm>
            <a:off x="2376033" y="2166633"/>
            <a:ext cx="626800" cy="48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8</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1021759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4"/>
        <p:cNvGrpSpPr/>
        <p:nvPr/>
      </p:nvGrpSpPr>
      <p:grpSpPr>
        <a:xfrm>
          <a:off x="0" y="0"/>
          <a:ext cx="0" cy="0"/>
          <a:chOff x="0" y="0"/>
          <a:chExt cx="0" cy="0"/>
        </a:xfrm>
      </p:grpSpPr>
      <p:pic>
        <p:nvPicPr>
          <p:cNvPr id="495" name="Google Shape;495;g8b02f6d609_0_31"/>
          <p:cNvPicPr preferRelativeResize="0"/>
          <p:nvPr/>
        </p:nvPicPr>
        <p:blipFill>
          <a:blip r:embed="rId3">
            <a:alphaModFix/>
          </a:blip>
          <a:stretch>
            <a:fillRect/>
          </a:stretch>
        </p:blipFill>
        <p:spPr>
          <a:xfrm>
            <a:off x="203201" y="203201"/>
            <a:ext cx="4309100" cy="6456900"/>
          </a:xfrm>
          <a:prstGeom prst="rect">
            <a:avLst/>
          </a:prstGeom>
          <a:noFill/>
          <a:ln>
            <a:noFill/>
          </a:ln>
        </p:spPr>
      </p:pic>
    </p:spTree>
    <p:extLst>
      <p:ext uri="{BB962C8B-B14F-4D97-AF65-F5344CB8AC3E}">
        <p14:creationId xmlns:p14="http://schemas.microsoft.com/office/powerpoint/2010/main" val="1528510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99"/>
        <p:cNvGrpSpPr/>
        <p:nvPr/>
      </p:nvGrpSpPr>
      <p:grpSpPr>
        <a:xfrm>
          <a:off x="0" y="0"/>
          <a:ext cx="0" cy="0"/>
          <a:chOff x="0" y="0"/>
          <a:chExt cx="0" cy="0"/>
        </a:xfrm>
      </p:grpSpPr>
      <p:pic>
        <p:nvPicPr>
          <p:cNvPr id="500" name="Google Shape;500;g8b02f6d609_0_53"/>
          <p:cNvPicPr preferRelativeResize="0"/>
          <p:nvPr/>
        </p:nvPicPr>
        <p:blipFill>
          <a:blip r:embed="rId3">
            <a:alphaModFix/>
          </a:blip>
          <a:stretch>
            <a:fillRect/>
          </a:stretch>
        </p:blipFill>
        <p:spPr>
          <a:xfrm>
            <a:off x="203201" y="203201"/>
            <a:ext cx="4309100" cy="6456900"/>
          </a:xfrm>
          <a:prstGeom prst="rect">
            <a:avLst/>
          </a:prstGeom>
          <a:noFill/>
          <a:ln>
            <a:noFill/>
          </a:ln>
        </p:spPr>
      </p:pic>
      <p:pic>
        <p:nvPicPr>
          <p:cNvPr id="501" name="Google Shape;501;g8b02f6d609_0_53"/>
          <p:cNvPicPr preferRelativeResize="0"/>
          <p:nvPr/>
        </p:nvPicPr>
        <p:blipFill rotWithShape="1">
          <a:blip r:embed="rId4">
            <a:alphaModFix/>
          </a:blip>
          <a:srcRect b="3512"/>
          <a:stretch/>
        </p:blipFill>
        <p:spPr>
          <a:xfrm>
            <a:off x="5060567" y="1089134"/>
            <a:ext cx="2070867" cy="5034733"/>
          </a:xfrm>
          <a:prstGeom prst="rect">
            <a:avLst/>
          </a:prstGeom>
          <a:noFill/>
          <a:ln>
            <a:noFill/>
          </a:ln>
        </p:spPr>
      </p:pic>
    </p:spTree>
    <p:extLst>
      <p:ext uri="{BB962C8B-B14F-4D97-AF65-F5344CB8AC3E}">
        <p14:creationId xmlns:p14="http://schemas.microsoft.com/office/powerpoint/2010/main" val="3249475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05"/>
        <p:cNvGrpSpPr/>
        <p:nvPr/>
      </p:nvGrpSpPr>
      <p:grpSpPr>
        <a:xfrm>
          <a:off x="0" y="0"/>
          <a:ext cx="0" cy="0"/>
          <a:chOff x="0" y="0"/>
          <a:chExt cx="0" cy="0"/>
        </a:xfrm>
      </p:grpSpPr>
      <p:pic>
        <p:nvPicPr>
          <p:cNvPr id="506" name="Google Shape;506;g8b02f6d609_0_28"/>
          <p:cNvPicPr preferRelativeResize="0"/>
          <p:nvPr/>
        </p:nvPicPr>
        <p:blipFill>
          <a:blip r:embed="rId3">
            <a:alphaModFix/>
          </a:blip>
          <a:stretch>
            <a:fillRect/>
          </a:stretch>
        </p:blipFill>
        <p:spPr>
          <a:xfrm>
            <a:off x="203201" y="203200"/>
            <a:ext cx="4452367" cy="6439035"/>
          </a:xfrm>
          <a:prstGeom prst="rect">
            <a:avLst/>
          </a:prstGeom>
          <a:noFill/>
          <a:ln>
            <a:noFill/>
          </a:ln>
        </p:spPr>
      </p:pic>
    </p:spTree>
    <p:extLst>
      <p:ext uri="{BB962C8B-B14F-4D97-AF65-F5344CB8AC3E}">
        <p14:creationId xmlns:p14="http://schemas.microsoft.com/office/powerpoint/2010/main" val="2030647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0"/>
        <p:cNvGrpSpPr/>
        <p:nvPr/>
      </p:nvGrpSpPr>
      <p:grpSpPr>
        <a:xfrm>
          <a:off x="0" y="0"/>
          <a:ext cx="0" cy="0"/>
          <a:chOff x="0" y="0"/>
          <a:chExt cx="0" cy="0"/>
        </a:xfrm>
      </p:grpSpPr>
      <p:pic>
        <p:nvPicPr>
          <p:cNvPr id="511" name="Google Shape;511;g8b02f6d609_0_62"/>
          <p:cNvPicPr preferRelativeResize="0"/>
          <p:nvPr/>
        </p:nvPicPr>
        <p:blipFill>
          <a:blip r:embed="rId3">
            <a:alphaModFix/>
          </a:blip>
          <a:stretch>
            <a:fillRect/>
          </a:stretch>
        </p:blipFill>
        <p:spPr>
          <a:xfrm>
            <a:off x="203201" y="203200"/>
            <a:ext cx="4452367" cy="6439035"/>
          </a:xfrm>
          <a:prstGeom prst="rect">
            <a:avLst/>
          </a:prstGeom>
          <a:noFill/>
          <a:ln>
            <a:noFill/>
          </a:ln>
        </p:spPr>
      </p:pic>
      <p:pic>
        <p:nvPicPr>
          <p:cNvPr id="512" name="Google Shape;512;g8b02f6d609_0_62"/>
          <p:cNvPicPr preferRelativeResize="0"/>
          <p:nvPr/>
        </p:nvPicPr>
        <p:blipFill>
          <a:blip r:embed="rId4">
            <a:alphaModFix/>
          </a:blip>
          <a:stretch>
            <a:fillRect/>
          </a:stretch>
        </p:blipFill>
        <p:spPr>
          <a:xfrm>
            <a:off x="5933101" y="203201"/>
            <a:ext cx="1913937" cy="6439033"/>
          </a:xfrm>
          <a:prstGeom prst="rect">
            <a:avLst/>
          </a:prstGeom>
          <a:noFill/>
          <a:ln>
            <a:noFill/>
          </a:ln>
        </p:spPr>
      </p:pic>
    </p:spTree>
    <p:extLst>
      <p:ext uri="{BB962C8B-B14F-4D97-AF65-F5344CB8AC3E}">
        <p14:creationId xmlns:p14="http://schemas.microsoft.com/office/powerpoint/2010/main" val="4231427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16"/>
        <p:cNvGrpSpPr/>
        <p:nvPr/>
      </p:nvGrpSpPr>
      <p:grpSpPr>
        <a:xfrm>
          <a:off x="0" y="0"/>
          <a:ext cx="0" cy="0"/>
          <a:chOff x="0" y="0"/>
          <a:chExt cx="0" cy="0"/>
        </a:xfrm>
      </p:grpSpPr>
      <p:sp>
        <p:nvSpPr>
          <p:cNvPr id="517" name="Google Shape;517;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518" name="Google Shape;518;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57715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22"/>
        <p:cNvGrpSpPr/>
        <p:nvPr/>
      </p:nvGrpSpPr>
      <p:grpSpPr>
        <a:xfrm>
          <a:off x="0" y="0"/>
          <a:ext cx="0" cy="0"/>
          <a:chOff x="0" y="0"/>
          <a:chExt cx="0" cy="0"/>
        </a:xfrm>
      </p:grpSpPr>
      <p:sp>
        <p:nvSpPr>
          <p:cNvPr id="523" name="Google Shape;523;g8921dddaa0_0_0"/>
          <p:cNvSpPr txBox="1">
            <a:spLocks noGrp="1"/>
          </p:cNvSpPr>
          <p:nvPr>
            <p:ph type="ctrTitle"/>
          </p:nvPr>
        </p:nvSpPr>
        <p:spPr>
          <a:xfrm>
            <a:off x="415600" y="0"/>
            <a:ext cx="11360800" cy="6471600"/>
          </a:xfrm>
          <a:prstGeom prst="rect">
            <a:avLst/>
          </a:prstGeom>
          <a:noFill/>
          <a:ln>
            <a:noFill/>
          </a:ln>
        </p:spPr>
        <p:txBody>
          <a:bodyPr spcFirstLastPara="1" wrap="square" lIns="121900" tIns="121900" rIns="121900" bIns="121900" anchor="b" anchorCtr="0">
            <a:noAutofit/>
          </a:bodyPr>
          <a:lstStyle/>
          <a:p>
            <a:pPr algn="l"/>
            <a:r>
              <a:rPr lang="en-GB" sz="2400"/>
              <a:t> </a:t>
            </a:r>
            <a:endParaRPr sz="2400"/>
          </a:p>
          <a:p>
            <a:pPr algn="l"/>
            <a:r>
              <a:rPr lang="en-GB" sz="3200" b="1"/>
              <a:t>Our English task for today is a Close Reading Task</a:t>
            </a:r>
            <a:endParaRPr sz="3200" b="1"/>
          </a:p>
          <a:p>
            <a:pPr algn="l"/>
            <a:r>
              <a:rPr lang="en-GB" sz="3200" b="1" u="sng"/>
              <a:t>WALT: retrieve and infer information from a text.</a:t>
            </a:r>
            <a:endParaRPr sz="3200" b="1" u="sng"/>
          </a:p>
          <a:p>
            <a:pPr algn="l"/>
            <a:endParaRPr sz="2400" b="1" u="sng"/>
          </a:p>
          <a:p>
            <a:pPr marL="609585" indent="-457189" algn="l">
              <a:buSzPts val="1800"/>
              <a:buAutoNum type="arabicPeriod"/>
            </a:pPr>
            <a:r>
              <a:rPr lang="en-GB" sz="2400"/>
              <a:t>Ask an adult to read the information (on the next page) to you. </a:t>
            </a:r>
            <a:endParaRPr sz="2400"/>
          </a:p>
          <a:p>
            <a:pPr marL="609585" indent="-457189" algn="l">
              <a:buSzPts val="1800"/>
              <a:buAutoNum type="arabicPeriod"/>
            </a:pPr>
            <a:r>
              <a:rPr lang="en-GB" sz="2400"/>
              <a:t>Here are some meanings of words that might help you –</a:t>
            </a:r>
            <a:br>
              <a:rPr lang="en-GB" sz="2400"/>
            </a:br>
            <a:r>
              <a:rPr lang="en-GB" sz="2400"/>
              <a:t>kitchen hand - someone who works doing jobs for the cook/chef in the kitchen of a restaurant.</a:t>
            </a:r>
            <a:endParaRPr sz="2400"/>
          </a:p>
          <a:p>
            <a:pPr algn="l"/>
            <a:r>
              <a:rPr lang="en-GB" sz="2400"/>
              <a:t>       advantage - they asked him to do everything because he was willing even </a:t>
            </a:r>
            <a:endParaRPr sz="2400"/>
          </a:p>
          <a:p>
            <a:pPr algn="l"/>
            <a:r>
              <a:rPr lang="en-GB" sz="2400"/>
              <a:t>       though they should have done it themselves.</a:t>
            </a:r>
            <a:endParaRPr sz="2400"/>
          </a:p>
          <a:p>
            <a:pPr algn="l"/>
            <a:r>
              <a:rPr lang="en-GB" sz="2400"/>
              <a:t>       credit - they took the praise or the compliments for the good work</a:t>
            </a:r>
            <a:endParaRPr sz="2400"/>
          </a:p>
          <a:p>
            <a:pPr algn="l"/>
            <a:r>
              <a:rPr lang="en-GB" sz="2400"/>
              <a:t>       fluffy - light and doesn’t fill you up</a:t>
            </a:r>
            <a:endParaRPr sz="2400"/>
          </a:p>
          <a:p>
            <a:pPr algn="l"/>
            <a:r>
              <a:rPr lang="en-GB" sz="2400"/>
              <a:t>3.   Now read it with your adult twice, they can help you with expression.</a:t>
            </a:r>
            <a:endParaRPr sz="2400"/>
          </a:p>
          <a:p>
            <a:pPr algn="l"/>
            <a:r>
              <a:rPr lang="en-GB" sz="2400"/>
              <a:t>4.   Now read it twice by yourself.</a:t>
            </a:r>
            <a:endParaRPr sz="2400"/>
          </a:p>
          <a:p>
            <a:pPr algn="l"/>
            <a:r>
              <a:rPr lang="en-GB" sz="2400"/>
              <a:t>5.   Read the questions and look for evidence in the text to help you answer them.</a:t>
            </a:r>
            <a:endParaRPr sz="2400"/>
          </a:p>
          <a:p>
            <a:pPr algn="l"/>
            <a:r>
              <a:rPr lang="en-GB" sz="2400"/>
              <a:t>6.   Write your answers in full sentences.</a:t>
            </a:r>
            <a:endParaRPr sz="2400"/>
          </a:p>
        </p:txBody>
      </p:sp>
    </p:spTree>
    <p:extLst>
      <p:ext uri="{BB962C8B-B14F-4D97-AF65-F5344CB8AC3E}">
        <p14:creationId xmlns:p14="http://schemas.microsoft.com/office/powerpoint/2010/main" val="420660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27"/>
        <p:cNvGrpSpPr/>
        <p:nvPr/>
      </p:nvGrpSpPr>
      <p:grpSpPr>
        <a:xfrm>
          <a:off x="0" y="0"/>
          <a:ext cx="0" cy="0"/>
          <a:chOff x="0" y="0"/>
          <a:chExt cx="0" cy="0"/>
        </a:xfrm>
      </p:grpSpPr>
      <p:pic>
        <p:nvPicPr>
          <p:cNvPr id="528" name="Google Shape;528;g8921dddaa0_0_4"/>
          <p:cNvPicPr preferRelativeResize="0"/>
          <p:nvPr/>
        </p:nvPicPr>
        <p:blipFill>
          <a:blip r:embed="rId3">
            <a:alphaModFix/>
          </a:blip>
          <a:stretch>
            <a:fillRect/>
          </a:stretch>
        </p:blipFill>
        <p:spPr>
          <a:xfrm>
            <a:off x="234967" y="743851"/>
            <a:ext cx="11722067" cy="5370300"/>
          </a:xfrm>
          <a:prstGeom prst="rect">
            <a:avLst/>
          </a:prstGeom>
          <a:noFill/>
          <a:ln>
            <a:noFill/>
          </a:ln>
        </p:spPr>
      </p:pic>
      <p:cxnSp>
        <p:nvCxnSpPr>
          <p:cNvPr id="529" name="Google Shape;529;g8921dddaa0_0_4"/>
          <p:cNvCxnSpPr/>
          <p:nvPr/>
        </p:nvCxnSpPr>
        <p:spPr>
          <a:xfrm rot="10800000" flipH="1">
            <a:off x="2843933" y="1276900"/>
            <a:ext cx="1672800" cy="20800"/>
          </a:xfrm>
          <a:prstGeom prst="straightConnector1">
            <a:avLst/>
          </a:prstGeom>
          <a:noFill/>
          <a:ln w="28575" cap="flat" cmpd="sng">
            <a:solidFill>
              <a:srgbClr val="FFFF00"/>
            </a:solidFill>
            <a:prstDash val="solid"/>
            <a:round/>
            <a:headEnd type="none" w="med" len="med"/>
            <a:tailEnd type="none" w="med" len="med"/>
          </a:ln>
        </p:spPr>
      </p:cxnSp>
      <p:cxnSp>
        <p:nvCxnSpPr>
          <p:cNvPr id="530" name="Google Shape;530;g8921dddaa0_0_4"/>
          <p:cNvCxnSpPr/>
          <p:nvPr/>
        </p:nvCxnSpPr>
        <p:spPr>
          <a:xfrm rot="10800000" flipH="1">
            <a:off x="3444400" y="2337367"/>
            <a:ext cx="1672800" cy="20800"/>
          </a:xfrm>
          <a:prstGeom prst="straightConnector1">
            <a:avLst/>
          </a:prstGeom>
          <a:noFill/>
          <a:ln w="28575" cap="flat" cmpd="sng">
            <a:solidFill>
              <a:srgbClr val="FFFF00"/>
            </a:solidFill>
            <a:prstDash val="solid"/>
            <a:round/>
            <a:headEnd type="none" w="med" len="med"/>
            <a:tailEnd type="none" w="med" len="med"/>
          </a:ln>
        </p:spPr>
      </p:cxnSp>
      <p:cxnSp>
        <p:nvCxnSpPr>
          <p:cNvPr id="531" name="Google Shape;531;g8921dddaa0_0_4"/>
          <p:cNvCxnSpPr/>
          <p:nvPr/>
        </p:nvCxnSpPr>
        <p:spPr>
          <a:xfrm rot="10800000" flipH="1">
            <a:off x="6930233" y="4203933"/>
            <a:ext cx="1036400" cy="9200"/>
          </a:xfrm>
          <a:prstGeom prst="straightConnector1">
            <a:avLst/>
          </a:prstGeom>
          <a:noFill/>
          <a:ln w="28575" cap="flat" cmpd="sng">
            <a:solidFill>
              <a:srgbClr val="FFFF00"/>
            </a:solidFill>
            <a:prstDash val="solid"/>
            <a:round/>
            <a:headEnd type="none" w="med" len="med"/>
            <a:tailEnd type="none" w="med" len="med"/>
          </a:ln>
        </p:spPr>
      </p:cxnSp>
      <p:cxnSp>
        <p:nvCxnSpPr>
          <p:cNvPr id="532" name="Google Shape;532;g8921dddaa0_0_4"/>
          <p:cNvCxnSpPr/>
          <p:nvPr/>
        </p:nvCxnSpPr>
        <p:spPr>
          <a:xfrm>
            <a:off x="2449933" y="5273600"/>
            <a:ext cx="937600" cy="17600"/>
          </a:xfrm>
          <a:prstGeom prst="straightConnector1">
            <a:avLst/>
          </a:prstGeom>
          <a:noFill/>
          <a:ln w="28575" cap="flat" cmpd="sng">
            <a:solidFill>
              <a:srgbClr val="FFFF00"/>
            </a:solidFill>
            <a:prstDash val="solid"/>
            <a:round/>
            <a:headEnd type="none" w="med" len="med"/>
            <a:tailEnd type="none" w="med" len="med"/>
          </a:ln>
        </p:spPr>
      </p:cxnSp>
    </p:spTree>
    <p:extLst>
      <p:ext uri="{BB962C8B-B14F-4D97-AF65-F5344CB8AC3E}">
        <p14:creationId xmlns:p14="http://schemas.microsoft.com/office/powerpoint/2010/main" val="120187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6"/>
        <p:cNvGrpSpPr/>
        <p:nvPr/>
      </p:nvGrpSpPr>
      <p:grpSpPr>
        <a:xfrm>
          <a:off x="0" y="0"/>
          <a:ext cx="0" cy="0"/>
          <a:chOff x="0" y="0"/>
          <a:chExt cx="0" cy="0"/>
        </a:xfrm>
      </p:grpSpPr>
      <p:sp>
        <p:nvSpPr>
          <p:cNvPr id="537" name="Google Shape;537;g8921dddaa0_0_12"/>
          <p:cNvSpPr txBox="1"/>
          <p:nvPr/>
        </p:nvSpPr>
        <p:spPr>
          <a:xfrm>
            <a:off x="334900" y="231367"/>
            <a:ext cx="11604400" cy="510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u="sng" kern="0">
                <a:solidFill>
                  <a:srgbClr val="000000"/>
                </a:solidFill>
                <a:latin typeface="Arial"/>
                <a:cs typeface="Arial"/>
                <a:sym typeface="Arial"/>
              </a:rPr>
              <a:t>Task:</a:t>
            </a:r>
            <a:endParaRPr sz="3733" u="sng" kern="0">
              <a:solidFill>
                <a:srgbClr val="000000"/>
              </a:solidFill>
              <a:latin typeface="Arial"/>
              <a:cs typeface="Arial"/>
              <a:sym typeface="Arial"/>
            </a:endParaRPr>
          </a:p>
          <a:p>
            <a:pPr marL="609585" indent="-541853" defTabSz="1219170">
              <a:buClr>
                <a:srgbClr val="000000"/>
              </a:buClr>
              <a:buSzPts val="2800"/>
              <a:buFont typeface="Arial"/>
              <a:buAutoNum type="arabicPeriod"/>
            </a:pPr>
            <a:r>
              <a:rPr lang="en-GB" sz="3733" kern="0">
                <a:solidFill>
                  <a:srgbClr val="000000"/>
                </a:solidFill>
                <a:latin typeface="Arial"/>
                <a:cs typeface="Arial"/>
                <a:sym typeface="Arial"/>
              </a:rPr>
              <a:t>What qualities did Alex have that made the two chefs take advantage of him?</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eriod"/>
            </a:pPr>
            <a:r>
              <a:rPr lang="en-GB" sz="3733" kern="0">
                <a:solidFill>
                  <a:srgbClr val="000000"/>
                </a:solidFill>
                <a:latin typeface="Arial"/>
                <a:cs typeface="Arial"/>
                <a:sym typeface="Arial"/>
              </a:rPr>
              <a:t>What were the extra tasks that they gave Alex to do?</a:t>
            </a:r>
            <a:endParaRPr sz="3733" kern="0">
              <a:solidFill>
                <a:srgbClr val="000000"/>
              </a:solidFill>
              <a:latin typeface="Arial"/>
              <a:cs typeface="Arial"/>
              <a:sym typeface="Arial"/>
            </a:endParaRPr>
          </a:p>
          <a:p>
            <a:pPr marL="609585" indent="-541853" defTabSz="1219170">
              <a:buClr>
                <a:srgbClr val="000000"/>
              </a:buClr>
              <a:buSzPts val="2800"/>
              <a:buFont typeface="Arial"/>
              <a:buAutoNum type="arabicPeriod"/>
            </a:pPr>
            <a:r>
              <a:rPr lang="en-GB" sz="3733" kern="0">
                <a:solidFill>
                  <a:srgbClr val="000000"/>
                </a:solidFill>
                <a:latin typeface="Arial"/>
                <a:cs typeface="Arial"/>
                <a:sym typeface="Arial"/>
              </a:rPr>
              <a:t>Explain in as much detail as possible why Alex said “It’s not fair!”</a:t>
            </a:r>
            <a:endParaRPr sz="3733" kern="0">
              <a:solidFill>
                <a:srgbClr val="000000"/>
              </a:solidFill>
              <a:latin typeface="Arial"/>
              <a:cs typeface="Arial"/>
              <a:sym typeface="Arial"/>
            </a:endParaRPr>
          </a:p>
        </p:txBody>
      </p:sp>
    </p:spTree>
    <p:extLst>
      <p:ext uri="{BB962C8B-B14F-4D97-AF65-F5344CB8AC3E}">
        <p14:creationId xmlns:p14="http://schemas.microsoft.com/office/powerpoint/2010/main" val="1439099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41"/>
        <p:cNvGrpSpPr/>
        <p:nvPr/>
      </p:nvGrpSpPr>
      <p:grpSpPr>
        <a:xfrm>
          <a:off x="0" y="0"/>
          <a:ext cx="0" cy="0"/>
          <a:chOff x="0" y="0"/>
          <a:chExt cx="0" cy="0"/>
        </a:xfrm>
      </p:grpSpPr>
      <p:sp>
        <p:nvSpPr>
          <p:cNvPr id="542" name="Google Shape;542;g8921dddaa0_0_16"/>
          <p:cNvSpPr txBox="1"/>
          <p:nvPr/>
        </p:nvSpPr>
        <p:spPr>
          <a:xfrm>
            <a:off x="334900" y="231367"/>
            <a:ext cx="11604400" cy="621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u="sng" kern="0">
                <a:solidFill>
                  <a:srgbClr val="000000"/>
                </a:solidFill>
                <a:latin typeface="Arial"/>
                <a:cs typeface="Arial"/>
                <a:sym typeface="Arial"/>
              </a:rPr>
              <a:t>Task:</a:t>
            </a:r>
            <a:endParaRPr sz="2667" u="sng"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What qualities did Alex have that made the two chefs take advantage of him?</a:t>
            </a:r>
            <a:endParaRPr sz="2667" kern="0">
              <a:solidFill>
                <a:srgbClr val="000000"/>
              </a:solidFill>
              <a:latin typeface="Arial"/>
              <a:cs typeface="Arial"/>
              <a:sym typeface="Arial"/>
            </a:endParaRPr>
          </a:p>
          <a:p>
            <a:pPr marL="609585" defTabSz="1219170">
              <a:buClr>
                <a:srgbClr val="000000"/>
              </a:buClr>
            </a:pPr>
            <a:r>
              <a:rPr lang="en-GB" sz="2667" kern="0">
                <a:solidFill>
                  <a:srgbClr val="FF0000"/>
                </a:solidFill>
                <a:latin typeface="Arial"/>
                <a:cs typeface="Arial"/>
                <a:sym typeface="Arial"/>
              </a:rPr>
              <a:t>The two qualities were that he was hard working and he was an honest person.</a:t>
            </a:r>
            <a:endParaRPr sz="2667" kern="0">
              <a:solidFill>
                <a:srgbClr val="FF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What were the extra tasks that they gave Alex to do?</a:t>
            </a:r>
            <a:endParaRPr sz="2667" kern="0">
              <a:solidFill>
                <a:srgbClr val="000000"/>
              </a:solidFill>
              <a:latin typeface="Arial"/>
              <a:cs typeface="Arial"/>
              <a:sym typeface="Arial"/>
            </a:endParaRPr>
          </a:p>
          <a:p>
            <a:pPr marL="609585" defTabSz="1219170">
              <a:buClr>
                <a:srgbClr val="000000"/>
              </a:buClr>
            </a:pPr>
            <a:r>
              <a:rPr lang="en-GB" sz="2667" kern="0">
                <a:solidFill>
                  <a:srgbClr val="FF0000"/>
                </a:solidFill>
                <a:latin typeface="Arial"/>
                <a:cs typeface="Arial"/>
                <a:sym typeface="Arial"/>
              </a:rPr>
              <a:t>The extra tasks they gave him were doing the shopping, washing and pressing the uniforms, cleaning the restaurant every day and cooking the meals.</a:t>
            </a:r>
            <a:endParaRPr sz="2667" kern="0">
              <a:solidFill>
                <a:srgbClr val="FF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Explain in as much detail as possible why Alex said “It’s not fair!”</a:t>
            </a:r>
            <a:endParaRPr sz="2667" kern="0">
              <a:solidFill>
                <a:srgbClr val="000000"/>
              </a:solidFill>
              <a:latin typeface="Arial"/>
              <a:cs typeface="Arial"/>
              <a:sym typeface="Arial"/>
            </a:endParaRPr>
          </a:p>
          <a:p>
            <a:pPr marL="609585" defTabSz="1219170">
              <a:buClr>
                <a:srgbClr val="000000"/>
              </a:buClr>
            </a:pPr>
            <a:r>
              <a:rPr lang="en-GB" sz="2667" kern="0">
                <a:solidFill>
                  <a:srgbClr val="FF0000"/>
                </a:solidFill>
                <a:latin typeface="Arial"/>
                <a:cs typeface="Arial"/>
                <a:sym typeface="Arial"/>
              </a:rPr>
              <a:t>He said this because he was asked to do too much extra and they didn’t thank him but instead took the credit for what he did. He probably thought he should have the praise for the delicious meals and the two chefs should have been honest and told the guests who had really cooked it.</a:t>
            </a:r>
            <a:endParaRPr sz="2667" kern="0">
              <a:solidFill>
                <a:srgbClr val="FF0000"/>
              </a:solidFill>
              <a:latin typeface="Arial"/>
              <a:cs typeface="Arial"/>
              <a:sym typeface="Arial"/>
            </a:endParaRPr>
          </a:p>
          <a:p>
            <a:pPr marL="609585" defTabSz="1219170">
              <a:buClr>
                <a:srgbClr val="000000"/>
              </a:buClr>
            </a:pP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422000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46"/>
        <p:cNvGrpSpPr/>
        <p:nvPr/>
      </p:nvGrpSpPr>
      <p:grpSpPr>
        <a:xfrm>
          <a:off x="0" y="0"/>
          <a:ext cx="0" cy="0"/>
          <a:chOff x="0" y="0"/>
          <a:chExt cx="0" cy="0"/>
        </a:xfrm>
      </p:grpSpPr>
      <p:sp>
        <p:nvSpPr>
          <p:cNvPr id="547" name="Google Shape;547;g88c631554b_0_0"/>
          <p:cNvSpPr txBox="1">
            <a:spLocks noGrp="1"/>
          </p:cNvSpPr>
          <p:nvPr>
            <p:ph type="ctrTitle"/>
          </p:nvPr>
        </p:nvSpPr>
        <p:spPr>
          <a:xfrm>
            <a:off x="-137200" y="2656767"/>
            <a:ext cx="12090000" cy="3946000"/>
          </a:xfrm>
          <a:prstGeom prst="rect">
            <a:avLst/>
          </a:prstGeom>
        </p:spPr>
        <p:txBody>
          <a:bodyPr spcFirstLastPara="1" wrap="square" lIns="121900" tIns="121900" rIns="121900" bIns="121900" anchor="b" anchorCtr="0">
            <a:noAutofit/>
          </a:bodyPr>
          <a:lstStyle/>
          <a:p>
            <a:r>
              <a:rPr lang="en-GB" sz="4000"/>
              <a:t>Spell words from the ‘ee’ sound family.</a:t>
            </a:r>
            <a:endParaRPr sz="4000"/>
          </a:p>
          <a:p>
            <a:endParaRPr sz="4000"/>
          </a:p>
          <a:p>
            <a:r>
              <a:rPr lang="en-GB" sz="4000"/>
              <a:t>On the next slide you will see pictures to represent the words with an ‘ee’ sound in them. You should write the words trying to spell them accurately.</a:t>
            </a:r>
            <a:endParaRPr sz="4000"/>
          </a:p>
          <a:p>
            <a:pPr>
              <a:buSzPts val="1100"/>
            </a:pPr>
            <a:r>
              <a:rPr lang="en-GB" sz="4000"/>
              <a:t>Watch out for ie spellings with an ‘ee’ sound.</a:t>
            </a:r>
            <a:endParaRPr sz="4000"/>
          </a:p>
          <a:p>
            <a:endParaRPr sz="4000"/>
          </a:p>
          <a:p>
            <a:pPr algn="l"/>
            <a:endParaRPr sz="3200"/>
          </a:p>
        </p:txBody>
      </p:sp>
      <p:sp>
        <p:nvSpPr>
          <p:cNvPr id="548" name="Google Shape;548;g88c631554b_0_0"/>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549" name="Google Shape;549;g88c631554b_0_0"/>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23561347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53"/>
        <p:cNvGrpSpPr/>
        <p:nvPr/>
      </p:nvGrpSpPr>
      <p:grpSpPr>
        <a:xfrm>
          <a:off x="0" y="0"/>
          <a:ext cx="0" cy="0"/>
          <a:chOff x="0" y="0"/>
          <a:chExt cx="0" cy="0"/>
        </a:xfrm>
      </p:grpSpPr>
      <p:pic>
        <p:nvPicPr>
          <p:cNvPr id="554" name="Google Shape;554;g88c631554b_0_6"/>
          <p:cNvPicPr preferRelativeResize="0"/>
          <p:nvPr/>
        </p:nvPicPr>
        <p:blipFill>
          <a:blip r:embed="rId3">
            <a:alphaModFix/>
          </a:blip>
          <a:stretch>
            <a:fillRect/>
          </a:stretch>
        </p:blipFill>
        <p:spPr>
          <a:xfrm>
            <a:off x="4029467" y="813167"/>
            <a:ext cx="7575133" cy="5655635"/>
          </a:xfrm>
          <a:prstGeom prst="rect">
            <a:avLst/>
          </a:prstGeom>
          <a:noFill/>
          <a:ln>
            <a:noFill/>
          </a:ln>
        </p:spPr>
      </p:pic>
      <p:sp>
        <p:nvSpPr>
          <p:cNvPr id="555" name="Google Shape;555;g88c631554b_0_6"/>
          <p:cNvSpPr txBox="1"/>
          <p:nvPr/>
        </p:nvSpPr>
        <p:spPr>
          <a:xfrm>
            <a:off x="272167" y="0"/>
            <a:ext cx="3324400" cy="66504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Copy the table into your book.</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The ie spelling for the phoneme ‘ee’ is included here too.</a:t>
            </a:r>
            <a:endParaRPr sz="2800" kern="0">
              <a:solidFill>
                <a:srgbClr val="000000"/>
              </a:solidFill>
              <a:latin typeface="Arial"/>
              <a:cs typeface="Arial"/>
              <a:sym typeface="Arial"/>
            </a:endParaRPr>
          </a:p>
          <a:p>
            <a:pPr defTabSz="1219170">
              <a:buClr>
                <a:srgbClr val="000000"/>
              </a:buClr>
            </a:pPr>
            <a:endParaRPr sz="2800" kern="0">
              <a:solidFill>
                <a:srgbClr val="000000"/>
              </a:solidFill>
              <a:latin typeface="Arial"/>
              <a:cs typeface="Arial"/>
              <a:sym typeface="Arial"/>
            </a:endParaRPr>
          </a:p>
          <a:p>
            <a:pPr defTabSz="1219170">
              <a:buClr>
                <a:srgbClr val="000000"/>
              </a:buClr>
            </a:pPr>
            <a:r>
              <a:rPr lang="en-GB" sz="2800" kern="0">
                <a:solidFill>
                  <a:srgbClr val="000000"/>
                </a:solidFill>
                <a:latin typeface="Arial"/>
                <a:cs typeface="Arial"/>
                <a:sym typeface="Arial"/>
              </a:rPr>
              <a:t>Look at the pictures on the next slide and write the word for them in the correct column of the table.</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954127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59"/>
        <p:cNvGrpSpPr/>
        <p:nvPr/>
      </p:nvGrpSpPr>
      <p:grpSpPr>
        <a:xfrm>
          <a:off x="0" y="0"/>
          <a:ext cx="0" cy="0"/>
          <a:chOff x="0" y="0"/>
          <a:chExt cx="0" cy="0"/>
        </a:xfrm>
      </p:grpSpPr>
      <p:pic>
        <p:nvPicPr>
          <p:cNvPr id="560" name="Google Shape;560;g88c631554b_0_11"/>
          <p:cNvPicPr preferRelativeResize="0"/>
          <p:nvPr/>
        </p:nvPicPr>
        <p:blipFill>
          <a:blip r:embed="rId3">
            <a:alphaModFix/>
          </a:blip>
          <a:stretch>
            <a:fillRect/>
          </a:stretch>
        </p:blipFill>
        <p:spPr>
          <a:xfrm>
            <a:off x="203201" y="203200"/>
            <a:ext cx="1231900" cy="1270000"/>
          </a:xfrm>
          <a:prstGeom prst="rect">
            <a:avLst/>
          </a:prstGeom>
          <a:noFill/>
          <a:ln>
            <a:noFill/>
          </a:ln>
        </p:spPr>
      </p:pic>
      <p:pic>
        <p:nvPicPr>
          <p:cNvPr id="561" name="Google Shape;561;g88c631554b_0_11"/>
          <p:cNvPicPr preferRelativeResize="0"/>
          <p:nvPr/>
        </p:nvPicPr>
        <p:blipFill>
          <a:blip r:embed="rId4">
            <a:alphaModFix/>
          </a:blip>
          <a:stretch>
            <a:fillRect/>
          </a:stretch>
        </p:blipFill>
        <p:spPr>
          <a:xfrm>
            <a:off x="1638300" y="203200"/>
            <a:ext cx="3352800" cy="1981200"/>
          </a:xfrm>
          <a:prstGeom prst="rect">
            <a:avLst/>
          </a:prstGeom>
          <a:noFill/>
          <a:ln>
            <a:noFill/>
          </a:ln>
        </p:spPr>
      </p:pic>
      <p:pic>
        <p:nvPicPr>
          <p:cNvPr id="562" name="Google Shape;562;g88c631554b_0_11"/>
          <p:cNvPicPr preferRelativeResize="0"/>
          <p:nvPr/>
        </p:nvPicPr>
        <p:blipFill>
          <a:blip r:embed="rId5">
            <a:alphaModFix/>
          </a:blip>
          <a:stretch>
            <a:fillRect/>
          </a:stretch>
        </p:blipFill>
        <p:spPr>
          <a:xfrm>
            <a:off x="203203" y="2311401"/>
            <a:ext cx="2238031" cy="1866900"/>
          </a:xfrm>
          <a:prstGeom prst="rect">
            <a:avLst/>
          </a:prstGeom>
          <a:noFill/>
          <a:ln>
            <a:noFill/>
          </a:ln>
        </p:spPr>
      </p:pic>
      <p:pic>
        <p:nvPicPr>
          <p:cNvPr id="563" name="Google Shape;563;g88c631554b_0_11"/>
          <p:cNvPicPr preferRelativeResize="0"/>
          <p:nvPr/>
        </p:nvPicPr>
        <p:blipFill>
          <a:blip r:embed="rId6">
            <a:alphaModFix/>
          </a:blip>
          <a:stretch>
            <a:fillRect/>
          </a:stretch>
        </p:blipFill>
        <p:spPr>
          <a:xfrm>
            <a:off x="5405668" y="203200"/>
            <a:ext cx="1392233" cy="3886667"/>
          </a:xfrm>
          <a:prstGeom prst="rect">
            <a:avLst/>
          </a:prstGeom>
          <a:noFill/>
          <a:ln>
            <a:noFill/>
          </a:ln>
        </p:spPr>
      </p:pic>
      <p:pic>
        <p:nvPicPr>
          <p:cNvPr id="564" name="Google Shape;564;g88c631554b_0_11"/>
          <p:cNvPicPr preferRelativeResize="0"/>
          <p:nvPr/>
        </p:nvPicPr>
        <p:blipFill>
          <a:blip r:embed="rId7">
            <a:alphaModFix/>
          </a:blip>
          <a:stretch>
            <a:fillRect/>
          </a:stretch>
        </p:blipFill>
        <p:spPr>
          <a:xfrm>
            <a:off x="7228801" y="203200"/>
            <a:ext cx="1841500" cy="1828800"/>
          </a:xfrm>
          <a:prstGeom prst="rect">
            <a:avLst/>
          </a:prstGeom>
          <a:noFill/>
          <a:ln>
            <a:noFill/>
          </a:ln>
        </p:spPr>
      </p:pic>
      <p:pic>
        <p:nvPicPr>
          <p:cNvPr id="565" name="Google Shape;565;g88c631554b_0_11"/>
          <p:cNvPicPr preferRelativeResize="0"/>
          <p:nvPr/>
        </p:nvPicPr>
        <p:blipFill>
          <a:blip r:embed="rId8">
            <a:alphaModFix/>
          </a:blip>
          <a:stretch>
            <a:fillRect/>
          </a:stretch>
        </p:blipFill>
        <p:spPr>
          <a:xfrm>
            <a:off x="203200" y="4879518"/>
            <a:ext cx="3073400" cy="1569399"/>
          </a:xfrm>
          <a:prstGeom prst="rect">
            <a:avLst/>
          </a:prstGeom>
          <a:noFill/>
          <a:ln>
            <a:noFill/>
          </a:ln>
        </p:spPr>
      </p:pic>
      <p:pic>
        <p:nvPicPr>
          <p:cNvPr id="566" name="Google Shape;566;g88c631554b_0_11"/>
          <p:cNvPicPr preferRelativeResize="0"/>
          <p:nvPr/>
        </p:nvPicPr>
        <p:blipFill>
          <a:blip r:embed="rId9">
            <a:alphaModFix/>
          </a:blip>
          <a:stretch>
            <a:fillRect/>
          </a:stretch>
        </p:blipFill>
        <p:spPr>
          <a:xfrm>
            <a:off x="7009268" y="2797201"/>
            <a:ext cx="1392233" cy="2858719"/>
          </a:xfrm>
          <a:prstGeom prst="rect">
            <a:avLst/>
          </a:prstGeom>
          <a:noFill/>
          <a:ln>
            <a:noFill/>
          </a:ln>
        </p:spPr>
      </p:pic>
      <p:pic>
        <p:nvPicPr>
          <p:cNvPr id="567" name="Google Shape;567;g88c631554b_0_11"/>
          <p:cNvPicPr preferRelativeResize="0"/>
          <p:nvPr/>
        </p:nvPicPr>
        <p:blipFill>
          <a:blip r:embed="rId10">
            <a:alphaModFix/>
          </a:blip>
          <a:stretch>
            <a:fillRect/>
          </a:stretch>
        </p:blipFill>
        <p:spPr>
          <a:xfrm>
            <a:off x="10109867" y="63500"/>
            <a:ext cx="1689100" cy="2108200"/>
          </a:xfrm>
          <a:prstGeom prst="rect">
            <a:avLst/>
          </a:prstGeom>
          <a:noFill/>
          <a:ln>
            <a:noFill/>
          </a:ln>
        </p:spPr>
      </p:pic>
      <p:pic>
        <p:nvPicPr>
          <p:cNvPr id="568" name="Google Shape;568;g88c631554b_0_11"/>
          <p:cNvPicPr preferRelativeResize="0"/>
          <p:nvPr/>
        </p:nvPicPr>
        <p:blipFill>
          <a:blip r:embed="rId11">
            <a:alphaModFix/>
          </a:blip>
          <a:stretch>
            <a:fillRect/>
          </a:stretch>
        </p:blipFill>
        <p:spPr>
          <a:xfrm>
            <a:off x="8621033" y="2797185"/>
            <a:ext cx="3073400" cy="1308100"/>
          </a:xfrm>
          <a:prstGeom prst="rect">
            <a:avLst/>
          </a:prstGeom>
          <a:noFill/>
          <a:ln>
            <a:noFill/>
          </a:ln>
        </p:spPr>
      </p:pic>
      <p:pic>
        <p:nvPicPr>
          <p:cNvPr id="569" name="Google Shape;569;g88c631554b_0_11"/>
          <p:cNvPicPr preferRelativeResize="0"/>
          <p:nvPr/>
        </p:nvPicPr>
        <p:blipFill>
          <a:blip r:embed="rId12">
            <a:alphaModFix/>
          </a:blip>
          <a:stretch>
            <a:fillRect/>
          </a:stretch>
        </p:blipFill>
        <p:spPr>
          <a:xfrm>
            <a:off x="8824233" y="4730767"/>
            <a:ext cx="2870200" cy="1866900"/>
          </a:xfrm>
          <a:prstGeom prst="rect">
            <a:avLst/>
          </a:prstGeom>
          <a:noFill/>
          <a:ln>
            <a:noFill/>
          </a:ln>
        </p:spPr>
      </p:pic>
      <p:pic>
        <p:nvPicPr>
          <p:cNvPr id="570" name="Google Shape;570;g88c631554b_0_11"/>
          <p:cNvPicPr preferRelativeResize="0"/>
          <p:nvPr/>
        </p:nvPicPr>
        <p:blipFill>
          <a:blip r:embed="rId13">
            <a:alphaModFix/>
          </a:blip>
          <a:stretch>
            <a:fillRect/>
          </a:stretch>
        </p:blipFill>
        <p:spPr>
          <a:xfrm>
            <a:off x="3779834" y="4762500"/>
            <a:ext cx="2806700" cy="1828800"/>
          </a:xfrm>
          <a:prstGeom prst="rect">
            <a:avLst/>
          </a:prstGeom>
          <a:noFill/>
          <a:ln>
            <a:noFill/>
          </a:ln>
        </p:spPr>
      </p:pic>
      <p:pic>
        <p:nvPicPr>
          <p:cNvPr id="571" name="Google Shape;571;g88c631554b_0_11"/>
          <p:cNvPicPr preferRelativeResize="0"/>
          <p:nvPr/>
        </p:nvPicPr>
        <p:blipFill>
          <a:blip r:embed="rId14">
            <a:alphaModFix/>
          </a:blip>
          <a:stretch>
            <a:fillRect/>
          </a:stretch>
        </p:blipFill>
        <p:spPr>
          <a:xfrm>
            <a:off x="2603500" y="2590785"/>
            <a:ext cx="2590800" cy="1765300"/>
          </a:xfrm>
          <a:prstGeom prst="rect">
            <a:avLst/>
          </a:prstGeom>
          <a:noFill/>
          <a:ln>
            <a:noFill/>
          </a:ln>
        </p:spPr>
      </p:pic>
    </p:spTree>
    <p:extLst>
      <p:ext uri="{BB962C8B-B14F-4D97-AF65-F5344CB8AC3E}">
        <p14:creationId xmlns:p14="http://schemas.microsoft.com/office/powerpoint/2010/main" val="12621648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75"/>
        <p:cNvGrpSpPr/>
        <p:nvPr/>
      </p:nvGrpSpPr>
      <p:grpSpPr>
        <a:xfrm>
          <a:off x="0" y="0"/>
          <a:ext cx="0" cy="0"/>
          <a:chOff x="0" y="0"/>
          <a:chExt cx="0" cy="0"/>
        </a:xfrm>
      </p:grpSpPr>
      <p:graphicFrame>
        <p:nvGraphicFramePr>
          <p:cNvPr id="576" name="Google Shape;576;g88c631554b_0_26"/>
          <p:cNvGraphicFramePr/>
          <p:nvPr/>
        </p:nvGraphicFramePr>
        <p:xfrm>
          <a:off x="151767" y="1193240"/>
          <a:ext cx="11492000" cy="3711520"/>
        </p:xfrm>
        <a:graphic>
          <a:graphicData uri="http://schemas.openxmlformats.org/drawingml/2006/table">
            <a:tbl>
              <a:tblPr>
                <a:noFill/>
              </a:tblPr>
              <a:tblGrid>
                <a:gridCol w="1915333">
                  <a:extLst>
                    <a:ext uri="{9D8B030D-6E8A-4147-A177-3AD203B41FA5}">
                      <a16:colId xmlns:a16="http://schemas.microsoft.com/office/drawing/2014/main" val="20000"/>
                    </a:ext>
                  </a:extLst>
                </a:gridCol>
                <a:gridCol w="1915333">
                  <a:extLst>
                    <a:ext uri="{9D8B030D-6E8A-4147-A177-3AD203B41FA5}">
                      <a16:colId xmlns:a16="http://schemas.microsoft.com/office/drawing/2014/main" val="20001"/>
                    </a:ext>
                  </a:extLst>
                </a:gridCol>
                <a:gridCol w="1915333">
                  <a:extLst>
                    <a:ext uri="{9D8B030D-6E8A-4147-A177-3AD203B41FA5}">
                      <a16:colId xmlns:a16="http://schemas.microsoft.com/office/drawing/2014/main" val="20002"/>
                    </a:ext>
                  </a:extLst>
                </a:gridCol>
                <a:gridCol w="1915333">
                  <a:extLst>
                    <a:ext uri="{9D8B030D-6E8A-4147-A177-3AD203B41FA5}">
                      <a16:colId xmlns:a16="http://schemas.microsoft.com/office/drawing/2014/main" val="20003"/>
                    </a:ext>
                  </a:extLst>
                </a:gridCol>
                <a:gridCol w="1915333">
                  <a:extLst>
                    <a:ext uri="{9D8B030D-6E8A-4147-A177-3AD203B41FA5}">
                      <a16:colId xmlns:a16="http://schemas.microsoft.com/office/drawing/2014/main" val="20004"/>
                    </a:ext>
                  </a:extLst>
                </a:gridCol>
                <a:gridCol w="1915333">
                  <a:extLst>
                    <a:ext uri="{9D8B030D-6E8A-4147-A177-3AD203B41FA5}">
                      <a16:colId xmlns:a16="http://schemas.microsoft.com/office/drawing/2014/main" val="20005"/>
                    </a:ext>
                  </a:extLst>
                </a:gridCol>
              </a:tblGrid>
              <a:tr h="1063300">
                <a:tc gridSpan="6">
                  <a:txBody>
                    <a:bodyPr/>
                    <a:lstStyle/>
                    <a:p>
                      <a:pPr marL="0" lvl="0" indent="0" algn="ctr" rtl="0">
                        <a:spcBef>
                          <a:spcPts val="0"/>
                        </a:spcBef>
                        <a:spcAft>
                          <a:spcPts val="0"/>
                        </a:spcAft>
                        <a:buNone/>
                      </a:pPr>
                      <a:r>
                        <a:rPr lang="en-GB" sz="2900"/>
                        <a:t>The ‘ee’ sound family</a:t>
                      </a:r>
                      <a:endParaRPr sz="2900"/>
                    </a:p>
                  </a:txBody>
                  <a:tcPr marL="121900" marR="121900" marT="121900" marB="12190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063300">
                <a:tc>
                  <a:txBody>
                    <a:bodyPr/>
                    <a:lstStyle/>
                    <a:p>
                      <a:pPr marL="0" lvl="0" indent="0" algn="ctr" rtl="0">
                        <a:spcBef>
                          <a:spcPts val="0"/>
                        </a:spcBef>
                        <a:spcAft>
                          <a:spcPts val="0"/>
                        </a:spcAft>
                        <a:buNone/>
                      </a:pPr>
                      <a:r>
                        <a:rPr lang="en-GB" sz="2900"/>
                        <a:t>ee</a:t>
                      </a:r>
                      <a:endParaRPr sz="2900"/>
                    </a:p>
                  </a:txBody>
                  <a:tcPr marL="121900" marR="121900" marT="121900" marB="121900"/>
                </a:tc>
                <a:tc>
                  <a:txBody>
                    <a:bodyPr/>
                    <a:lstStyle/>
                    <a:p>
                      <a:pPr marL="0" lvl="0" indent="0" algn="ctr" rtl="0">
                        <a:spcBef>
                          <a:spcPts val="0"/>
                        </a:spcBef>
                        <a:spcAft>
                          <a:spcPts val="0"/>
                        </a:spcAft>
                        <a:buNone/>
                      </a:pPr>
                      <a:r>
                        <a:rPr lang="en-GB" sz="2900"/>
                        <a:t>ea</a:t>
                      </a:r>
                      <a:endParaRPr sz="2900"/>
                    </a:p>
                  </a:txBody>
                  <a:tcPr marL="121900" marR="121900" marT="121900" marB="121900"/>
                </a:tc>
                <a:tc>
                  <a:txBody>
                    <a:bodyPr/>
                    <a:lstStyle/>
                    <a:p>
                      <a:pPr marL="0" lvl="0" indent="0" algn="ctr" rtl="0">
                        <a:spcBef>
                          <a:spcPts val="0"/>
                        </a:spcBef>
                        <a:spcAft>
                          <a:spcPts val="0"/>
                        </a:spcAft>
                        <a:buNone/>
                      </a:pPr>
                      <a:r>
                        <a:rPr lang="en-GB" sz="2900"/>
                        <a:t>e-e</a:t>
                      </a:r>
                      <a:endParaRPr sz="2900"/>
                    </a:p>
                  </a:txBody>
                  <a:tcPr marL="121900" marR="121900" marT="121900" marB="121900"/>
                </a:tc>
                <a:tc>
                  <a:txBody>
                    <a:bodyPr/>
                    <a:lstStyle/>
                    <a:p>
                      <a:pPr marL="0" lvl="0" indent="0" algn="ctr" rtl="0">
                        <a:spcBef>
                          <a:spcPts val="0"/>
                        </a:spcBef>
                        <a:spcAft>
                          <a:spcPts val="0"/>
                        </a:spcAft>
                        <a:buNone/>
                      </a:pPr>
                      <a:r>
                        <a:rPr lang="en-GB" sz="2900"/>
                        <a:t>ie</a:t>
                      </a:r>
                      <a:endParaRPr sz="2900"/>
                    </a:p>
                  </a:txBody>
                  <a:tcPr marL="121900" marR="121900" marT="121900" marB="121900"/>
                </a:tc>
                <a:tc>
                  <a:txBody>
                    <a:bodyPr/>
                    <a:lstStyle/>
                    <a:p>
                      <a:pPr marL="0" lvl="0" indent="0" algn="ctr" rtl="0">
                        <a:spcBef>
                          <a:spcPts val="0"/>
                        </a:spcBef>
                        <a:spcAft>
                          <a:spcPts val="0"/>
                        </a:spcAft>
                        <a:buNone/>
                      </a:pPr>
                      <a:r>
                        <a:rPr lang="en-GB" sz="2900"/>
                        <a:t>y</a:t>
                      </a:r>
                      <a:endParaRPr sz="2900"/>
                    </a:p>
                  </a:txBody>
                  <a:tcPr marL="121900" marR="121900" marT="121900" marB="121900"/>
                </a:tc>
                <a:tc>
                  <a:txBody>
                    <a:bodyPr/>
                    <a:lstStyle/>
                    <a:p>
                      <a:pPr marL="0" lvl="0" indent="0" algn="ctr" rtl="0">
                        <a:spcBef>
                          <a:spcPts val="0"/>
                        </a:spcBef>
                        <a:spcAft>
                          <a:spcPts val="0"/>
                        </a:spcAft>
                        <a:buNone/>
                      </a:pPr>
                      <a:r>
                        <a:rPr lang="en-GB" sz="2900"/>
                        <a:t>ey</a:t>
                      </a:r>
                      <a:endParaRPr sz="2900"/>
                    </a:p>
                  </a:txBody>
                  <a:tcPr marL="121900" marR="121900" marT="121900" marB="121900"/>
                </a:tc>
                <a:extLst>
                  <a:ext uri="{0D108BD9-81ED-4DB2-BD59-A6C34878D82A}">
                    <a16:rowId xmlns:a16="http://schemas.microsoft.com/office/drawing/2014/main" val="10001"/>
                  </a:ext>
                </a:extLst>
              </a:tr>
              <a:tr h="1584920">
                <a:tc>
                  <a:txBody>
                    <a:bodyPr/>
                    <a:lstStyle/>
                    <a:p>
                      <a:pPr marL="0" lvl="0" indent="0" algn="ctr" rtl="0">
                        <a:spcBef>
                          <a:spcPts val="0"/>
                        </a:spcBef>
                        <a:spcAft>
                          <a:spcPts val="0"/>
                        </a:spcAft>
                        <a:buNone/>
                      </a:pPr>
                      <a:r>
                        <a:rPr lang="en-GB" sz="2900"/>
                        <a:t>feet</a:t>
                      </a:r>
                      <a:endParaRPr sz="2900"/>
                    </a:p>
                    <a:p>
                      <a:pPr marL="0" lvl="0" indent="0" algn="ctr" rtl="0">
                        <a:spcBef>
                          <a:spcPts val="0"/>
                        </a:spcBef>
                        <a:spcAft>
                          <a:spcPts val="0"/>
                        </a:spcAft>
                        <a:buNone/>
                      </a:pPr>
                      <a:r>
                        <a:rPr lang="en-GB" sz="2900"/>
                        <a:t>queen</a:t>
                      </a:r>
                      <a:endParaRPr sz="2900"/>
                    </a:p>
                    <a:p>
                      <a:pPr marL="0" lvl="0" indent="0" algn="ctr" rtl="0">
                        <a:spcBef>
                          <a:spcPts val="0"/>
                        </a:spcBef>
                        <a:spcAft>
                          <a:spcPts val="0"/>
                        </a:spcAft>
                        <a:buNone/>
                      </a:pPr>
                      <a:r>
                        <a:rPr lang="en-GB" sz="2900"/>
                        <a:t>sleeve</a:t>
                      </a:r>
                      <a:endParaRPr sz="2900"/>
                    </a:p>
                  </a:txBody>
                  <a:tcPr marL="121900" marR="121900" marT="121900" marB="121900"/>
                </a:tc>
                <a:tc>
                  <a:txBody>
                    <a:bodyPr/>
                    <a:lstStyle/>
                    <a:p>
                      <a:pPr marL="0" lvl="0" indent="0" algn="ctr" rtl="0">
                        <a:spcBef>
                          <a:spcPts val="0"/>
                        </a:spcBef>
                        <a:spcAft>
                          <a:spcPts val="0"/>
                        </a:spcAft>
                        <a:buNone/>
                      </a:pPr>
                      <a:r>
                        <a:rPr lang="en-GB" sz="2900"/>
                        <a:t>meat</a:t>
                      </a:r>
                      <a:endParaRPr sz="2900"/>
                    </a:p>
                    <a:p>
                      <a:pPr marL="0" lvl="0" indent="0" algn="ctr" rtl="0">
                        <a:spcBef>
                          <a:spcPts val="0"/>
                        </a:spcBef>
                        <a:spcAft>
                          <a:spcPts val="0"/>
                        </a:spcAft>
                        <a:buNone/>
                      </a:pPr>
                      <a:r>
                        <a:rPr lang="en-GB" sz="2900"/>
                        <a:t>bleach</a:t>
                      </a:r>
                      <a:endParaRPr sz="2900"/>
                    </a:p>
                  </a:txBody>
                  <a:tcPr marL="121900" marR="121900" marT="121900" marB="121900"/>
                </a:tc>
                <a:tc>
                  <a:txBody>
                    <a:bodyPr/>
                    <a:lstStyle/>
                    <a:p>
                      <a:pPr marL="0" lvl="0" indent="0" algn="ctr" rtl="0">
                        <a:spcBef>
                          <a:spcPts val="0"/>
                        </a:spcBef>
                        <a:spcAft>
                          <a:spcPts val="0"/>
                        </a:spcAft>
                        <a:buNone/>
                      </a:pPr>
                      <a:r>
                        <a:rPr lang="en-GB" sz="2900"/>
                        <a:t>athlete</a:t>
                      </a:r>
                      <a:endParaRPr sz="2900"/>
                    </a:p>
                    <a:p>
                      <a:pPr marL="0" lvl="0" indent="0" algn="ctr" rtl="0">
                        <a:spcBef>
                          <a:spcPts val="0"/>
                        </a:spcBef>
                        <a:spcAft>
                          <a:spcPts val="0"/>
                        </a:spcAft>
                        <a:buNone/>
                      </a:pPr>
                      <a:endParaRPr sz="2900"/>
                    </a:p>
                  </a:txBody>
                  <a:tcPr marL="121900" marR="121900" marT="121900" marB="121900"/>
                </a:tc>
                <a:tc>
                  <a:txBody>
                    <a:bodyPr/>
                    <a:lstStyle/>
                    <a:p>
                      <a:pPr marL="0" lvl="0" indent="0" algn="ctr" rtl="0">
                        <a:spcBef>
                          <a:spcPts val="0"/>
                        </a:spcBef>
                        <a:spcAft>
                          <a:spcPts val="0"/>
                        </a:spcAft>
                        <a:buNone/>
                      </a:pPr>
                      <a:r>
                        <a:rPr lang="en-GB" sz="2900"/>
                        <a:t>thief</a:t>
                      </a:r>
                      <a:endParaRPr sz="2900"/>
                    </a:p>
                    <a:p>
                      <a:pPr marL="0" lvl="0" indent="0" algn="ctr" rtl="0">
                        <a:spcBef>
                          <a:spcPts val="0"/>
                        </a:spcBef>
                        <a:spcAft>
                          <a:spcPts val="0"/>
                        </a:spcAft>
                        <a:buNone/>
                      </a:pPr>
                      <a:r>
                        <a:rPr lang="en-GB" sz="2900"/>
                        <a:t>field</a:t>
                      </a:r>
                      <a:endParaRPr sz="2900"/>
                    </a:p>
                  </a:txBody>
                  <a:tcPr marL="121900" marR="121900" marT="121900" marB="121900"/>
                </a:tc>
                <a:tc>
                  <a:txBody>
                    <a:bodyPr/>
                    <a:lstStyle/>
                    <a:p>
                      <a:pPr marL="0" lvl="0" indent="0" algn="ctr" rtl="0">
                        <a:spcBef>
                          <a:spcPts val="0"/>
                        </a:spcBef>
                        <a:spcAft>
                          <a:spcPts val="0"/>
                        </a:spcAft>
                        <a:buNone/>
                      </a:pPr>
                      <a:r>
                        <a:rPr lang="en-GB" sz="2900"/>
                        <a:t>baby</a:t>
                      </a:r>
                      <a:endParaRPr sz="2900"/>
                    </a:p>
                    <a:p>
                      <a:pPr marL="0" lvl="0" indent="0" algn="ctr" rtl="0">
                        <a:spcBef>
                          <a:spcPts val="0"/>
                        </a:spcBef>
                        <a:spcAft>
                          <a:spcPts val="0"/>
                        </a:spcAft>
                        <a:buNone/>
                      </a:pPr>
                      <a:endParaRPr sz="2900"/>
                    </a:p>
                  </a:txBody>
                  <a:tcPr marL="121900" marR="121900" marT="121900" marB="121900"/>
                </a:tc>
                <a:tc>
                  <a:txBody>
                    <a:bodyPr/>
                    <a:lstStyle/>
                    <a:p>
                      <a:pPr marL="0" lvl="0" indent="0" algn="ctr" rtl="0">
                        <a:spcBef>
                          <a:spcPts val="0"/>
                        </a:spcBef>
                        <a:spcAft>
                          <a:spcPts val="0"/>
                        </a:spcAft>
                        <a:buNone/>
                      </a:pPr>
                      <a:r>
                        <a:rPr lang="en-GB" sz="2900"/>
                        <a:t>turkey </a:t>
                      </a:r>
                      <a:endParaRPr sz="2900"/>
                    </a:p>
                    <a:p>
                      <a:pPr marL="0" lvl="0" indent="0" algn="ctr" rtl="0">
                        <a:spcBef>
                          <a:spcPts val="0"/>
                        </a:spcBef>
                        <a:spcAft>
                          <a:spcPts val="0"/>
                        </a:spcAft>
                        <a:buNone/>
                      </a:pPr>
                      <a:r>
                        <a:rPr lang="en-GB" sz="2900"/>
                        <a:t>parsley</a:t>
                      </a:r>
                      <a:endParaRPr sz="2900"/>
                    </a:p>
                    <a:p>
                      <a:pPr marL="0" lvl="0" indent="0" algn="ctr" rtl="0">
                        <a:spcBef>
                          <a:spcPts val="0"/>
                        </a:spcBef>
                        <a:spcAft>
                          <a:spcPts val="0"/>
                        </a:spcAft>
                        <a:buNone/>
                      </a:pPr>
                      <a:r>
                        <a:rPr lang="en-GB" sz="2900"/>
                        <a:t>money</a:t>
                      </a:r>
                      <a:endParaRPr sz="2900"/>
                    </a:p>
                  </a:txBody>
                  <a:tcPr marL="121900" marR="121900" marT="121900" marB="121900"/>
                </a:tc>
                <a:extLst>
                  <a:ext uri="{0D108BD9-81ED-4DB2-BD59-A6C34878D82A}">
                    <a16:rowId xmlns:a16="http://schemas.microsoft.com/office/drawing/2014/main" val="10002"/>
                  </a:ext>
                </a:extLst>
              </a:tr>
            </a:tbl>
          </a:graphicData>
        </a:graphic>
      </p:graphicFrame>
      <p:sp>
        <p:nvSpPr>
          <p:cNvPr id="577" name="Google Shape;577;g88c631554b_0_26"/>
          <p:cNvSpPr txBox="1"/>
          <p:nvPr/>
        </p:nvSpPr>
        <p:spPr>
          <a:xfrm>
            <a:off x="878500" y="356833"/>
            <a:ext cx="3052800" cy="83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Answers.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48647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81"/>
        <p:cNvGrpSpPr/>
        <p:nvPr/>
      </p:nvGrpSpPr>
      <p:grpSpPr>
        <a:xfrm>
          <a:off x="0" y="0"/>
          <a:ext cx="0" cy="0"/>
          <a:chOff x="0" y="0"/>
          <a:chExt cx="0" cy="0"/>
        </a:xfrm>
      </p:grpSpPr>
      <p:pic>
        <p:nvPicPr>
          <p:cNvPr id="582" name="Google Shape;582;g88c631554b_0_31"/>
          <p:cNvPicPr preferRelativeResize="0"/>
          <p:nvPr/>
        </p:nvPicPr>
        <p:blipFill>
          <a:blip r:embed="rId3">
            <a:alphaModFix/>
          </a:blip>
          <a:stretch>
            <a:fillRect/>
          </a:stretch>
        </p:blipFill>
        <p:spPr>
          <a:xfrm>
            <a:off x="4100733" y="4546601"/>
            <a:ext cx="7845067" cy="2029303"/>
          </a:xfrm>
          <a:prstGeom prst="rect">
            <a:avLst/>
          </a:prstGeom>
          <a:noFill/>
          <a:ln>
            <a:noFill/>
          </a:ln>
        </p:spPr>
      </p:pic>
      <p:pic>
        <p:nvPicPr>
          <p:cNvPr id="583" name="Google Shape;583;g88c631554b_0_31"/>
          <p:cNvPicPr preferRelativeResize="0"/>
          <p:nvPr/>
        </p:nvPicPr>
        <p:blipFill>
          <a:blip r:embed="rId4">
            <a:alphaModFix/>
          </a:blip>
          <a:stretch>
            <a:fillRect/>
          </a:stretch>
        </p:blipFill>
        <p:spPr>
          <a:xfrm>
            <a:off x="8991034" y="374601"/>
            <a:ext cx="2111967" cy="3736567"/>
          </a:xfrm>
          <a:prstGeom prst="rect">
            <a:avLst/>
          </a:prstGeom>
          <a:noFill/>
          <a:ln>
            <a:noFill/>
          </a:ln>
        </p:spPr>
      </p:pic>
      <p:sp>
        <p:nvSpPr>
          <p:cNvPr id="584" name="Google Shape;584;g88c631554b_0_31"/>
          <p:cNvSpPr txBox="1"/>
          <p:nvPr/>
        </p:nvSpPr>
        <p:spPr>
          <a:xfrm>
            <a:off x="4569000" y="374600"/>
            <a:ext cx="4000000" cy="321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Rainbow write each</a:t>
            </a:r>
            <a:endParaRPr sz="4000" kern="0">
              <a:solidFill>
                <a:srgbClr val="000000"/>
              </a:solidFill>
              <a:latin typeface="Arial"/>
              <a:cs typeface="Arial"/>
              <a:sym typeface="Arial"/>
            </a:endParaRPr>
          </a:p>
          <a:p>
            <a:pPr algn="ctr" defTabSz="1219170">
              <a:buClr>
                <a:srgbClr val="000000"/>
              </a:buClr>
            </a:pPr>
            <a:r>
              <a:rPr lang="en-GB" sz="4000" kern="0">
                <a:solidFill>
                  <a:srgbClr val="000000"/>
                </a:solidFill>
                <a:latin typeface="Arial"/>
                <a:cs typeface="Arial"/>
                <a:sym typeface="Arial"/>
              </a:rPr>
              <a:t> word 3 times.</a:t>
            </a:r>
            <a:endParaRPr sz="4000" kern="0">
              <a:solidFill>
                <a:srgbClr val="000000"/>
              </a:solidFill>
              <a:latin typeface="Arial"/>
              <a:cs typeface="Arial"/>
              <a:sym typeface="Arial"/>
            </a:endParaRPr>
          </a:p>
          <a:p>
            <a:pPr algn="ctr" defTabSz="1219170">
              <a:buClr>
                <a:srgbClr val="000000"/>
              </a:buClr>
            </a:pPr>
            <a:r>
              <a:rPr lang="en-GB" sz="2400" kern="0">
                <a:solidFill>
                  <a:srgbClr val="000000"/>
                </a:solidFill>
                <a:latin typeface="Arial"/>
                <a:cs typeface="Arial"/>
                <a:sym typeface="Arial"/>
              </a:rPr>
              <a:t>We will be using these spellings in tomorrow’s lessons.</a:t>
            </a:r>
            <a:endParaRPr sz="2400" kern="0">
              <a:solidFill>
                <a:srgbClr val="000000"/>
              </a:solidFill>
              <a:latin typeface="Arial"/>
              <a:cs typeface="Arial"/>
              <a:sym typeface="Arial"/>
            </a:endParaRPr>
          </a:p>
        </p:txBody>
      </p:sp>
      <p:graphicFrame>
        <p:nvGraphicFramePr>
          <p:cNvPr id="585" name="Google Shape;585;g88c631554b_0_31"/>
          <p:cNvGraphicFramePr/>
          <p:nvPr/>
        </p:nvGraphicFramePr>
        <p:xfrm>
          <a:off x="1270000" y="381000"/>
          <a:ext cx="2323933" cy="6339360"/>
        </p:xfrm>
        <a:graphic>
          <a:graphicData uri="http://schemas.openxmlformats.org/drawingml/2006/table">
            <a:tbl>
              <a:tblPr>
                <a:noFill/>
              </a:tblPr>
              <a:tblGrid>
                <a:gridCol w="2323933">
                  <a:extLst>
                    <a:ext uri="{9D8B030D-6E8A-4147-A177-3AD203B41FA5}">
                      <a16:colId xmlns:a16="http://schemas.microsoft.com/office/drawing/2014/main" val="20000"/>
                    </a:ext>
                  </a:extLst>
                </a:gridCol>
              </a:tblGrid>
              <a:tr h="623192">
                <a:tc>
                  <a:txBody>
                    <a:bodyPr/>
                    <a:lstStyle/>
                    <a:p>
                      <a:pPr marL="0" lvl="0" indent="0" algn="l" rtl="0">
                        <a:spcBef>
                          <a:spcPts val="0"/>
                        </a:spcBef>
                        <a:spcAft>
                          <a:spcPts val="0"/>
                        </a:spcAft>
                        <a:buNone/>
                      </a:pPr>
                      <a:r>
                        <a:rPr lang="en-GB" sz="2500"/>
                        <a:t>feet</a:t>
                      </a:r>
                      <a:endParaRPr sz="2500"/>
                    </a:p>
                  </a:txBody>
                  <a:tcPr marL="121900" marR="121900" marT="121900" marB="121900"/>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queen</a:t>
                      </a:r>
                      <a:endParaRPr sz="2500"/>
                    </a:p>
                  </a:txBody>
                  <a:tcPr marL="121900" marR="121900" marT="121900" marB="121900"/>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sleeve</a:t>
                      </a:r>
                      <a:endParaRPr sz="2500"/>
                    </a:p>
                  </a:txBody>
                  <a:tcPr marL="121900" marR="121900" marT="121900" marB="121900"/>
                </a:tc>
                <a:extLst>
                  <a:ext uri="{0D108BD9-81ED-4DB2-BD59-A6C34878D82A}">
                    <a16:rowId xmlns:a16="http://schemas.microsoft.com/office/drawing/2014/main" val="10002"/>
                  </a:ext>
                </a:extLst>
              </a:tr>
              <a:tr h="623192">
                <a:tc>
                  <a:txBody>
                    <a:bodyPr/>
                    <a:lstStyle/>
                    <a:p>
                      <a:pPr marL="0" lvl="0" indent="0" algn="l" rtl="0">
                        <a:spcBef>
                          <a:spcPts val="0"/>
                        </a:spcBef>
                        <a:spcAft>
                          <a:spcPts val="0"/>
                        </a:spcAft>
                        <a:buNone/>
                      </a:pPr>
                      <a:r>
                        <a:rPr lang="en-GB" sz="2500"/>
                        <a:t>meat</a:t>
                      </a:r>
                      <a:endParaRPr sz="2500"/>
                    </a:p>
                  </a:txBody>
                  <a:tcPr marL="121900" marR="121900" marT="121900" marB="121900"/>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bleach</a:t>
                      </a:r>
                      <a:endParaRPr sz="2500"/>
                    </a:p>
                  </a:txBody>
                  <a:tcPr marL="121900" marR="121900" marT="121900" marB="121900"/>
                </a:tc>
                <a:extLst>
                  <a:ext uri="{0D108BD9-81ED-4DB2-BD59-A6C34878D82A}">
                    <a16:rowId xmlns:a16="http://schemas.microsoft.com/office/drawing/2014/main" val="10004"/>
                  </a:ext>
                </a:extLst>
              </a:tr>
              <a:tr h="623192">
                <a:tc>
                  <a:txBody>
                    <a:bodyPr/>
                    <a:lstStyle/>
                    <a:p>
                      <a:pPr marL="0" lvl="0" indent="0" algn="l" rtl="0">
                        <a:spcBef>
                          <a:spcPts val="0"/>
                        </a:spcBef>
                        <a:spcAft>
                          <a:spcPts val="0"/>
                        </a:spcAft>
                        <a:buNone/>
                      </a:pPr>
                      <a:r>
                        <a:rPr lang="en-GB" sz="2500"/>
                        <a:t>athlete</a:t>
                      </a:r>
                      <a:endParaRPr sz="2500"/>
                    </a:p>
                  </a:txBody>
                  <a:tcPr marL="121900" marR="121900" marT="121900" marB="121900"/>
                </a:tc>
                <a:extLst>
                  <a:ext uri="{0D108BD9-81ED-4DB2-BD59-A6C34878D82A}">
                    <a16:rowId xmlns:a16="http://schemas.microsoft.com/office/drawing/2014/main" val="10005"/>
                  </a:ext>
                </a:extLst>
              </a:tr>
              <a:tr h="623192">
                <a:tc>
                  <a:txBody>
                    <a:bodyPr/>
                    <a:lstStyle/>
                    <a:p>
                      <a:pPr marL="0" lvl="0" indent="0" algn="l" rtl="0">
                        <a:spcBef>
                          <a:spcPts val="0"/>
                        </a:spcBef>
                        <a:spcAft>
                          <a:spcPts val="0"/>
                        </a:spcAft>
                        <a:buNone/>
                      </a:pPr>
                      <a:r>
                        <a:rPr lang="en-GB" sz="2500"/>
                        <a:t>thief</a:t>
                      </a:r>
                      <a:endParaRPr sz="2500"/>
                    </a:p>
                  </a:txBody>
                  <a:tcPr marL="121900" marR="121900" marT="121900" marB="121900"/>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field</a:t>
                      </a:r>
                      <a:endParaRPr sz="2500"/>
                    </a:p>
                  </a:txBody>
                  <a:tcPr marL="121900" marR="121900" marT="121900" marB="121900"/>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baby</a:t>
                      </a:r>
                      <a:endParaRPr sz="2500"/>
                    </a:p>
                  </a:txBody>
                  <a:tcPr marL="121900" marR="121900" marT="121900" marB="121900"/>
                </a:tc>
                <a:extLst>
                  <a:ext uri="{0D108BD9-81ED-4DB2-BD59-A6C34878D82A}">
                    <a16:rowId xmlns:a16="http://schemas.microsoft.com/office/drawing/2014/main" val="10008"/>
                  </a:ext>
                </a:extLst>
              </a:tr>
              <a:tr h="623192">
                <a:tc>
                  <a:txBody>
                    <a:bodyPr/>
                    <a:lstStyle/>
                    <a:p>
                      <a:pPr marL="0" lvl="0" indent="0" algn="l" rtl="0">
                        <a:spcBef>
                          <a:spcPts val="0"/>
                        </a:spcBef>
                        <a:spcAft>
                          <a:spcPts val="0"/>
                        </a:spcAft>
                        <a:buNone/>
                      </a:pPr>
                      <a:r>
                        <a:rPr lang="en-GB" sz="2500"/>
                        <a:t>money</a:t>
                      </a:r>
                      <a:endParaRPr sz="2500"/>
                    </a:p>
                  </a:txBody>
                  <a:tcPr marL="121900" marR="121900" marT="121900" marB="121900"/>
                </a:tc>
                <a:extLst>
                  <a:ext uri="{0D108BD9-81ED-4DB2-BD59-A6C34878D82A}">
                    <a16:rowId xmlns:a16="http://schemas.microsoft.com/office/drawing/2014/main" val="10009"/>
                  </a:ext>
                </a:extLst>
              </a:tr>
              <a:tr h="623192">
                <a:tc>
                  <a:txBody>
                    <a:bodyPr/>
                    <a:lstStyle/>
                    <a:p>
                      <a:pPr marL="0" lvl="0" indent="0" algn="l" rtl="0">
                        <a:spcBef>
                          <a:spcPts val="0"/>
                        </a:spcBef>
                        <a:spcAft>
                          <a:spcPts val="0"/>
                        </a:spcAft>
                        <a:buNone/>
                      </a:pPr>
                      <a:r>
                        <a:rPr lang="en-GB" sz="2500"/>
                        <a:t>turkey</a:t>
                      </a:r>
                      <a:endParaRPr sz="2500"/>
                    </a:p>
                  </a:txBody>
                  <a:tcPr marL="121900" marR="121900" marT="121900" marB="121900"/>
                </a:tc>
                <a:extLst>
                  <a:ext uri="{0D108BD9-81ED-4DB2-BD59-A6C34878D82A}">
                    <a16:rowId xmlns:a16="http://schemas.microsoft.com/office/drawing/2014/main" val="10010"/>
                  </a:ext>
                </a:extLst>
              </a:tr>
              <a:tr h="623192">
                <a:tc>
                  <a:txBody>
                    <a:bodyPr/>
                    <a:lstStyle/>
                    <a:p>
                      <a:pPr marL="0" lvl="0" indent="0" algn="l" rtl="0">
                        <a:spcBef>
                          <a:spcPts val="0"/>
                        </a:spcBef>
                        <a:spcAft>
                          <a:spcPts val="0"/>
                        </a:spcAft>
                        <a:buNone/>
                      </a:pPr>
                      <a:r>
                        <a:rPr lang="en-GB" sz="2500"/>
                        <a:t>parsley</a:t>
                      </a:r>
                      <a:endParaRPr sz="2500"/>
                    </a:p>
                  </a:txBody>
                  <a:tcPr marL="121900" marR="121900" marT="121900" marB="121900"/>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1523582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89"/>
        <p:cNvGrpSpPr/>
        <p:nvPr/>
      </p:nvGrpSpPr>
      <p:grpSpPr>
        <a:xfrm>
          <a:off x="0" y="0"/>
          <a:ext cx="0" cy="0"/>
          <a:chOff x="0" y="0"/>
          <a:chExt cx="0" cy="0"/>
        </a:xfrm>
      </p:grpSpPr>
      <p:sp>
        <p:nvSpPr>
          <p:cNvPr id="590" name="Google Shape;590;p1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591" name="Google Shape;591;p1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592" name="Google Shape;592;p1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61825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pic>
        <p:nvPicPr>
          <p:cNvPr id="597" name="Google Shape;597;g8a97fee8b0_0_0" descr="Image result for well being"/>
          <p:cNvPicPr preferRelativeResize="0"/>
          <p:nvPr/>
        </p:nvPicPr>
        <p:blipFill rotWithShape="1">
          <a:blip r:embed="rId3">
            <a:alphaModFix/>
          </a:blip>
          <a:srcRect/>
          <a:stretch/>
        </p:blipFill>
        <p:spPr>
          <a:xfrm>
            <a:off x="-688487" y="-675249"/>
            <a:ext cx="9145829" cy="6858000"/>
          </a:xfrm>
          <a:prstGeom prst="rect">
            <a:avLst/>
          </a:prstGeom>
          <a:noFill/>
          <a:ln>
            <a:noFill/>
          </a:ln>
        </p:spPr>
      </p:pic>
      <p:sp>
        <p:nvSpPr>
          <p:cNvPr id="598" name="Google Shape;598;g8a97fee8b0_0_0"/>
          <p:cNvSpPr txBox="1"/>
          <p:nvPr/>
        </p:nvSpPr>
        <p:spPr>
          <a:xfrm>
            <a:off x="7554352" y="436097"/>
            <a:ext cx="4637600" cy="3785600"/>
          </a:xfrm>
          <a:prstGeom prst="rect">
            <a:avLst/>
          </a:prstGeom>
          <a:noFill/>
          <a:ln>
            <a:noFill/>
          </a:ln>
        </p:spPr>
        <p:txBody>
          <a:bodyPr spcFirstLastPara="1" wrap="square" lIns="91433" tIns="45700" rIns="91433" bIns="45700" anchor="t" anchorCtr="0">
            <a:noAutofit/>
          </a:bodyPr>
          <a:lstStyle/>
          <a:p>
            <a:pPr algn="ctr" defTabSz="1219170">
              <a:buClr>
                <a:srgbClr val="000000"/>
              </a:buClr>
            </a:pPr>
            <a:r>
              <a:rPr lang="en-GB" sz="8000" kern="0">
                <a:solidFill>
                  <a:srgbClr val="000000"/>
                </a:solidFill>
                <a:latin typeface="Comic Sans MS"/>
                <a:ea typeface="Comic Sans MS"/>
                <a:cs typeface="Comic Sans MS"/>
                <a:sym typeface="Comic Sans MS"/>
              </a:rPr>
              <a:t>The five ways to wellbeing</a:t>
            </a:r>
            <a:endParaRPr sz="8000" kern="0">
              <a:solidFill>
                <a:srgbClr val="000000"/>
              </a:solidFill>
              <a:latin typeface="Comic Sans MS"/>
              <a:ea typeface="Comic Sans MS"/>
              <a:cs typeface="Comic Sans MS"/>
              <a:sym typeface="Comic Sans MS"/>
            </a:endParaRPr>
          </a:p>
        </p:txBody>
      </p:sp>
      <p:sp>
        <p:nvSpPr>
          <p:cNvPr id="599" name="Google Shape;599;g8a97fee8b0_0_0"/>
          <p:cNvSpPr/>
          <p:nvPr/>
        </p:nvSpPr>
        <p:spPr>
          <a:xfrm>
            <a:off x="7554367" y="4516767"/>
            <a:ext cx="4637600" cy="1666000"/>
          </a:xfrm>
          <a:prstGeom prst="rect">
            <a:avLst/>
          </a:prstGeom>
          <a:noFill/>
          <a:ln>
            <a:noFill/>
          </a:ln>
        </p:spPr>
        <p:txBody>
          <a:bodyPr spcFirstLastPara="1" wrap="square" lIns="91433" tIns="45700" rIns="91433" bIns="45700" anchor="t" anchorCtr="0">
            <a:noAutofit/>
          </a:bodyPr>
          <a:lstStyle/>
          <a:p>
            <a:pPr defTabSz="1219170">
              <a:buClr>
                <a:srgbClr val="000000"/>
              </a:buClr>
            </a:pPr>
            <a:r>
              <a:rPr lang="en-GB" sz="1867" kern="0">
                <a:solidFill>
                  <a:srgbClr val="000000"/>
                </a:solidFill>
                <a:latin typeface="Arial"/>
                <a:cs typeface="Arial"/>
                <a:sym typeface="Arial"/>
              </a:rPr>
              <a:t>Click on the link below to watch the clip.</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u="sng" kern="0">
                <a:solidFill>
                  <a:srgbClr val="000000"/>
                </a:solidFill>
                <a:latin typeface="Calibri"/>
                <a:ea typeface="Calibri"/>
                <a:cs typeface="Calibri"/>
                <a:sym typeface="Calibri"/>
                <a:hlinkClick r:id="rId4"/>
              </a:rPr>
              <a:t>https://www.youtube.com/watch?v=yF7Ou43Vj6c</a:t>
            </a:r>
            <a:endParaRPr sz="1867" kern="0">
              <a:solidFill>
                <a:srgbClr val="000000"/>
              </a:solidFill>
              <a:latin typeface="Calibri"/>
              <a:ea typeface="Calibri"/>
              <a:cs typeface="Calibri"/>
              <a:sym typeface="Calibri"/>
            </a:endParaRPr>
          </a:p>
          <a:p>
            <a:pPr defTabSz="1219170">
              <a:buClr>
                <a:srgbClr val="000000"/>
              </a:buClr>
            </a:pPr>
            <a:endParaRPr sz="1867" kern="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2247315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03"/>
        <p:cNvGrpSpPr/>
        <p:nvPr/>
      </p:nvGrpSpPr>
      <p:grpSpPr>
        <a:xfrm>
          <a:off x="0" y="0"/>
          <a:ext cx="0" cy="0"/>
          <a:chOff x="0" y="0"/>
          <a:chExt cx="0" cy="0"/>
        </a:xfrm>
      </p:grpSpPr>
      <p:pic>
        <p:nvPicPr>
          <p:cNvPr id="604" name="Google Shape;604;g8a97fee8b0_0_6"/>
          <p:cNvPicPr preferRelativeResize="0"/>
          <p:nvPr/>
        </p:nvPicPr>
        <p:blipFill>
          <a:blip r:embed="rId3">
            <a:alphaModFix/>
          </a:blip>
          <a:stretch>
            <a:fillRect/>
          </a:stretch>
        </p:blipFill>
        <p:spPr>
          <a:xfrm>
            <a:off x="203201" y="203200"/>
            <a:ext cx="1993900" cy="1778000"/>
          </a:xfrm>
          <a:prstGeom prst="rect">
            <a:avLst/>
          </a:prstGeom>
          <a:noFill/>
          <a:ln>
            <a:noFill/>
          </a:ln>
        </p:spPr>
      </p:pic>
      <p:sp>
        <p:nvSpPr>
          <p:cNvPr id="605" name="Google Shape;605;g8a97fee8b0_0_6"/>
          <p:cNvSpPr txBox="1"/>
          <p:nvPr/>
        </p:nvSpPr>
        <p:spPr>
          <a:xfrm>
            <a:off x="2760300" y="495600"/>
            <a:ext cx="8760400" cy="1193200"/>
          </a:xfrm>
          <a:prstGeom prst="rect">
            <a:avLst/>
          </a:prstGeom>
          <a:noFill/>
          <a:ln>
            <a:noFill/>
          </a:ln>
        </p:spPr>
        <p:txBody>
          <a:bodyPr spcFirstLastPara="1" wrap="square" lIns="121900" tIns="121900" rIns="121900" bIns="121900" anchor="t" anchorCtr="0">
            <a:noAutofit/>
          </a:bodyPr>
          <a:lstStyle/>
          <a:p>
            <a:pPr algn="ctr" defTabSz="1219170">
              <a:lnSpc>
                <a:spcPct val="90000"/>
              </a:lnSpc>
              <a:buClr>
                <a:srgbClr val="000000"/>
              </a:buClr>
            </a:pPr>
            <a:r>
              <a:rPr lang="en-GB" sz="3200" kern="0">
                <a:solidFill>
                  <a:srgbClr val="000000"/>
                </a:solidFill>
                <a:latin typeface="Comic Sans MS"/>
                <a:ea typeface="Comic Sans MS"/>
                <a:cs typeface="Comic Sans MS"/>
                <a:sym typeface="Comic Sans MS"/>
              </a:rPr>
              <a:t>How can connecting with others help your wellbeing?</a:t>
            </a:r>
            <a:endParaRPr sz="3200"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3200"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2933"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3200"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2933"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2933" kern="0">
              <a:solidFill>
                <a:srgbClr val="000000"/>
              </a:solidFill>
              <a:latin typeface="Comic Sans MS"/>
              <a:ea typeface="Comic Sans MS"/>
              <a:cs typeface="Comic Sans MS"/>
              <a:sym typeface="Comic Sans MS"/>
            </a:endParaRPr>
          </a:p>
          <a:p>
            <a:pPr algn="ctr" defTabSz="1219170">
              <a:buClr>
                <a:srgbClr val="000000"/>
              </a:buClr>
            </a:pPr>
            <a:endParaRPr sz="1867" kern="0">
              <a:solidFill>
                <a:srgbClr val="000000"/>
              </a:solidFill>
              <a:latin typeface="Comic Sans MS"/>
              <a:ea typeface="Comic Sans MS"/>
              <a:cs typeface="Comic Sans MS"/>
              <a:sym typeface="Comic Sans MS"/>
            </a:endParaRPr>
          </a:p>
        </p:txBody>
      </p:sp>
      <p:pic>
        <p:nvPicPr>
          <p:cNvPr id="606" name="Google Shape;606;g8a97fee8b0_0_6"/>
          <p:cNvPicPr preferRelativeResize="0"/>
          <p:nvPr/>
        </p:nvPicPr>
        <p:blipFill>
          <a:blip r:embed="rId4">
            <a:alphaModFix/>
          </a:blip>
          <a:stretch>
            <a:fillRect/>
          </a:stretch>
        </p:blipFill>
        <p:spPr>
          <a:xfrm>
            <a:off x="3935367" y="1571200"/>
            <a:ext cx="7186100" cy="1434133"/>
          </a:xfrm>
          <a:prstGeom prst="rect">
            <a:avLst/>
          </a:prstGeom>
          <a:noFill/>
          <a:ln>
            <a:noFill/>
          </a:ln>
        </p:spPr>
      </p:pic>
      <p:sp>
        <p:nvSpPr>
          <p:cNvPr id="607" name="Google Shape;607;g8a97fee8b0_0_6"/>
          <p:cNvSpPr txBox="1"/>
          <p:nvPr/>
        </p:nvSpPr>
        <p:spPr>
          <a:xfrm>
            <a:off x="418000" y="3005333"/>
            <a:ext cx="11547600" cy="329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One of the hardest things about being in Lockdown was not being able to see all of our family and our friends.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We have been able to spend more time with our immediate family who live in our home but we have missed others.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This tells us how important it is to connect with other people. When we see our family and friends we feel better inside.</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Is there someone in your family or friendships that you still haven’t been able to see - a grandparent or an aunty or a school friend or your teacher.</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Take a look at the next slides and think about some of the new things you might have been able to learn during lockdown - turn it into a poster about you, next time you see them or talk to them you can show them and tell them all about it.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9643581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11"/>
        <p:cNvGrpSpPr/>
        <p:nvPr/>
      </p:nvGrpSpPr>
      <p:grpSpPr>
        <a:xfrm>
          <a:off x="0" y="0"/>
          <a:ext cx="0" cy="0"/>
          <a:chOff x="0" y="0"/>
          <a:chExt cx="0" cy="0"/>
        </a:xfrm>
      </p:grpSpPr>
      <p:pic>
        <p:nvPicPr>
          <p:cNvPr id="612" name="Google Shape;612;g8a97fee8b0_0_13"/>
          <p:cNvPicPr preferRelativeResize="0"/>
          <p:nvPr/>
        </p:nvPicPr>
        <p:blipFill>
          <a:blip r:embed="rId3">
            <a:alphaModFix/>
          </a:blip>
          <a:stretch>
            <a:fillRect/>
          </a:stretch>
        </p:blipFill>
        <p:spPr>
          <a:xfrm>
            <a:off x="872284" y="203200"/>
            <a:ext cx="10447429" cy="6451600"/>
          </a:xfrm>
          <a:prstGeom prst="rect">
            <a:avLst/>
          </a:prstGeom>
          <a:noFill/>
          <a:ln>
            <a:noFill/>
          </a:ln>
        </p:spPr>
      </p:pic>
    </p:spTree>
    <p:extLst>
      <p:ext uri="{BB962C8B-B14F-4D97-AF65-F5344CB8AC3E}">
        <p14:creationId xmlns:p14="http://schemas.microsoft.com/office/powerpoint/2010/main" val="16197785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16"/>
        <p:cNvGrpSpPr/>
        <p:nvPr/>
      </p:nvGrpSpPr>
      <p:grpSpPr>
        <a:xfrm>
          <a:off x="0" y="0"/>
          <a:ext cx="0" cy="0"/>
          <a:chOff x="0" y="0"/>
          <a:chExt cx="0" cy="0"/>
        </a:xfrm>
      </p:grpSpPr>
      <p:pic>
        <p:nvPicPr>
          <p:cNvPr id="617" name="Google Shape;617;g8a97fee8b0_0_17"/>
          <p:cNvPicPr preferRelativeResize="0"/>
          <p:nvPr/>
        </p:nvPicPr>
        <p:blipFill>
          <a:blip r:embed="rId3">
            <a:alphaModFix/>
          </a:blip>
          <a:stretch>
            <a:fillRect/>
          </a:stretch>
        </p:blipFill>
        <p:spPr>
          <a:xfrm>
            <a:off x="255467" y="203201"/>
            <a:ext cx="10494187" cy="6451599"/>
          </a:xfrm>
          <a:prstGeom prst="rect">
            <a:avLst/>
          </a:prstGeom>
          <a:noFill/>
          <a:ln>
            <a:noFill/>
          </a:ln>
        </p:spPr>
      </p:pic>
    </p:spTree>
    <p:extLst>
      <p:ext uri="{BB962C8B-B14F-4D97-AF65-F5344CB8AC3E}">
        <p14:creationId xmlns:p14="http://schemas.microsoft.com/office/powerpoint/2010/main" val="4183492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21"/>
        <p:cNvGrpSpPr/>
        <p:nvPr/>
      </p:nvGrpSpPr>
      <p:grpSpPr>
        <a:xfrm>
          <a:off x="0" y="0"/>
          <a:ext cx="0" cy="0"/>
          <a:chOff x="0" y="0"/>
          <a:chExt cx="0" cy="0"/>
        </a:xfrm>
      </p:grpSpPr>
      <p:pic>
        <p:nvPicPr>
          <p:cNvPr id="622" name="Google Shape;622;g8a97fee8b0_0_21"/>
          <p:cNvPicPr preferRelativeResize="0"/>
          <p:nvPr/>
        </p:nvPicPr>
        <p:blipFill>
          <a:blip r:embed="rId3">
            <a:alphaModFix/>
          </a:blip>
          <a:stretch>
            <a:fillRect/>
          </a:stretch>
        </p:blipFill>
        <p:spPr>
          <a:xfrm>
            <a:off x="693146" y="203200"/>
            <a:ext cx="11212109" cy="6858000"/>
          </a:xfrm>
          <a:prstGeom prst="rect">
            <a:avLst/>
          </a:prstGeom>
          <a:noFill/>
          <a:ln>
            <a:noFill/>
          </a:ln>
        </p:spPr>
      </p:pic>
    </p:spTree>
    <p:extLst>
      <p:ext uri="{BB962C8B-B14F-4D97-AF65-F5344CB8AC3E}">
        <p14:creationId xmlns:p14="http://schemas.microsoft.com/office/powerpoint/2010/main" val="29809780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626"/>
        <p:cNvGrpSpPr/>
        <p:nvPr/>
      </p:nvGrpSpPr>
      <p:grpSpPr>
        <a:xfrm>
          <a:off x="0" y="0"/>
          <a:ext cx="0" cy="0"/>
          <a:chOff x="0" y="0"/>
          <a:chExt cx="0" cy="0"/>
        </a:xfrm>
      </p:grpSpPr>
      <p:sp>
        <p:nvSpPr>
          <p:cNvPr id="627" name="Google Shape;627;p1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628" name="Google Shape;628;p1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348128016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892</Words>
  <Application>Microsoft Office PowerPoint</Application>
  <PresentationFormat>Widescreen</PresentationFormat>
  <Paragraphs>182</Paragraphs>
  <Slides>32</Slides>
  <Notes>32</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32</vt:i4>
      </vt:variant>
    </vt:vector>
  </HeadingPairs>
  <TitlesOfParts>
    <vt:vector size="37" baseType="lpstr">
      <vt:lpstr>Arial</vt:lpstr>
      <vt:lpstr>Calibri</vt:lpstr>
      <vt:lpstr>Comic Sans MS</vt:lpstr>
      <vt:lpstr>Simple Light</vt:lpstr>
      <vt:lpstr>1_Simple Light</vt:lpstr>
      <vt:lpstr>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  Our English task for today is a Close Reading Task WALT: retrieve and infer information from a text.  Ask an adult to read the information (on the next page) to you.  Here are some meanings of words that might help you – kitchen hand - someone who works doing jobs for the cook/chef in the kitchen of a restaurant.        advantage - they asked him to do everything because he was willing even         though they should have done it themselves.        credit - they took the praise or the compliments for the good work        fluffy - light and doesn’t fill you up 3.   Now read it with your adult twice, they can help you with expression. 4.   Now read it twice by yourself. 5.   Read the questions and look for evidence in the text to help you answer them. 6.   Write your answers in full sentences.</vt:lpstr>
      <vt:lpstr>PowerPoint Presentation</vt:lpstr>
      <vt:lpstr>PowerPoint Presentation</vt:lpstr>
      <vt:lpstr>PowerPoint Presentation</vt:lpstr>
      <vt:lpstr>Spell words from the ‘ee’ sound family.  On the next slide you will see pictures to represent the words with an ‘ee’ sound in them. You should write the words trying to spell them accurately. Watch out for ie spellings with an ‘ee’ sound.  </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We hope your day went well.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1</cp:revision>
  <dcterms:created xsi:type="dcterms:W3CDTF">2020-07-03T09:23:06Z</dcterms:created>
  <dcterms:modified xsi:type="dcterms:W3CDTF">2020-07-03T09:23:47Z</dcterms:modified>
</cp:coreProperties>
</file>