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75" r:id="rId3"/>
    <p:sldId id="309" r:id="rId4"/>
    <p:sldId id="288" r:id="rId5"/>
    <p:sldId id="289" r:id="rId6"/>
    <p:sldId id="290" r:id="rId7"/>
    <p:sldId id="276" r:id="rId8"/>
    <p:sldId id="291" r:id="rId9"/>
    <p:sldId id="292" r:id="rId10"/>
    <p:sldId id="277" r:id="rId11"/>
    <p:sldId id="293" r:id="rId12"/>
    <p:sldId id="294" r:id="rId13"/>
    <p:sldId id="278" r:id="rId14"/>
    <p:sldId id="295" r:id="rId15"/>
    <p:sldId id="296" r:id="rId16"/>
    <p:sldId id="279" r:id="rId17"/>
    <p:sldId id="297" r:id="rId18"/>
    <p:sldId id="298" r:id="rId19"/>
    <p:sldId id="280" r:id="rId20"/>
    <p:sldId id="299" r:id="rId21"/>
    <p:sldId id="300" r:id="rId22"/>
    <p:sldId id="282" r:id="rId23"/>
    <p:sldId id="301" r:id="rId24"/>
    <p:sldId id="302" r:id="rId25"/>
    <p:sldId id="283" r:id="rId26"/>
    <p:sldId id="303" r:id="rId27"/>
    <p:sldId id="304" r:id="rId28"/>
    <p:sldId id="284" r:id="rId29"/>
    <p:sldId id="305" r:id="rId30"/>
    <p:sldId id="306" r:id="rId31"/>
    <p:sldId id="285" r:id="rId32"/>
    <p:sldId id="307" r:id="rId33"/>
    <p:sldId id="308" r:id="rId34"/>
    <p:sldId id="286" r:id="rId35"/>
    <p:sldId id="287" r:id="rId36"/>
    <p:sldId id="266"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818" autoAdjust="0"/>
  </p:normalViewPr>
  <p:slideViewPr>
    <p:cSldViewPr>
      <p:cViewPr varScale="1">
        <p:scale>
          <a:sx n="67" d="100"/>
          <a:sy n="67" d="100"/>
        </p:scale>
        <p:origin x="147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31/05/2020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35</a:t>
            </a:fld>
            <a:endParaRPr lang="en-GB"/>
          </a:p>
        </p:txBody>
      </p:sp>
    </p:spTree>
    <p:extLst>
      <p:ext uri="{BB962C8B-B14F-4D97-AF65-F5344CB8AC3E}">
        <p14:creationId xmlns:p14="http://schemas.microsoft.com/office/powerpoint/2010/main" val="13766182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login.mymaths.co.uk/login"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04664"/>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a:xfrm>
            <a:off x="1515616" y="2276872"/>
            <a:ext cx="6400800" cy="1752600"/>
          </a:xfrm>
        </p:spPr>
        <p:txBody>
          <a:bodyPr/>
          <a:lstStyle/>
          <a:p>
            <a:r>
              <a:rPr lang="en-GB" sz="3600" b="1" dirty="0">
                <a:latin typeface="Comic Sans MS" panose="030F0702030302020204" pitchFamily="66" charset="0"/>
              </a:rPr>
              <a:t>Week </a:t>
            </a:r>
            <a:r>
              <a:rPr lang="en-GB" sz="3600" b="1" dirty="0" smtClean="0">
                <a:latin typeface="Comic Sans MS" panose="030F0702030302020204" pitchFamily="66" charset="0"/>
              </a:rPr>
              <a:t>6 &amp; 7</a:t>
            </a:r>
          </a:p>
          <a:p>
            <a:r>
              <a:rPr lang="en-GB" sz="3600" b="1" dirty="0" smtClean="0">
                <a:latin typeface="Comic Sans MS" panose="030F0702030302020204" pitchFamily="66" charset="0"/>
              </a:rPr>
              <a:t>1/6/20 and 8/6/20</a:t>
            </a:r>
            <a:endParaRPr lang="en-GB" dirty="0"/>
          </a:p>
        </p:txBody>
      </p:sp>
      <p:pic>
        <p:nvPicPr>
          <p:cNvPr id="6" name="Google Shape;146;p23"/>
          <p:cNvPicPr preferRelativeResize="0"/>
          <p:nvPr/>
        </p:nvPicPr>
        <p:blipFill>
          <a:blip r:embed="rId2">
            <a:alphaModFix/>
          </a:blip>
          <a:stretch>
            <a:fillRect/>
          </a:stretch>
        </p:blipFill>
        <p:spPr>
          <a:xfrm>
            <a:off x="1907704" y="4187180"/>
            <a:ext cx="5836772" cy="2458566"/>
          </a:xfrm>
          <a:prstGeom prst="rect">
            <a:avLst/>
          </a:prstGeom>
          <a:noFill/>
          <a:ln>
            <a:noFill/>
          </a:ln>
        </p:spPr>
      </p:pic>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789304"/>
            <a:ext cx="5616624" cy="5632311"/>
          </a:xfrm>
          <a:prstGeom prst="rect">
            <a:avLst/>
          </a:prstGeom>
          <a:noFill/>
        </p:spPr>
        <p:txBody>
          <a:bodyPr wrap="square" rtlCol="0">
            <a:spAutoFit/>
          </a:bodyPr>
          <a:lstStyle/>
          <a:p>
            <a:pPr algn="ctr"/>
            <a:r>
              <a:rPr lang="en-US" dirty="0" smtClean="0">
                <a:latin typeface="Comic Sans MS" panose="030F0702030302020204" pitchFamily="66" charset="0"/>
              </a:rPr>
              <a:t>For the next 2 weeks we are going to be learning about position, direction and movement. </a:t>
            </a:r>
          </a:p>
          <a:p>
            <a:pPr algn="ctr"/>
            <a:r>
              <a:rPr lang="en-US" sz="2400" dirty="0" smtClean="0">
                <a:latin typeface="Comic Sans MS" panose="030F0702030302020204" pitchFamily="66" charset="0"/>
              </a:rPr>
              <a:t>Each day go to the </a:t>
            </a:r>
            <a:r>
              <a:rPr lang="en-US" sz="2400" dirty="0" err="1" smtClean="0">
                <a:latin typeface="Comic Sans MS" panose="030F0702030302020204" pitchFamily="66" charset="0"/>
              </a:rPr>
              <a:t>MyMaths</a:t>
            </a:r>
            <a:r>
              <a:rPr lang="en-US" sz="2400" dirty="0" smtClean="0">
                <a:latin typeface="Comic Sans MS" panose="030F0702030302020204" pitchFamily="66" charset="0"/>
              </a:rPr>
              <a:t> website </a:t>
            </a:r>
            <a:r>
              <a:rPr lang="en-GB" sz="2400" dirty="0" smtClean="0">
                <a:latin typeface="Comic Sans MS" panose="030F0702030302020204" pitchFamily="66" charset="0"/>
                <a:hlinkClick r:id="rId2"/>
              </a:rPr>
              <a:t>https</a:t>
            </a:r>
            <a:r>
              <a:rPr lang="en-GB" sz="2400" dirty="0">
                <a:latin typeface="Comic Sans MS" panose="030F0702030302020204" pitchFamily="66" charset="0"/>
                <a:hlinkClick r:id="rId2"/>
              </a:rPr>
              <a:t>://</a:t>
            </a:r>
            <a:r>
              <a:rPr lang="en-GB" sz="2400" dirty="0" smtClean="0">
                <a:latin typeface="Comic Sans MS" panose="030F0702030302020204" pitchFamily="66" charset="0"/>
                <a:hlinkClick r:id="rId2"/>
              </a:rPr>
              <a:t>login.mymaths.co.uk/login</a:t>
            </a:r>
            <a:r>
              <a:rPr lang="en-GB" sz="2400" dirty="0" smtClean="0">
                <a:latin typeface="Comic Sans MS" panose="030F0702030302020204" pitchFamily="66" charset="0"/>
              </a:rPr>
              <a:t> </a:t>
            </a:r>
            <a:r>
              <a:rPr lang="en-US" sz="2400" dirty="0" smtClean="0">
                <a:latin typeface="Comic Sans MS" panose="030F0702030302020204" pitchFamily="66" charset="0"/>
              </a:rPr>
              <a:t>and log in with the school’s username and password.</a:t>
            </a: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smtClean="0">
              <a:latin typeface="Comic Sans MS" panose="030F0702030302020204" pitchFamily="66" charset="0"/>
            </a:endParaRPr>
          </a:p>
          <a:p>
            <a:pPr algn="ctr"/>
            <a:endParaRPr lang="en-US" dirty="0">
              <a:latin typeface="Comic Sans MS" panose="030F0702030302020204" pitchFamily="66" charset="0"/>
            </a:endParaRPr>
          </a:p>
          <a:p>
            <a:pPr algn="ctr"/>
            <a:r>
              <a:rPr lang="en-US" sz="2400" dirty="0" smtClean="0">
                <a:latin typeface="Comic Sans MS" panose="030F0702030302020204" pitchFamily="66" charset="0"/>
              </a:rPr>
              <a:t>You then need to login with your own personal details which were sent to you in the first home learning pack. If you have lost yours, please contact the school office.</a:t>
            </a:r>
          </a:p>
          <a:p>
            <a:pPr algn="ctr"/>
            <a:endParaRPr lang="en-US" dirty="0">
              <a:latin typeface="Comic Sans MS" panose="030F0702030302020204" pitchFamily="66" charset="0"/>
            </a:endParaRPr>
          </a:p>
          <a:p>
            <a:pPr algn="ctr"/>
            <a:endParaRPr lang="en-US" dirty="0">
              <a:latin typeface="Comic Sans MS" panose="030F0702030302020204" pitchFamily="66" charset="0"/>
              <a:sym typeface="Wingdings" panose="05000000000000000000" pitchFamily="2" charset="2"/>
            </a:endParaRPr>
          </a:p>
        </p:txBody>
      </p:sp>
      <p:pic>
        <p:nvPicPr>
          <p:cNvPr id="7" name="Picture 6"/>
          <p:cNvPicPr>
            <a:picLocks noChangeAspect="1"/>
          </p:cNvPicPr>
          <p:nvPr/>
        </p:nvPicPr>
        <p:blipFill rotWithShape="1">
          <a:blip r:embed="rId3"/>
          <a:srcRect l="71031" t="18500" r="744" b="28345"/>
          <a:stretch/>
        </p:blipFill>
        <p:spPr>
          <a:xfrm>
            <a:off x="6331916" y="4005064"/>
            <a:ext cx="2454340" cy="2598712"/>
          </a:xfrm>
          <a:prstGeom prst="rect">
            <a:avLst/>
          </a:prstGeom>
        </p:spPr>
      </p:pic>
      <p:pic>
        <p:nvPicPr>
          <p:cNvPr id="8" name="Picture 7"/>
          <p:cNvPicPr>
            <a:picLocks noChangeAspect="1"/>
          </p:cNvPicPr>
          <p:nvPr/>
        </p:nvPicPr>
        <p:blipFill rotWithShape="1">
          <a:blip r:embed="rId4"/>
          <a:srcRect l="34504" t="16532" r="35057" b="18500"/>
          <a:stretch/>
        </p:blipFill>
        <p:spPr>
          <a:xfrm>
            <a:off x="6331916" y="789304"/>
            <a:ext cx="2304256" cy="2765107"/>
          </a:xfrm>
          <a:prstGeom prst="rect">
            <a:avLst/>
          </a:prstGeom>
        </p:spPr>
      </p:pic>
      <p:cxnSp>
        <p:nvCxnSpPr>
          <p:cNvPr id="10" name="Straight Arrow Connector 9"/>
          <p:cNvCxnSpPr/>
          <p:nvPr/>
        </p:nvCxnSpPr>
        <p:spPr>
          <a:xfrm>
            <a:off x="4788024" y="2708920"/>
            <a:ext cx="1512168" cy="1"/>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4932040" y="5589240"/>
            <a:ext cx="1368152" cy="3213"/>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98618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0115" t="27360" r="21221" b="25391"/>
          <a:stretch/>
        </p:blipFill>
        <p:spPr>
          <a:xfrm>
            <a:off x="251520" y="3586759"/>
            <a:ext cx="5008189" cy="2347733"/>
          </a:xfrm>
          <a:prstGeom prst="rect">
            <a:avLst/>
          </a:prstGeom>
        </p:spPr>
      </p:pic>
      <p:sp>
        <p:nvSpPr>
          <p:cNvPr id="5" name="TextBox 4"/>
          <p:cNvSpPr txBox="1"/>
          <p:nvPr/>
        </p:nvSpPr>
        <p:spPr>
          <a:xfrm>
            <a:off x="425948" y="980728"/>
            <a:ext cx="3209948" cy="1938992"/>
          </a:xfrm>
          <a:prstGeom prst="rect">
            <a:avLst/>
          </a:prstGeom>
          <a:noFill/>
        </p:spPr>
        <p:txBody>
          <a:bodyPr wrap="square" rtlCol="0">
            <a:spAutoFit/>
          </a:bodyPr>
          <a:lstStyle/>
          <a:p>
            <a:r>
              <a:rPr lang="en-GB" sz="2000" dirty="0" smtClean="0">
                <a:latin typeface="Comic Sans MS" panose="030F0702030302020204" pitchFamily="66" charset="0"/>
              </a:rPr>
              <a:t>Once you have logged in click on ‘Position, direction and </a:t>
            </a:r>
            <a:r>
              <a:rPr lang="en-GB" sz="2000" dirty="0" smtClean="0">
                <a:latin typeface="Comic Sans MS" panose="030F0702030302020204" pitchFamily="66" charset="0"/>
              </a:rPr>
              <a:t>movement’. </a:t>
            </a:r>
          </a:p>
          <a:p>
            <a:endParaRPr lang="en-GB" sz="2000" dirty="0">
              <a:latin typeface="Comic Sans MS" panose="030F0702030302020204" pitchFamily="66" charset="0"/>
            </a:endParaRPr>
          </a:p>
          <a:p>
            <a:r>
              <a:rPr lang="en-GB" sz="2000" dirty="0" smtClean="0">
                <a:latin typeface="Comic Sans MS" panose="030F0702030302020204" pitchFamily="66" charset="0"/>
              </a:rPr>
              <a:t>Please note you will find this lesson on </a:t>
            </a:r>
            <a:r>
              <a:rPr lang="en-GB" sz="2000" b="1" dirty="0" smtClean="0">
                <a:latin typeface="Comic Sans MS" panose="030F0702030302020204" pitchFamily="66" charset="0"/>
              </a:rPr>
              <a:t>page 5. </a:t>
            </a:r>
            <a:endParaRPr lang="en-GB" sz="2000" b="1" dirty="0">
              <a:latin typeface="Comic Sans MS" panose="030F0702030302020204" pitchFamily="66" charset="0"/>
            </a:endParaRPr>
          </a:p>
        </p:txBody>
      </p:sp>
      <p:sp>
        <p:nvSpPr>
          <p:cNvPr id="7" name="Rectangle 6"/>
          <p:cNvSpPr/>
          <p:nvPr/>
        </p:nvSpPr>
        <p:spPr>
          <a:xfrm>
            <a:off x="5322801" y="3874194"/>
            <a:ext cx="3888431" cy="2246769"/>
          </a:xfrm>
          <a:prstGeom prst="rect">
            <a:avLst/>
          </a:prstGeom>
        </p:spPr>
        <p:txBody>
          <a:bodyPr wrap="square">
            <a:spAutoFit/>
          </a:bodyPr>
          <a:lstStyle/>
          <a:p>
            <a:r>
              <a:rPr lang="en-US" sz="2000" dirty="0" smtClean="0">
                <a:latin typeface="Comic Sans MS" panose="030F0702030302020204" pitchFamily="66" charset="0"/>
                <a:sym typeface="Wingdings" panose="05000000000000000000" pitchFamily="2" charset="2"/>
              </a:rPr>
              <a:t>Then click on </a:t>
            </a:r>
            <a:r>
              <a:rPr lang="en-US" sz="2000" b="1" dirty="0" smtClean="0">
                <a:latin typeface="Comic Sans MS" panose="030F0702030302020204" pitchFamily="66" charset="0"/>
                <a:sym typeface="Wingdings" panose="05000000000000000000" pitchFamily="2" charset="2"/>
              </a:rPr>
              <a:t>‘Try the lesson’. </a:t>
            </a:r>
            <a:endParaRPr lang="en-US" sz="2000" dirty="0" smtClean="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Please </a:t>
            </a:r>
            <a:r>
              <a:rPr lang="en-US" sz="2000" dirty="0" smtClean="0">
                <a:latin typeface="Comic Sans MS" panose="030F0702030302020204" pitchFamily="66" charset="0"/>
                <a:sym typeface="Wingdings" panose="05000000000000000000" pitchFamily="2" charset="2"/>
              </a:rPr>
              <a:t>follow the instructions on this </a:t>
            </a:r>
            <a:r>
              <a:rPr lang="en-US" sz="2000" dirty="0" err="1" smtClean="0">
                <a:latin typeface="Comic Sans MS" panose="030F0702030302020204" pitchFamily="66" charset="0"/>
                <a:sym typeface="Wingdings" panose="05000000000000000000" pitchFamily="2" charset="2"/>
              </a:rPr>
              <a:t>Powerpoint</a:t>
            </a:r>
            <a:r>
              <a:rPr lang="en-US" sz="2000" dirty="0" smtClean="0">
                <a:latin typeface="Comic Sans MS" panose="030F0702030302020204" pitchFamily="66" charset="0"/>
                <a:sym typeface="Wingdings" panose="05000000000000000000" pitchFamily="2" charset="2"/>
              </a:rPr>
              <a:t> presentation to see which parts of the lesson you need to complete each day  </a:t>
            </a:r>
          </a:p>
          <a:p>
            <a:pPr algn="just"/>
            <a:endParaRPr lang="en-US" sz="2000" dirty="0" smtClean="0">
              <a:latin typeface="Comic Sans MS" panose="030F0702030302020204" pitchFamily="66" charset="0"/>
              <a:sym typeface="Wingdings" panose="05000000000000000000" pitchFamily="2" charset="2"/>
            </a:endParaRPr>
          </a:p>
        </p:txBody>
      </p:sp>
      <p:pic>
        <p:nvPicPr>
          <p:cNvPr id="2" name="Picture 1"/>
          <p:cNvPicPr>
            <a:picLocks noChangeAspect="1"/>
          </p:cNvPicPr>
          <p:nvPr/>
        </p:nvPicPr>
        <p:blipFill rotWithShape="1">
          <a:blip r:embed="rId3"/>
          <a:srcRect l="17901" t="22437" r="19561" b="18500"/>
          <a:stretch/>
        </p:blipFill>
        <p:spPr>
          <a:xfrm>
            <a:off x="3635896" y="379765"/>
            <a:ext cx="5178498" cy="2749645"/>
          </a:xfrm>
          <a:prstGeom prst="rect">
            <a:avLst/>
          </a:prstGeom>
        </p:spPr>
      </p:pic>
      <p:cxnSp>
        <p:nvCxnSpPr>
          <p:cNvPr id="8" name="Straight Arrow Connector 7"/>
          <p:cNvCxnSpPr/>
          <p:nvPr/>
        </p:nvCxnSpPr>
        <p:spPr>
          <a:xfrm>
            <a:off x="3419872" y="1950224"/>
            <a:ext cx="421183" cy="681961"/>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6516215" y="2788516"/>
            <a:ext cx="288033" cy="44818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p:cNvCxnSpPr/>
          <p:nvPr/>
        </p:nvCxnSpPr>
        <p:spPr>
          <a:xfrm flipH="1" flipV="1">
            <a:off x="6731168" y="3097270"/>
            <a:ext cx="648072" cy="207035"/>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7325789" y="3065698"/>
            <a:ext cx="1002012" cy="369332"/>
          </a:xfrm>
          <a:prstGeom prst="rect">
            <a:avLst/>
          </a:prstGeom>
          <a:noFill/>
        </p:spPr>
        <p:txBody>
          <a:bodyPr wrap="square" rtlCol="0">
            <a:spAutoFit/>
          </a:bodyPr>
          <a:lstStyle/>
          <a:p>
            <a:r>
              <a:rPr lang="en-GB" dirty="0" smtClean="0">
                <a:latin typeface="Comic Sans MS" panose="030F0702030302020204" pitchFamily="66" charset="0"/>
              </a:rPr>
              <a:t>Page 5</a:t>
            </a:r>
            <a:endParaRPr lang="en-GB" dirty="0">
              <a:latin typeface="Comic Sans MS" panose="030F0702030302020204" pitchFamily="66" charset="0"/>
            </a:endParaRPr>
          </a:p>
        </p:txBody>
      </p:sp>
      <p:sp>
        <p:nvSpPr>
          <p:cNvPr id="17" name="Rectangle 16"/>
          <p:cNvSpPr/>
          <p:nvPr/>
        </p:nvSpPr>
        <p:spPr>
          <a:xfrm>
            <a:off x="539552" y="6152535"/>
            <a:ext cx="8274842" cy="584775"/>
          </a:xfrm>
          <a:prstGeom prst="rect">
            <a:avLst/>
          </a:prstGeom>
        </p:spPr>
        <p:txBody>
          <a:bodyPr wrap="square">
            <a:spAutoFit/>
          </a:bodyPr>
          <a:lstStyle/>
          <a:p>
            <a:pPr algn="just"/>
            <a:r>
              <a:rPr lang="en-US" sz="1600" dirty="0">
                <a:latin typeface="Comic Sans MS" panose="030F0702030302020204" pitchFamily="66" charset="0"/>
                <a:sym typeface="Wingdings" panose="05000000000000000000" pitchFamily="2" charset="2"/>
              </a:rPr>
              <a:t>There are some practical (non-screen) activities suggested at the end of the PowerPoint too. </a:t>
            </a:r>
            <a:endParaRPr lang="en-GB" sz="1600" dirty="0">
              <a:latin typeface="Comic Sans MS" panose="030F0702030302020204" pitchFamily="66" charset="0"/>
            </a:endParaRPr>
          </a:p>
        </p:txBody>
      </p:sp>
      <p:cxnSp>
        <p:nvCxnSpPr>
          <p:cNvPr id="18" name="Straight Arrow Connector 17"/>
          <p:cNvCxnSpPr/>
          <p:nvPr/>
        </p:nvCxnSpPr>
        <p:spPr>
          <a:xfrm flipH="1">
            <a:off x="4697760" y="4104225"/>
            <a:ext cx="625041" cy="1536862"/>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393209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2204864"/>
            <a:ext cx="8189218" cy="4124206"/>
          </a:xfrm>
          <a:prstGeom prst="rect">
            <a:avLst/>
          </a:prstGeom>
          <a:noFill/>
        </p:spPr>
        <p:txBody>
          <a:bodyPr wrap="square" rtlCol="0">
            <a:spAutoFit/>
          </a:bodyPr>
          <a:lstStyle/>
          <a:p>
            <a:pPr algn="ctr"/>
            <a:r>
              <a:rPr lang="en-GB" sz="2800" dirty="0" smtClean="0">
                <a:latin typeface="Comic Sans MS" panose="030F0702030302020204" pitchFamily="66" charset="0"/>
              </a:rPr>
              <a:t>Each day we have set four flashback questions for you to complete. These four questions are based on what we have already learnt.</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 Complete the flashback questions before starting your </a:t>
            </a:r>
            <a:r>
              <a:rPr lang="en-GB" sz="2800" dirty="0" err="1" smtClean="0">
                <a:latin typeface="Comic Sans MS" panose="030F0702030302020204" pitchFamily="66" charset="0"/>
              </a:rPr>
              <a:t>MyMaths</a:t>
            </a:r>
            <a:r>
              <a:rPr lang="en-GB" sz="2800" dirty="0" smtClean="0">
                <a:latin typeface="Comic Sans MS" panose="030F0702030302020204" pitchFamily="66" charset="0"/>
              </a:rPr>
              <a:t> lesson. </a:t>
            </a:r>
          </a:p>
          <a:p>
            <a:pPr algn="ctr"/>
            <a:endParaRPr lang="en-GB" dirty="0" smtClean="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r>
              <a:rPr lang="en-GB" sz="2000" dirty="0" smtClean="0">
                <a:latin typeface="Comic Sans MS" panose="030F0702030302020204" pitchFamily="66" charset="0"/>
              </a:rPr>
              <a:t>You will need a piece of paper to jot down your answers. </a:t>
            </a:r>
          </a:p>
          <a:p>
            <a:r>
              <a:rPr lang="en-GB" sz="2000" dirty="0" smtClean="0">
                <a:latin typeface="Comic Sans MS" panose="030F0702030302020204" pitchFamily="66" charset="0"/>
              </a:rPr>
              <a:t>The answers to each set of questions are on the following slide.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2"/>
          <a:srcRect l="14028" t="2750" r="44465" b="84453"/>
          <a:stretch/>
        </p:blipFill>
        <p:spPr>
          <a:xfrm>
            <a:off x="971600" y="692696"/>
            <a:ext cx="7062323" cy="1224136"/>
          </a:xfrm>
          <a:prstGeom prst="rect">
            <a:avLst/>
          </a:prstGeom>
        </p:spPr>
      </p:pic>
      <p:pic>
        <p:nvPicPr>
          <p:cNvPr id="1026" name="Picture 2" descr="File:Paper-&amp;6-pencil-iconicWER6T.jpg - Wikipedia"/>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063" t="8113" r="14827" b="11751"/>
          <a:stretch/>
        </p:blipFill>
        <p:spPr bwMode="auto">
          <a:xfrm>
            <a:off x="7452320" y="4941168"/>
            <a:ext cx="916410" cy="95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126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17635"/>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416824" cy="5632311"/>
          </a:xfrm>
          <a:prstGeom prst="rect">
            <a:avLst/>
          </a:prstGeom>
          <a:noFill/>
        </p:spPr>
        <p:txBody>
          <a:bodyPr wrap="square" rtlCol="0">
            <a:spAutoFit/>
          </a:bodyPr>
          <a:lstStyle/>
          <a:p>
            <a:r>
              <a:rPr lang="en-GB" sz="2400" dirty="0" smtClean="0">
                <a:latin typeface="Comic Sans MS" panose="030F0702030302020204" pitchFamily="66" charset="0"/>
              </a:rPr>
              <a:t>1. What is 5 + 4?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How much does the pear weigh?</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item is taller, the bottle or the glass?</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1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6203" t="27360" r="60515" b="52953"/>
          <a:stretch/>
        </p:blipFill>
        <p:spPr>
          <a:xfrm>
            <a:off x="5580112" y="2735238"/>
            <a:ext cx="2359074" cy="1965895"/>
          </a:xfrm>
          <a:prstGeom prst="rect">
            <a:avLst/>
          </a:prstGeom>
        </p:spPr>
      </p:pic>
      <p:pic>
        <p:nvPicPr>
          <p:cNvPr id="7" name="Picture 6"/>
          <p:cNvPicPr>
            <a:picLocks noChangeAspect="1"/>
          </p:cNvPicPr>
          <p:nvPr/>
        </p:nvPicPr>
        <p:blipFill rotWithShape="1">
          <a:blip r:embed="rId3"/>
          <a:srcRect l="25649" t="51969" r="64389" b="32281"/>
          <a:stretch/>
        </p:blipFill>
        <p:spPr>
          <a:xfrm>
            <a:off x="7349369" y="4719516"/>
            <a:ext cx="1707521" cy="1517796"/>
          </a:xfrm>
          <a:prstGeom prst="rect">
            <a:avLst/>
          </a:prstGeom>
        </p:spPr>
      </p:pic>
      <p:sp>
        <p:nvSpPr>
          <p:cNvPr id="8" name="Rectangle 7"/>
          <p:cNvSpPr/>
          <p:nvPr/>
        </p:nvSpPr>
        <p:spPr>
          <a:xfrm>
            <a:off x="6548623" y="48421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2063326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27584" y="326168"/>
            <a:ext cx="5400600" cy="936104"/>
          </a:xfrm>
          <a:prstGeom prst="rect">
            <a:avLst/>
          </a:prstGeom>
        </p:spPr>
      </p:pic>
      <p:sp>
        <p:nvSpPr>
          <p:cNvPr id="3" name="TextBox 2"/>
          <p:cNvSpPr txBox="1"/>
          <p:nvPr/>
        </p:nvSpPr>
        <p:spPr>
          <a:xfrm>
            <a:off x="683568" y="1163067"/>
            <a:ext cx="8064896" cy="461665"/>
          </a:xfrm>
          <a:prstGeom prst="rect">
            <a:avLst/>
          </a:prstGeom>
          <a:noFill/>
        </p:spPr>
        <p:txBody>
          <a:bodyPr wrap="square" rtlCol="0">
            <a:spAutoFit/>
          </a:bodyPr>
          <a:lstStyle/>
          <a:p>
            <a:pPr algn="ctr"/>
            <a:r>
              <a:rPr lang="en-GB" sz="2400" dirty="0" smtClean="0">
                <a:solidFill>
                  <a:srgbClr val="FF0000"/>
                </a:solidFill>
                <a:latin typeface="Comic Sans MS" panose="030F0702030302020204" pitchFamily="66" charset="0"/>
              </a:rPr>
              <a:t>Answers. </a:t>
            </a:r>
            <a:r>
              <a:rPr lang="en-GB" sz="2400" dirty="0" smtClean="0">
                <a:latin typeface="Comic Sans MS" panose="030F0702030302020204" pitchFamily="66" charset="0"/>
              </a:rPr>
              <a:t>Mark your own work </a:t>
            </a:r>
            <a:r>
              <a:rPr lang="en-GB" sz="2400" dirty="0" smtClean="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5" name="TextBox 4"/>
          <p:cNvSpPr txBox="1"/>
          <p:nvPr/>
        </p:nvSpPr>
        <p:spPr>
          <a:xfrm>
            <a:off x="522362" y="1997543"/>
            <a:ext cx="7416824" cy="5632311"/>
          </a:xfrm>
          <a:prstGeom prst="rect">
            <a:avLst/>
          </a:prstGeom>
          <a:noFill/>
        </p:spPr>
        <p:txBody>
          <a:bodyPr wrap="square" rtlCol="0">
            <a:spAutoFit/>
          </a:bodyPr>
          <a:lstStyle/>
          <a:p>
            <a:r>
              <a:rPr lang="en-GB" sz="2400" dirty="0" smtClean="0">
                <a:latin typeface="Comic Sans MS" panose="030F0702030302020204" pitchFamily="66" charset="0"/>
              </a:rPr>
              <a:t>1. What is 5 + 4? </a:t>
            </a:r>
            <a:r>
              <a:rPr lang="en-GB" sz="2400" dirty="0" smtClean="0">
                <a:solidFill>
                  <a:srgbClr val="FF0000"/>
                </a:solidFill>
                <a:latin typeface="Comic Sans MS" panose="030F0702030302020204" pitchFamily="66" charset="0"/>
              </a:rPr>
              <a:t> 9</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How much does the pear weigh?</a:t>
            </a:r>
          </a:p>
          <a:p>
            <a:r>
              <a:rPr lang="en-GB" sz="2400" dirty="0" smtClean="0">
                <a:solidFill>
                  <a:srgbClr val="FF0000"/>
                </a:solidFill>
                <a:latin typeface="Comic Sans MS" panose="030F0702030302020204" pitchFamily="66" charset="0"/>
              </a:rPr>
              <a:t>                             4 cubes</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item is taller, the bottle or the glass?</a:t>
            </a:r>
          </a:p>
          <a:p>
            <a:r>
              <a:rPr lang="en-GB" sz="2400" dirty="0">
                <a:solidFill>
                  <a:srgbClr val="FF0000"/>
                </a:solidFill>
                <a:latin typeface="Comic Sans MS" panose="030F0702030302020204" pitchFamily="66" charset="0"/>
              </a:rPr>
              <a:t> </a:t>
            </a:r>
            <a:r>
              <a:rPr lang="en-GB" sz="2400" dirty="0" smtClean="0">
                <a:solidFill>
                  <a:srgbClr val="FF0000"/>
                </a:solidFill>
                <a:latin typeface="Comic Sans MS" panose="030F0702030302020204" pitchFamily="66" charset="0"/>
              </a:rPr>
              <a:t>                    The bottle is taller </a:t>
            </a:r>
            <a:endParaRPr lang="en-GB" sz="2400" dirty="0">
              <a:solidFill>
                <a:srgbClr val="FF0000"/>
              </a:solidFill>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1 as a word.  </a:t>
            </a:r>
            <a:r>
              <a:rPr lang="en-GB" sz="2400" dirty="0" smtClean="0">
                <a:solidFill>
                  <a:srgbClr val="FF0000"/>
                </a:solidFill>
                <a:latin typeface="Comic Sans MS" panose="030F0702030302020204" pitchFamily="66" charset="0"/>
              </a:rPr>
              <a:t>one</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6203" t="27360" r="60515" b="52953"/>
          <a:stretch/>
        </p:blipFill>
        <p:spPr>
          <a:xfrm>
            <a:off x="5580112" y="2735238"/>
            <a:ext cx="2359074" cy="1965895"/>
          </a:xfrm>
          <a:prstGeom prst="rect">
            <a:avLst/>
          </a:prstGeom>
        </p:spPr>
      </p:pic>
      <p:pic>
        <p:nvPicPr>
          <p:cNvPr id="7" name="Picture 6"/>
          <p:cNvPicPr>
            <a:picLocks noChangeAspect="1"/>
          </p:cNvPicPr>
          <p:nvPr/>
        </p:nvPicPr>
        <p:blipFill rotWithShape="1">
          <a:blip r:embed="rId3"/>
          <a:srcRect l="25649" t="51969" r="64389" b="32281"/>
          <a:stretch/>
        </p:blipFill>
        <p:spPr>
          <a:xfrm>
            <a:off x="7349369" y="4719516"/>
            <a:ext cx="1707521" cy="1517796"/>
          </a:xfrm>
          <a:prstGeom prst="rect">
            <a:avLst/>
          </a:prstGeom>
        </p:spPr>
      </p:pic>
      <p:sp>
        <p:nvSpPr>
          <p:cNvPr id="8" name="Rectangle 7"/>
          <p:cNvSpPr/>
          <p:nvPr/>
        </p:nvSpPr>
        <p:spPr>
          <a:xfrm>
            <a:off x="6600179" y="49708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2401101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1" y="1055313"/>
            <a:ext cx="8189218" cy="160043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Today we are going to complete section 1: </a:t>
            </a:r>
            <a:r>
              <a:rPr lang="en-US" sz="2000" b="1" dirty="0" smtClean="0">
                <a:solidFill>
                  <a:srgbClr val="FF0000"/>
                </a:solidFill>
                <a:latin typeface="Comic Sans MS" panose="030F0702030302020204" pitchFamily="66" charset="0"/>
                <a:sym typeface="Wingdings" panose="05000000000000000000" pitchFamily="2" charset="2"/>
              </a:rPr>
              <a:t>Where is it?</a:t>
            </a:r>
          </a:p>
          <a:p>
            <a:endParaRPr lang="en-US" sz="2000" dirty="0">
              <a:latin typeface="Comic Sans MS" panose="030F0702030302020204" pitchFamily="66" charset="0"/>
              <a:sym typeface="Wingdings" panose="05000000000000000000" pitchFamily="2" charset="2"/>
            </a:endParaRPr>
          </a:p>
          <a:p>
            <a:r>
              <a:rPr lang="en-US" sz="2000" dirty="0" smtClean="0">
                <a:latin typeface="Comic Sans MS" panose="030F0702030302020204" pitchFamily="66" charset="0"/>
                <a:sym typeface="Wingdings" panose="05000000000000000000" pitchFamily="2" charset="2"/>
              </a:rPr>
              <a:t>We are going to be learning some new vocabulary to describe the position of objects.</a:t>
            </a:r>
            <a:endParaRPr lang="en-GB" sz="20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3419872" y="2950071"/>
            <a:ext cx="5106113" cy="3629532"/>
          </a:xfrm>
          <a:prstGeom prst="rect">
            <a:avLst/>
          </a:prstGeom>
        </p:spPr>
      </p:pic>
      <p:pic>
        <p:nvPicPr>
          <p:cNvPr id="4" name="Picture 3"/>
          <p:cNvPicPr>
            <a:picLocks noChangeAspect="1"/>
          </p:cNvPicPr>
          <p:nvPr/>
        </p:nvPicPr>
        <p:blipFill>
          <a:blip r:embed="rId3"/>
          <a:stretch>
            <a:fillRect/>
          </a:stretch>
        </p:blipFill>
        <p:spPr>
          <a:xfrm>
            <a:off x="755576" y="3323589"/>
            <a:ext cx="2304256" cy="3256014"/>
          </a:xfrm>
          <a:prstGeom prst="rect">
            <a:avLst/>
          </a:prstGeom>
        </p:spPr>
      </p:pic>
      <p:sp>
        <p:nvSpPr>
          <p:cNvPr id="5" name="Rectangle 4"/>
          <p:cNvSpPr/>
          <p:nvPr/>
        </p:nvSpPr>
        <p:spPr>
          <a:xfrm>
            <a:off x="3285874" y="83563"/>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8561829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1050500" y="248937"/>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r>
              <a:rPr lang="en-GB" sz="2400" dirty="0" smtClean="0">
                <a:latin typeface="Comic Sans MS" panose="030F0702030302020204" pitchFamily="66" charset="0"/>
              </a:rPr>
              <a:t>1. What number is being represented by the dienes?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Which item is lighter, the doughnut or the </a:t>
            </a:r>
          </a:p>
          <a:p>
            <a:r>
              <a:rPr lang="en-GB" sz="2400" dirty="0" smtClean="0">
                <a:latin typeface="Comic Sans MS" panose="030F0702030302020204" pitchFamily="66" charset="0"/>
              </a:rPr>
              <a:t>    beans?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3?</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2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8" name="Picture 7"/>
          <p:cNvPicPr>
            <a:picLocks noChangeAspect="1"/>
          </p:cNvPicPr>
          <p:nvPr/>
        </p:nvPicPr>
        <p:blipFill rotWithShape="1">
          <a:blip r:embed="rId3"/>
          <a:srcRect l="80155" t="12595" r="14581" b="64765"/>
          <a:stretch/>
        </p:blipFill>
        <p:spPr>
          <a:xfrm>
            <a:off x="8110633" y="1798057"/>
            <a:ext cx="758085" cy="1833288"/>
          </a:xfrm>
          <a:prstGeom prst="rect">
            <a:avLst/>
          </a:prstGeom>
        </p:spPr>
      </p:pic>
      <p:pic>
        <p:nvPicPr>
          <p:cNvPr id="9" name="Picture 8"/>
          <p:cNvPicPr>
            <a:picLocks noChangeAspect="1"/>
          </p:cNvPicPr>
          <p:nvPr/>
        </p:nvPicPr>
        <p:blipFill rotWithShape="1">
          <a:blip r:embed="rId3"/>
          <a:srcRect l="24543" t="47047" r="56641" b="34250"/>
          <a:stretch/>
        </p:blipFill>
        <p:spPr>
          <a:xfrm>
            <a:off x="5508104" y="3933056"/>
            <a:ext cx="2242330" cy="1253067"/>
          </a:xfrm>
          <a:prstGeom prst="rect">
            <a:avLst/>
          </a:prstGeom>
        </p:spPr>
      </p:pic>
      <p:sp>
        <p:nvSpPr>
          <p:cNvPr id="10" name="Rectangle 9"/>
          <p:cNvSpPr/>
          <p:nvPr/>
        </p:nvSpPr>
        <p:spPr>
          <a:xfrm>
            <a:off x="6672293" y="484219"/>
            <a:ext cx="18549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2603260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77411"/>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What number is being represented by the dienes?</a:t>
            </a: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20</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Which item is lighter, the doughnut or the beans?        </a:t>
            </a:r>
          </a:p>
          <a:p>
            <a:r>
              <a:rPr lang="en-GB" sz="2400" dirty="0" smtClean="0">
                <a:solidFill>
                  <a:srgbClr val="FF0000"/>
                </a:solidFill>
                <a:latin typeface="Comic Sans MS" panose="030F0702030302020204" pitchFamily="66" charset="0"/>
              </a:rPr>
              <a:t>                          The doughnut.</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double 3? </a:t>
            </a:r>
            <a:r>
              <a:rPr lang="en-GB" sz="2400" dirty="0" smtClean="0">
                <a:solidFill>
                  <a:srgbClr val="FF0000"/>
                </a:solidFill>
                <a:latin typeface="Comic Sans MS" panose="030F0702030302020204" pitchFamily="66" charset="0"/>
              </a:rPr>
              <a:t>6   (3 + 3)</a:t>
            </a:r>
            <a:endParaRPr lang="en-GB" sz="2400" dirty="0">
              <a:solidFill>
                <a:srgbClr val="FF0000"/>
              </a:solidFill>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2 as a word.   </a:t>
            </a:r>
            <a:r>
              <a:rPr lang="en-GB" sz="2400" dirty="0" smtClean="0">
                <a:solidFill>
                  <a:srgbClr val="FF0000"/>
                </a:solidFill>
                <a:latin typeface="Comic Sans MS" panose="030F0702030302020204" pitchFamily="66" charset="0"/>
              </a:rPr>
              <a:t>two</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8" name="Picture 7"/>
          <p:cNvPicPr>
            <a:picLocks noChangeAspect="1"/>
          </p:cNvPicPr>
          <p:nvPr/>
        </p:nvPicPr>
        <p:blipFill rotWithShape="1">
          <a:blip r:embed="rId3"/>
          <a:srcRect l="80155" t="12595" r="14581" b="64765"/>
          <a:stretch/>
        </p:blipFill>
        <p:spPr>
          <a:xfrm>
            <a:off x="8153397" y="1795768"/>
            <a:ext cx="758085" cy="1833288"/>
          </a:xfrm>
          <a:prstGeom prst="rect">
            <a:avLst/>
          </a:prstGeom>
        </p:spPr>
      </p:pic>
      <p:pic>
        <p:nvPicPr>
          <p:cNvPr id="9" name="Picture 8"/>
          <p:cNvPicPr>
            <a:picLocks noChangeAspect="1"/>
          </p:cNvPicPr>
          <p:nvPr/>
        </p:nvPicPr>
        <p:blipFill rotWithShape="1">
          <a:blip r:embed="rId3"/>
          <a:srcRect l="24543" t="47047" r="56641" b="34250"/>
          <a:stretch/>
        </p:blipFill>
        <p:spPr>
          <a:xfrm>
            <a:off x="5508104" y="3933056"/>
            <a:ext cx="2242330" cy="1253067"/>
          </a:xfrm>
          <a:prstGeom prst="rect">
            <a:avLst/>
          </a:prstGeom>
        </p:spPr>
      </p:pic>
      <p:sp>
        <p:nvSpPr>
          <p:cNvPr id="6" name="Rectangle 5"/>
          <p:cNvSpPr/>
          <p:nvPr/>
        </p:nvSpPr>
        <p:spPr>
          <a:xfrm>
            <a:off x="2099271" y="1313515"/>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10" name="Rectangle 9"/>
          <p:cNvSpPr/>
          <p:nvPr/>
        </p:nvSpPr>
        <p:spPr>
          <a:xfrm>
            <a:off x="6540127" y="469716"/>
            <a:ext cx="2064321"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8014727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1" y="1072864"/>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2: </a:t>
            </a:r>
            <a:r>
              <a:rPr lang="en-US" b="1" dirty="0" smtClean="0">
                <a:solidFill>
                  <a:srgbClr val="FF0000"/>
                </a:solidFill>
                <a:latin typeface="Comic Sans MS" panose="030F0702030302020204" pitchFamily="66" charset="0"/>
                <a:sym typeface="Wingdings" panose="05000000000000000000" pitchFamily="2" charset="2"/>
              </a:rPr>
              <a:t>Where is the shape?</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be learning some more new vocabulary to describe the position of objects.</a:t>
            </a:r>
            <a:endParaRPr lang="en-GB"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792714" y="3093300"/>
            <a:ext cx="4608512" cy="3764700"/>
          </a:xfrm>
          <a:prstGeom prst="rect">
            <a:avLst/>
          </a:prstGeom>
        </p:spPr>
      </p:pic>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344" y="4509120"/>
            <a:ext cx="972130" cy="2057418"/>
          </a:xfrm>
          <a:prstGeom prst="rect">
            <a:avLst/>
          </a:prstGeom>
        </p:spPr>
      </p:pic>
      <p:sp>
        <p:nvSpPr>
          <p:cNvPr id="6" name="Oval Callout 5"/>
          <p:cNvSpPr/>
          <p:nvPr/>
        </p:nvSpPr>
        <p:spPr>
          <a:xfrm>
            <a:off x="5401226" y="3170160"/>
            <a:ext cx="2483142" cy="1953465"/>
          </a:xfrm>
          <a:prstGeom prst="wedgeEllipseCallout">
            <a:avLst>
              <a:gd name="adj1" fmla="val 44649"/>
              <a:gd name="adj2" fmla="val 53572"/>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Comic Sans MS" panose="030F0702030302020204" pitchFamily="66" charset="0"/>
              </a:rPr>
              <a:t>Playing board games are also a great way of </a:t>
            </a:r>
            <a:r>
              <a:rPr lang="en-US" dirty="0" err="1" smtClean="0">
                <a:solidFill>
                  <a:schemeClr val="tx1"/>
                </a:solidFill>
                <a:latin typeface="Comic Sans MS" panose="030F0702030302020204" pitchFamily="66" charset="0"/>
              </a:rPr>
              <a:t>practising</a:t>
            </a:r>
            <a:r>
              <a:rPr lang="en-US" dirty="0" smtClean="0">
                <a:solidFill>
                  <a:schemeClr val="tx1"/>
                </a:solidFill>
                <a:latin typeface="Comic Sans MS" panose="030F0702030302020204" pitchFamily="66" charset="0"/>
              </a:rPr>
              <a:t> left and right!</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0015774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260648"/>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r>
              <a:rPr lang="en-GB" sz="2400" dirty="0" smtClean="0">
                <a:latin typeface="Comic Sans MS" panose="030F0702030302020204" pitchFamily="66" charset="0"/>
              </a:rPr>
              <a:t>1. What is one less than 20?  </a:t>
            </a:r>
          </a:p>
          <a:p>
            <a:endParaRPr lang="en-GB" sz="2400" dirty="0">
              <a:latin typeface="Comic Sans MS" panose="030F0702030302020204" pitchFamily="66" charset="0"/>
            </a:endParaRPr>
          </a:p>
          <a:p>
            <a:r>
              <a:rPr lang="en-GB" sz="2400" dirty="0" smtClean="0">
                <a:latin typeface="Comic Sans MS" panose="030F0702030302020204" pitchFamily="66" charset="0"/>
              </a:rPr>
              <a:t>2. Complete the sentence. </a:t>
            </a:r>
          </a:p>
          <a:p>
            <a:endParaRPr lang="en-GB" sz="2400" dirty="0">
              <a:latin typeface="Comic Sans MS" panose="030F0702030302020204" pitchFamily="66" charset="0"/>
            </a:endParaRPr>
          </a:p>
          <a:p>
            <a:r>
              <a:rPr lang="en-GB" sz="2400" dirty="0" smtClean="0">
                <a:latin typeface="Comic Sans MS" panose="030F0702030302020204" pitchFamily="66" charset="0"/>
              </a:rPr>
              <a:t>                                    The bottle is _____.</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0,  2,  4,  6,  8,  ____</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3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7863" t="26375" r="64389" b="60828"/>
          <a:stretch/>
        </p:blipFill>
        <p:spPr>
          <a:xfrm>
            <a:off x="2915816" y="3140968"/>
            <a:ext cx="1008112" cy="936104"/>
          </a:xfrm>
          <a:prstGeom prst="rect">
            <a:avLst/>
          </a:prstGeom>
        </p:spPr>
      </p:pic>
      <p:sp>
        <p:nvSpPr>
          <p:cNvPr id="7" name="Rectangle 6"/>
          <p:cNvSpPr/>
          <p:nvPr/>
        </p:nvSpPr>
        <p:spPr>
          <a:xfrm>
            <a:off x="6300192" y="436312"/>
            <a:ext cx="26038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3789346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719572" y="367430"/>
            <a:ext cx="5400600" cy="936104"/>
          </a:xfrm>
          <a:prstGeom prst="rect">
            <a:avLst/>
          </a:prstGeom>
        </p:spPr>
      </p:pic>
      <p:sp>
        <p:nvSpPr>
          <p:cNvPr id="5" name="TextBox 4"/>
          <p:cNvSpPr txBox="1"/>
          <p:nvPr/>
        </p:nvSpPr>
        <p:spPr>
          <a:xfrm>
            <a:off x="522362" y="1997543"/>
            <a:ext cx="7794054" cy="5632311"/>
          </a:xfrm>
          <a:prstGeom prst="rect">
            <a:avLst/>
          </a:prstGeom>
          <a:noFill/>
        </p:spPr>
        <p:txBody>
          <a:bodyPr wrap="square" rtlCol="0">
            <a:spAutoFit/>
          </a:bodyPr>
          <a:lstStyle/>
          <a:p>
            <a:r>
              <a:rPr lang="en-GB" sz="2400" dirty="0" smtClean="0">
                <a:latin typeface="Comic Sans MS" panose="030F0702030302020204" pitchFamily="66" charset="0"/>
              </a:rPr>
              <a:t>1. What is one less than 20?  </a:t>
            </a:r>
            <a:r>
              <a:rPr lang="en-GB" sz="2400" dirty="0" smtClean="0">
                <a:solidFill>
                  <a:srgbClr val="FF0000"/>
                </a:solidFill>
                <a:latin typeface="Comic Sans MS" panose="030F0702030302020204" pitchFamily="66" charset="0"/>
              </a:rPr>
              <a:t>19</a:t>
            </a:r>
          </a:p>
          <a:p>
            <a:endParaRPr lang="en-GB" sz="2400" dirty="0">
              <a:latin typeface="Comic Sans MS" panose="030F0702030302020204" pitchFamily="66" charset="0"/>
            </a:endParaRPr>
          </a:p>
          <a:p>
            <a:r>
              <a:rPr lang="en-GB" sz="2400" dirty="0" smtClean="0">
                <a:latin typeface="Comic Sans MS" panose="030F0702030302020204" pitchFamily="66" charset="0"/>
              </a:rPr>
              <a:t>2. Complete the sentence. </a:t>
            </a:r>
          </a:p>
          <a:p>
            <a:endParaRPr lang="en-GB" sz="2400" dirty="0">
              <a:latin typeface="Comic Sans MS" panose="030F0702030302020204" pitchFamily="66" charset="0"/>
            </a:endParaRPr>
          </a:p>
          <a:p>
            <a:r>
              <a:rPr lang="en-GB" sz="2400" dirty="0" smtClean="0">
                <a:latin typeface="Comic Sans MS" panose="030F0702030302020204" pitchFamily="66" charset="0"/>
              </a:rPr>
              <a:t>                                    The bottle is</a:t>
            </a:r>
            <a:r>
              <a:rPr lang="en-GB" sz="2400" dirty="0" smtClean="0">
                <a:solidFill>
                  <a:srgbClr val="FF0000"/>
                </a:solidFill>
                <a:latin typeface="Comic Sans MS" panose="030F0702030302020204" pitchFamily="66" charset="0"/>
              </a:rPr>
              <a:t> </a:t>
            </a:r>
            <a:r>
              <a:rPr lang="en-GB" sz="2400" u="sng" dirty="0" smtClean="0">
                <a:solidFill>
                  <a:srgbClr val="FF0000"/>
                </a:solidFill>
                <a:latin typeface="Comic Sans MS" panose="030F0702030302020204" pitchFamily="66" charset="0"/>
              </a:rPr>
              <a:t>full  </a:t>
            </a:r>
            <a:r>
              <a:rPr lang="en-GB" sz="2400" u="sng" dirty="0" smtClean="0">
                <a:latin typeface="Comic Sans MS" panose="030F0702030302020204" pitchFamily="66" charset="0"/>
              </a:rPr>
              <a:t>.</a:t>
            </a:r>
            <a:endParaRPr lang="en-GB" sz="2400" u="sng"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number comes next?</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                       0,  2,  4,  6,  8,  __</a:t>
            </a:r>
            <a:r>
              <a:rPr lang="en-GB" sz="2400" dirty="0" smtClean="0">
                <a:solidFill>
                  <a:srgbClr val="FF0000"/>
                </a:solidFill>
                <a:latin typeface="Comic Sans MS" panose="030F0702030302020204" pitchFamily="66" charset="0"/>
              </a:rPr>
              <a:t>10</a:t>
            </a:r>
            <a:r>
              <a:rPr lang="en-GB" sz="2400" dirty="0" smtClean="0">
                <a:latin typeface="Comic Sans MS" panose="030F0702030302020204" pitchFamily="66" charset="0"/>
              </a:rPr>
              <a:t>__</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3 as a word. </a:t>
            </a:r>
            <a:r>
              <a:rPr lang="en-GB" sz="2400" dirty="0" smtClean="0">
                <a:solidFill>
                  <a:srgbClr val="FF0000"/>
                </a:solidFill>
                <a:latin typeface="Comic Sans MS" panose="030F0702030302020204" pitchFamily="66" charset="0"/>
              </a:rPr>
              <a:t>three</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7863" t="26375" r="64389" b="60828"/>
          <a:stretch/>
        </p:blipFill>
        <p:spPr>
          <a:xfrm>
            <a:off x="2915816" y="3140968"/>
            <a:ext cx="1008112" cy="936104"/>
          </a:xfrm>
          <a:prstGeom prst="rect">
            <a:avLst/>
          </a:prstGeom>
        </p:spPr>
      </p:pic>
      <p:sp>
        <p:nvSpPr>
          <p:cNvPr id="7" name="Rectangle 6"/>
          <p:cNvSpPr/>
          <p:nvPr/>
        </p:nvSpPr>
        <p:spPr>
          <a:xfrm>
            <a:off x="2267744" y="122462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8" name="Rectangle 7"/>
          <p:cNvSpPr/>
          <p:nvPr/>
        </p:nvSpPr>
        <p:spPr>
          <a:xfrm>
            <a:off x="6228184" y="484219"/>
            <a:ext cx="259077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6824895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3490" y="83563"/>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3: </a:t>
            </a:r>
            <a:r>
              <a:rPr lang="en-US" b="1" dirty="0" smtClean="0">
                <a:solidFill>
                  <a:srgbClr val="FF0000"/>
                </a:solidFill>
                <a:latin typeface="Comic Sans MS" panose="030F0702030302020204" pitchFamily="66" charset="0"/>
                <a:sym typeface="Wingdings" panose="05000000000000000000" pitchFamily="2" charset="2"/>
              </a:rPr>
              <a:t>Describing position</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be learning some more new vocabulary to describe the position of objects.</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987824" y="3170160"/>
            <a:ext cx="5525600" cy="3211168"/>
          </a:xfrm>
          <a:prstGeom prst="rect">
            <a:avLst/>
          </a:prstGeom>
        </p:spPr>
      </p:pic>
      <p:sp>
        <p:nvSpPr>
          <p:cNvPr id="5" name="Rounded Rectangle 4"/>
          <p:cNvSpPr/>
          <p:nvPr/>
        </p:nvSpPr>
        <p:spPr>
          <a:xfrm>
            <a:off x="755576" y="3433627"/>
            <a:ext cx="1792750"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above</a:t>
            </a:r>
            <a:endParaRPr lang="en-GB" sz="3200" dirty="0">
              <a:latin typeface="Comic Sans MS" panose="030F0702030302020204" pitchFamily="66" charset="0"/>
            </a:endParaRPr>
          </a:p>
        </p:txBody>
      </p:sp>
      <p:sp>
        <p:nvSpPr>
          <p:cNvPr id="6" name="Rounded Rectangle 5"/>
          <p:cNvSpPr/>
          <p:nvPr/>
        </p:nvSpPr>
        <p:spPr>
          <a:xfrm>
            <a:off x="755576" y="4208490"/>
            <a:ext cx="1792750"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below</a:t>
            </a:r>
            <a:endParaRPr lang="en-GB" sz="3200" dirty="0">
              <a:latin typeface="Comic Sans MS" panose="030F0702030302020204" pitchFamily="66" charset="0"/>
            </a:endParaRPr>
          </a:p>
        </p:txBody>
      </p:sp>
      <p:sp>
        <p:nvSpPr>
          <p:cNvPr id="7" name="Rounded Rectangle 6"/>
          <p:cNvSpPr/>
          <p:nvPr/>
        </p:nvSpPr>
        <p:spPr>
          <a:xfrm>
            <a:off x="770459" y="4983353"/>
            <a:ext cx="1792750"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near</a:t>
            </a:r>
            <a:endParaRPr lang="en-GB" sz="3200" dirty="0">
              <a:latin typeface="Comic Sans MS" panose="030F0702030302020204" pitchFamily="66" charset="0"/>
            </a:endParaRPr>
          </a:p>
        </p:txBody>
      </p:sp>
      <p:sp>
        <p:nvSpPr>
          <p:cNvPr id="8" name="Rounded Rectangle 7"/>
          <p:cNvSpPr/>
          <p:nvPr/>
        </p:nvSpPr>
        <p:spPr>
          <a:xfrm>
            <a:off x="770459" y="5786434"/>
            <a:ext cx="1792750"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far</a:t>
            </a:r>
            <a:endParaRPr lang="en-GB" sz="3200" dirty="0">
              <a:latin typeface="Comic Sans MS" panose="030F0702030302020204" pitchFamily="66" charset="0"/>
            </a:endParaRPr>
          </a:p>
        </p:txBody>
      </p:sp>
    </p:spTree>
    <p:extLst>
      <p:ext uri="{BB962C8B-B14F-4D97-AF65-F5344CB8AC3E}">
        <p14:creationId xmlns:p14="http://schemas.microsoft.com/office/powerpoint/2010/main" val="20415753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11560" y="30273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940088"/>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Complete the sentence. </a:t>
            </a:r>
          </a:p>
          <a:p>
            <a:pPr marL="457200" indent="-457200">
              <a:buAutoNum type="arabicPeriod"/>
            </a:pPr>
            <a:endParaRPr lang="en-GB" sz="2400" dirty="0">
              <a:latin typeface="Comic Sans MS" panose="030F0702030302020204" pitchFamily="66" charset="0"/>
            </a:endParaRPr>
          </a:p>
          <a:p>
            <a:r>
              <a:rPr lang="en-GB" sz="2000" dirty="0" smtClean="0">
                <a:latin typeface="Comic Sans MS" panose="030F0702030302020204" pitchFamily="66" charset="0"/>
              </a:rPr>
              <a:t>The _______ is lighter than the _______.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socks are there altogether?</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12?</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4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5649" t="44094" r="57195" b="38188"/>
          <a:stretch/>
        </p:blipFill>
        <p:spPr>
          <a:xfrm>
            <a:off x="6012160" y="1993549"/>
            <a:ext cx="2448272" cy="1421577"/>
          </a:xfrm>
          <a:prstGeom prst="rect">
            <a:avLst/>
          </a:prstGeom>
        </p:spPr>
      </p:pic>
      <p:pic>
        <p:nvPicPr>
          <p:cNvPr id="9" name="Picture 8"/>
          <p:cNvPicPr>
            <a:picLocks noChangeAspect="1"/>
          </p:cNvPicPr>
          <p:nvPr/>
        </p:nvPicPr>
        <p:blipFill rotWithShape="1">
          <a:blip r:embed="rId4"/>
          <a:srcRect l="24542" t="64765" r="39485" b="21454"/>
          <a:stretch/>
        </p:blipFill>
        <p:spPr>
          <a:xfrm>
            <a:off x="1835696" y="4169838"/>
            <a:ext cx="4680521" cy="1008112"/>
          </a:xfrm>
          <a:prstGeom prst="rect">
            <a:avLst/>
          </a:prstGeom>
        </p:spPr>
      </p:pic>
      <p:sp>
        <p:nvSpPr>
          <p:cNvPr id="8" name="Rectangle 7"/>
          <p:cNvSpPr/>
          <p:nvPr/>
        </p:nvSpPr>
        <p:spPr>
          <a:xfrm>
            <a:off x="6540127" y="440513"/>
            <a:ext cx="220833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4051070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65832" y="389574"/>
            <a:ext cx="5400600" cy="936104"/>
          </a:xfrm>
          <a:prstGeom prst="rect">
            <a:avLst/>
          </a:prstGeom>
        </p:spPr>
      </p:pic>
      <p:sp>
        <p:nvSpPr>
          <p:cNvPr id="5" name="TextBox 4"/>
          <p:cNvSpPr txBox="1"/>
          <p:nvPr/>
        </p:nvSpPr>
        <p:spPr>
          <a:xfrm>
            <a:off x="522362" y="1997543"/>
            <a:ext cx="7794054" cy="5940088"/>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Complete the sentence. </a:t>
            </a:r>
          </a:p>
          <a:p>
            <a:pPr marL="457200" indent="-457200">
              <a:buAutoNum type="arabicPeriod"/>
            </a:pPr>
            <a:endParaRPr lang="en-GB" sz="2400" dirty="0">
              <a:latin typeface="Comic Sans MS" panose="030F0702030302020204" pitchFamily="66" charset="0"/>
            </a:endParaRPr>
          </a:p>
          <a:p>
            <a:r>
              <a:rPr lang="en-GB" sz="2000" dirty="0" smtClean="0">
                <a:latin typeface="Comic Sans MS" panose="030F0702030302020204" pitchFamily="66" charset="0"/>
              </a:rPr>
              <a:t>The   </a:t>
            </a:r>
            <a:r>
              <a:rPr lang="en-GB" sz="2000" dirty="0" smtClean="0">
                <a:solidFill>
                  <a:srgbClr val="FF0000"/>
                </a:solidFill>
                <a:latin typeface="Comic Sans MS" panose="030F0702030302020204" pitchFamily="66" charset="0"/>
              </a:rPr>
              <a:t>cherry</a:t>
            </a:r>
            <a:r>
              <a:rPr lang="en-GB" sz="2000" dirty="0" smtClean="0">
                <a:latin typeface="Comic Sans MS" panose="030F0702030302020204" pitchFamily="66" charset="0"/>
              </a:rPr>
              <a:t>   is lighter than the  </a:t>
            </a:r>
            <a:r>
              <a:rPr lang="en-GB" sz="2000" dirty="0" smtClean="0">
                <a:solidFill>
                  <a:srgbClr val="FF0000"/>
                </a:solidFill>
                <a:latin typeface="Comic Sans MS" panose="030F0702030302020204" pitchFamily="66" charset="0"/>
              </a:rPr>
              <a:t>peach</a:t>
            </a:r>
            <a:r>
              <a:rPr lang="en-GB" sz="2000" dirty="0" smtClean="0">
                <a:latin typeface="Comic Sans MS" panose="030F0702030302020204" pitchFamily="66" charset="0"/>
              </a:rPr>
              <a:t>  .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How many socks are there altogether?</a:t>
            </a:r>
          </a:p>
          <a:p>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 8</a:t>
            </a:r>
          </a:p>
          <a:p>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smtClean="0">
                <a:latin typeface="Comic Sans MS" panose="030F0702030302020204" pitchFamily="66" charset="0"/>
              </a:rPr>
              <a:t>3. What is 3 less than 12?  </a:t>
            </a:r>
            <a:r>
              <a:rPr lang="en-GB" sz="2400" dirty="0" smtClean="0">
                <a:solidFill>
                  <a:srgbClr val="FF0000"/>
                </a:solidFill>
                <a:latin typeface="Comic Sans MS" panose="030F0702030302020204" pitchFamily="66" charset="0"/>
              </a:rPr>
              <a:t>9</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4 as a word. </a:t>
            </a:r>
            <a:r>
              <a:rPr lang="en-GB" sz="2400" dirty="0" smtClean="0">
                <a:solidFill>
                  <a:srgbClr val="FF0000"/>
                </a:solidFill>
                <a:latin typeface="Comic Sans MS" panose="030F0702030302020204" pitchFamily="66" charset="0"/>
              </a:rPr>
              <a:t>four</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5649" t="44094" r="57195" b="38188"/>
          <a:stretch/>
        </p:blipFill>
        <p:spPr>
          <a:xfrm>
            <a:off x="6012160" y="1993549"/>
            <a:ext cx="2448272" cy="1421577"/>
          </a:xfrm>
          <a:prstGeom prst="rect">
            <a:avLst/>
          </a:prstGeom>
        </p:spPr>
      </p:pic>
      <p:pic>
        <p:nvPicPr>
          <p:cNvPr id="9" name="Picture 8"/>
          <p:cNvPicPr>
            <a:picLocks noChangeAspect="1"/>
          </p:cNvPicPr>
          <p:nvPr/>
        </p:nvPicPr>
        <p:blipFill rotWithShape="1">
          <a:blip r:embed="rId4"/>
          <a:srcRect l="24542" t="64765" r="46679" b="21454"/>
          <a:stretch/>
        </p:blipFill>
        <p:spPr>
          <a:xfrm>
            <a:off x="1835697" y="4169838"/>
            <a:ext cx="3744416" cy="1008112"/>
          </a:xfrm>
          <a:prstGeom prst="rect">
            <a:avLst/>
          </a:prstGeom>
        </p:spPr>
      </p:pic>
      <p:sp>
        <p:nvSpPr>
          <p:cNvPr id="8" name="Rectangle 7"/>
          <p:cNvSpPr/>
          <p:nvPr/>
        </p:nvSpPr>
        <p:spPr>
          <a:xfrm>
            <a:off x="2195736" y="119675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10" name="Rectangle 9"/>
          <p:cNvSpPr/>
          <p:nvPr/>
        </p:nvSpPr>
        <p:spPr>
          <a:xfrm>
            <a:off x="6572075" y="504587"/>
            <a:ext cx="21763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5811167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7334" y="83563"/>
            <a:ext cx="327365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4: </a:t>
            </a:r>
            <a:r>
              <a:rPr lang="en-US" b="1" dirty="0" smtClean="0">
                <a:solidFill>
                  <a:srgbClr val="FF0000"/>
                </a:solidFill>
                <a:latin typeface="Comic Sans MS" panose="030F0702030302020204" pitchFamily="66" charset="0"/>
                <a:sym typeface="Wingdings" panose="05000000000000000000" pitchFamily="2" charset="2"/>
              </a:rPr>
              <a:t>Inside and outside</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be learning some more new vocabulary to describe the position of objects.</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563888" y="2935510"/>
            <a:ext cx="3528392" cy="3480433"/>
          </a:xfrm>
          <a:prstGeom prst="rect">
            <a:avLst/>
          </a:prstGeom>
        </p:spPr>
      </p:pic>
      <p:pic>
        <p:nvPicPr>
          <p:cNvPr id="5" name="Picture 4"/>
          <p:cNvPicPr>
            <a:picLocks noChangeAspect="1"/>
          </p:cNvPicPr>
          <p:nvPr/>
        </p:nvPicPr>
        <p:blipFill>
          <a:blip r:embed="rId3"/>
          <a:stretch>
            <a:fillRect/>
          </a:stretch>
        </p:blipFill>
        <p:spPr>
          <a:xfrm>
            <a:off x="971600" y="3508844"/>
            <a:ext cx="1892736" cy="1792364"/>
          </a:xfrm>
          <a:prstGeom prst="rect">
            <a:avLst/>
          </a:prstGeom>
        </p:spPr>
      </p:pic>
    </p:spTree>
    <p:extLst>
      <p:ext uri="{BB962C8B-B14F-4D97-AF65-F5344CB8AC3E}">
        <p14:creationId xmlns:p14="http://schemas.microsoft.com/office/powerpoint/2010/main" val="41329219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6423"/>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bottle contains less juice? A or B?  </a:t>
            </a:r>
          </a:p>
          <a:p>
            <a:pPr marL="457200" indent="-457200">
              <a:buAutoNum type="arabicPeriod"/>
            </a:pP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is being represented? </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7 plus 3?</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5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3435" t="24406" r="58302" b="59844"/>
          <a:stretch/>
        </p:blipFill>
        <p:spPr>
          <a:xfrm>
            <a:off x="3203848" y="2411471"/>
            <a:ext cx="1880804" cy="911905"/>
          </a:xfrm>
          <a:prstGeom prst="rect">
            <a:avLst/>
          </a:prstGeom>
        </p:spPr>
      </p:pic>
      <p:pic>
        <p:nvPicPr>
          <p:cNvPr id="8" name="Picture 7"/>
          <p:cNvPicPr>
            <a:picLocks noChangeAspect="1"/>
          </p:cNvPicPr>
          <p:nvPr/>
        </p:nvPicPr>
        <p:blipFill rotWithShape="1">
          <a:blip r:embed="rId3"/>
          <a:srcRect l="78034" t="12797" r="14815" b="65547"/>
          <a:stretch/>
        </p:blipFill>
        <p:spPr>
          <a:xfrm>
            <a:off x="6377855" y="2766710"/>
            <a:ext cx="930449" cy="1584176"/>
          </a:xfrm>
          <a:prstGeom prst="rect">
            <a:avLst/>
          </a:prstGeom>
        </p:spPr>
      </p:pic>
      <p:sp>
        <p:nvSpPr>
          <p:cNvPr id="9" name="Rectangle 8"/>
          <p:cNvSpPr/>
          <p:nvPr/>
        </p:nvSpPr>
        <p:spPr>
          <a:xfrm>
            <a:off x="6540127" y="52584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39621401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47564" y="389574"/>
            <a:ext cx="5400600" cy="936104"/>
          </a:xfrm>
          <a:prstGeom prst="rect">
            <a:avLst/>
          </a:prstGeom>
        </p:spPr>
      </p:pic>
      <p:sp>
        <p:nvSpPr>
          <p:cNvPr id="5" name="TextBox 4"/>
          <p:cNvSpPr txBox="1"/>
          <p:nvPr/>
        </p:nvSpPr>
        <p:spPr>
          <a:xfrm>
            <a:off x="522362" y="1997543"/>
            <a:ext cx="7794054" cy="5632311"/>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Which bottle contains less juice? A or B?  </a:t>
            </a:r>
          </a:p>
          <a:p>
            <a:pPr marL="457200" indent="-457200">
              <a:buAutoNum type="arabicPeriod"/>
            </a:pP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is being represented?                </a:t>
            </a:r>
            <a:r>
              <a:rPr lang="en-GB" sz="2400" dirty="0" smtClean="0">
                <a:solidFill>
                  <a:srgbClr val="FF0000"/>
                </a:solidFill>
                <a:latin typeface="Comic Sans MS" panose="030F0702030302020204" pitchFamily="66" charset="0"/>
              </a:rPr>
              <a:t>23</a:t>
            </a:r>
          </a:p>
          <a:p>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7 plus 3?  </a:t>
            </a:r>
            <a:r>
              <a:rPr lang="en-GB" sz="2400" dirty="0" smtClean="0">
                <a:solidFill>
                  <a:srgbClr val="FF0000"/>
                </a:solidFill>
                <a:latin typeface="Comic Sans MS" panose="030F0702030302020204" pitchFamily="66" charset="0"/>
              </a:rPr>
              <a:t>10</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5 as a word.    </a:t>
            </a:r>
            <a:r>
              <a:rPr lang="en-GB" sz="2400" dirty="0" smtClean="0">
                <a:solidFill>
                  <a:srgbClr val="FF0000"/>
                </a:solidFill>
                <a:latin typeface="Comic Sans MS" panose="030F0702030302020204" pitchFamily="66" charset="0"/>
              </a:rPr>
              <a:t>five</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3435" t="24406" r="58302" b="59844"/>
          <a:stretch/>
        </p:blipFill>
        <p:spPr>
          <a:xfrm>
            <a:off x="3203848" y="2411471"/>
            <a:ext cx="1880804" cy="911905"/>
          </a:xfrm>
          <a:prstGeom prst="rect">
            <a:avLst/>
          </a:prstGeom>
        </p:spPr>
      </p:pic>
      <p:pic>
        <p:nvPicPr>
          <p:cNvPr id="8" name="Picture 7"/>
          <p:cNvPicPr>
            <a:picLocks noChangeAspect="1"/>
          </p:cNvPicPr>
          <p:nvPr/>
        </p:nvPicPr>
        <p:blipFill rotWithShape="1">
          <a:blip r:embed="rId3"/>
          <a:srcRect l="78034" t="12797" r="14815" b="65547"/>
          <a:stretch/>
        </p:blipFill>
        <p:spPr>
          <a:xfrm>
            <a:off x="6377855" y="2766710"/>
            <a:ext cx="930449" cy="1584176"/>
          </a:xfrm>
          <a:prstGeom prst="rect">
            <a:avLst/>
          </a:prstGeom>
        </p:spPr>
      </p:pic>
      <p:sp>
        <p:nvSpPr>
          <p:cNvPr id="9" name="Rectangle 8"/>
          <p:cNvSpPr/>
          <p:nvPr/>
        </p:nvSpPr>
        <p:spPr>
          <a:xfrm>
            <a:off x="2195736" y="119675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7" name="Oval 6"/>
          <p:cNvSpPr/>
          <p:nvPr/>
        </p:nvSpPr>
        <p:spPr>
          <a:xfrm>
            <a:off x="3347864" y="2411471"/>
            <a:ext cx="864096" cy="101752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540127" y="519781"/>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986427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0639" y="83563"/>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397031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5: </a:t>
            </a:r>
            <a:r>
              <a:rPr lang="en-US" b="1" dirty="0" smtClean="0">
                <a:solidFill>
                  <a:srgbClr val="FF0000"/>
                </a:solidFill>
                <a:latin typeface="Comic Sans MS" panose="030F0702030302020204" pitchFamily="66" charset="0"/>
                <a:sym typeface="Wingdings" panose="05000000000000000000" pitchFamily="2" charset="2"/>
              </a:rPr>
              <a:t>Position of objects (game)</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Today’s session is a game for you to play which will help you to </a:t>
            </a:r>
            <a:r>
              <a:rPr lang="en-US" dirty="0" err="1" smtClean="0">
                <a:latin typeface="Comic Sans MS" panose="030F0702030302020204" pitchFamily="66" charset="0"/>
                <a:sym typeface="Wingdings" panose="05000000000000000000" pitchFamily="2" charset="2"/>
              </a:rPr>
              <a:t>practise</a:t>
            </a:r>
            <a:r>
              <a:rPr lang="en-US" dirty="0" smtClean="0">
                <a:latin typeface="Comic Sans MS" panose="030F0702030302020204" pitchFamily="66" charset="0"/>
                <a:sym typeface="Wingdings" panose="05000000000000000000" pitchFamily="2" charset="2"/>
              </a:rPr>
              <a:t> and recap all of the new words we have learnt about this week!</a:t>
            </a: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4" name="Picture 3"/>
          <p:cNvPicPr>
            <a:picLocks noChangeAspect="1"/>
          </p:cNvPicPr>
          <p:nvPr/>
        </p:nvPicPr>
        <p:blipFill>
          <a:blip r:embed="rId2"/>
          <a:stretch>
            <a:fillRect/>
          </a:stretch>
        </p:blipFill>
        <p:spPr>
          <a:xfrm>
            <a:off x="2123728" y="3212976"/>
            <a:ext cx="4752528" cy="2164793"/>
          </a:xfrm>
          <a:prstGeom prst="rect">
            <a:avLst/>
          </a:prstGeom>
        </p:spPr>
      </p:pic>
      <p:sp>
        <p:nvSpPr>
          <p:cNvPr id="5" name="TextBox 4"/>
          <p:cNvSpPr txBox="1"/>
          <p:nvPr/>
        </p:nvSpPr>
        <p:spPr>
          <a:xfrm>
            <a:off x="755576" y="5569745"/>
            <a:ext cx="7632848" cy="1077218"/>
          </a:xfrm>
          <a:prstGeom prst="rect">
            <a:avLst/>
          </a:prstGeom>
          <a:noFill/>
          <a:ln w="38100">
            <a:solidFill>
              <a:schemeClr val="accent1"/>
            </a:solidFill>
          </a:ln>
        </p:spPr>
        <p:txBody>
          <a:bodyPr wrap="square" rtlCol="0">
            <a:spAutoFit/>
          </a:bodyPr>
          <a:lstStyle/>
          <a:p>
            <a:r>
              <a:rPr lang="en-US" sz="1600" dirty="0">
                <a:latin typeface="Comic Sans MS" panose="030F0702030302020204" pitchFamily="66" charset="0"/>
                <a:sym typeface="Wingdings" panose="05000000000000000000" pitchFamily="2" charset="2"/>
              </a:rPr>
              <a:t>If you prefer an off-screen activity, you could play this game in one of the rooms in your house. Ask your child questions using the vocabulary covered this week. E.g. What is under the bed? Is the teddy to the left or the right of the cushion? They could ask you questions too!</a:t>
            </a:r>
            <a:endParaRPr lang="en-GB" sz="1600" dirty="0">
              <a:latin typeface="Comic Sans MS" panose="030F0702030302020204" pitchFamily="66" charset="0"/>
            </a:endParaRPr>
          </a:p>
        </p:txBody>
      </p:sp>
    </p:spTree>
    <p:extLst>
      <p:ext uri="{BB962C8B-B14F-4D97-AF65-F5344CB8AC3E}">
        <p14:creationId xmlns:p14="http://schemas.microsoft.com/office/powerpoint/2010/main" val="41927195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810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If one bottle of juice fills 5 cups.</a:t>
            </a:r>
          </a:p>
          <a:p>
            <a:r>
              <a:rPr lang="en-GB" sz="2400" dirty="0">
                <a:latin typeface="Comic Sans MS" panose="030F0702030302020204" pitchFamily="66" charset="0"/>
              </a:rPr>
              <a:t> </a:t>
            </a:r>
            <a:r>
              <a:rPr lang="en-GB" sz="2400" dirty="0" smtClean="0">
                <a:latin typeface="Comic Sans MS" panose="030F0702030302020204" pitchFamily="66" charset="0"/>
              </a:rPr>
              <a:t>    How many cups do 2 bottles fill?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20,   30,   40,   ____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12 and 5?</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6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5535" t="16531" r="21775" b="70672"/>
          <a:stretch/>
        </p:blipFill>
        <p:spPr>
          <a:xfrm>
            <a:off x="5904148" y="1914075"/>
            <a:ext cx="2952328" cy="936104"/>
          </a:xfrm>
          <a:prstGeom prst="rect">
            <a:avLst/>
          </a:prstGeom>
        </p:spPr>
      </p:pic>
      <p:sp>
        <p:nvSpPr>
          <p:cNvPr id="8" name="Rectangle 7"/>
          <p:cNvSpPr/>
          <p:nvPr/>
        </p:nvSpPr>
        <p:spPr>
          <a:xfrm>
            <a:off x="6660232" y="525729"/>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0453907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491480"/>
            <a:ext cx="5400600" cy="936104"/>
          </a:xfrm>
          <a:prstGeom prst="rect">
            <a:avLst/>
          </a:prstGeom>
        </p:spPr>
      </p:pic>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If one bottle of juice fills 5 cups.</a:t>
            </a:r>
          </a:p>
          <a:p>
            <a:r>
              <a:rPr lang="en-GB" sz="2400" dirty="0">
                <a:latin typeface="Comic Sans MS" panose="030F0702030302020204" pitchFamily="66" charset="0"/>
              </a:rPr>
              <a:t> </a:t>
            </a:r>
            <a:r>
              <a:rPr lang="en-GB" sz="2400" dirty="0" smtClean="0">
                <a:latin typeface="Comic Sans MS" panose="030F0702030302020204" pitchFamily="66" charset="0"/>
              </a:rPr>
              <a:t>    How many cups do 2 bottles fill?    </a:t>
            </a:r>
            <a:r>
              <a:rPr lang="en-GB" sz="2400" dirty="0" smtClean="0">
                <a:solidFill>
                  <a:srgbClr val="FF0000"/>
                </a:solidFill>
                <a:latin typeface="Comic Sans MS" panose="030F0702030302020204" pitchFamily="66" charset="0"/>
              </a:rPr>
              <a:t>10 cups.   </a:t>
            </a:r>
          </a:p>
          <a:p>
            <a:pPr marL="457200" indent="-457200">
              <a:buAutoNum type="arabicPeriod"/>
            </a:pP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20,   30,   40,   </a:t>
            </a:r>
            <a:r>
              <a:rPr lang="en-GB" sz="2400" dirty="0" smtClean="0">
                <a:solidFill>
                  <a:srgbClr val="FF0000"/>
                </a:solidFill>
                <a:latin typeface="Comic Sans MS" panose="030F0702030302020204" pitchFamily="66" charset="0"/>
              </a:rPr>
              <a:t>50</a:t>
            </a:r>
            <a:r>
              <a:rPr lang="en-GB" sz="2400" dirty="0" smtClean="0">
                <a:latin typeface="Comic Sans MS" panose="030F0702030302020204" pitchFamily="66" charset="0"/>
              </a:rPr>
              <a:t> </a:t>
            </a:r>
          </a:p>
          <a:p>
            <a:r>
              <a:rPr lang="en-GB" sz="2400" dirty="0" smtClean="0">
                <a:latin typeface="Comic Sans MS" panose="030F0702030302020204" pitchFamily="66" charset="0"/>
              </a:rPr>
              <a:t> </a:t>
            </a: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12 and 5?   </a:t>
            </a:r>
            <a:r>
              <a:rPr lang="en-GB" sz="2400" dirty="0" smtClean="0">
                <a:solidFill>
                  <a:srgbClr val="FF0000"/>
                </a:solidFill>
                <a:latin typeface="Comic Sans MS" panose="030F0702030302020204" pitchFamily="66" charset="0"/>
              </a:rPr>
              <a:t>17   (12 + 5)</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6 as a word.     </a:t>
            </a:r>
            <a:r>
              <a:rPr lang="en-GB" sz="2400" dirty="0" smtClean="0">
                <a:solidFill>
                  <a:srgbClr val="FF0000"/>
                </a:solidFill>
                <a:latin typeface="Comic Sans MS" panose="030F0702030302020204" pitchFamily="66" charset="0"/>
              </a:rPr>
              <a:t>six</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5535" t="16531" r="21775" b="70672"/>
          <a:stretch/>
        </p:blipFill>
        <p:spPr>
          <a:xfrm>
            <a:off x="5904148" y="1535878"/>
            <a:ext cx="2952328" cy="936104"/>
          </a:xfrm>
          <a:prstGeom prst="rect">
            <a:avLst/>
          </a:prstGeom>
        </p:spPr>
      </p:pic>
      <p:sp>
        <p:nvSpPr>
          <p:cNvPr id="8" name="Rectangle 7"/>
          <p:cNvSpPr/>
          <p:nvPr/>
        </p:nvSpPr>
        <p:spPr>
          <a:xfrm>
            <a:off x="2195736" y="119675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9" name="Rectangle 8"/>
          <p:cNvSpPr/>
          <p:nvPr/>
        </p:nvSpPr>
        <p:spPr>
          <a:xfrm>
            <a:off x="6571504" y="584918"/>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2534995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1" y="1055313"/>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6: </a:t>
            </a:r>
            <a:r>
              <a:rPr lang="en-US" b="1" dirty="0" smtClean="0">
                <a:solidFill>
                  <a:srgbClr val="FF0000"/>
                </a:solidFill>
                <a:latin typeface="Comic Sans MS" panose="030F0702030302020204" pitchFamily="66" charset="0"/>
                <a:sym typeface="Wingdings" panose="05000000000000000000" pitchFamily="2" charset="2"/>
              </a:rPr>
              <a:t>Where am I going?</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be learning some new vocabulary to describe the direction that objects</a:t>
            </a:r>
            <a:r>
              <a:rPr lang="en-US" dirty="0">
                <a:latin typeface="Comic Sans MS" panose="030F0702030302020204" pitchFamily="66" charset="0"/>
                <a:sym typeface="Wingdings" panose="05000000000000000000" pitchFamily="2" charset="2"/>
              </a:rPr>
              <a:t> </a:t>
            </a:r>
            <a:r>
              <a:rPr lang="en-US" dirty="0" smtClean="0">
                <a:latin typeface="Comic Sans MS" panose="030F0702030302020204" pitchFamily="66" charset="0"/>
                <a:sym typeface="Wingdings" panose="05000000000000000000" pitchFamily="2" charset="2"/>
              </a:rPr>
              <a:t>are moving.</a:t>
            </a:r>
            <a:endParaRPr lang="en-GB" dirty="0">
              <a:latin typeface="Comic Sans MS" panose="030F0702030302020204" pitchFamily="66" charset="0"/>
            </a:endParaRPr>
          </a:p>
        </p:txBody>
      </p:sp>
      <p:sp>
        <p:nvSpPr>
          <p:cNvPr id="5" name="Rectangle 4"/>
          <p:cNvSpPr/>
          <p:nvPr/>
        </p:nvSpPr>
        <p:spPr>
          <a:xfrm>
            <a:off x="3285874" y="83563"/>
            <a:ext cx="269657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Monday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3147412" y="3545464"/>
            <a:ext cx="5670067" cy="2628561"/>
          </a:xfrm>
          <a:prstGeom prst="rect">
            <a:avLst/>
          </a:prstGeom>
        </p:spPr>
      </p:pic>
      <p:sp>
        <p:nvSpPr>
          <p:cNvPr id="7" name="Rounded Rectangle 6"/>
          <p:cNvSpPr/>
          <p:nvPr/>
        </p:nvSpPr>
        <p:spPr>
          <a:xfrm>
            <a:off x="755576" y="3151057"/>
            <a:ext cx="2304256"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forwards</a:t>
            </a:r>
            <a:endParaRPr lang="en-GB" sz="3200" dirty="0">
              <a:latin typeface="Comic Sans MS" panose="030F0702030302020204" pitchFamily="66" charset="0"/>
            </a:endParaRPr>
          </a:p>
        </p:txBody>
      </p:sp>
      <p:sp>
        <p:nvSpPr>
          <p:cNvPr id="8" name="Rounded Rectangle 7"/>
          <p:cNvSpPr/>
          <p:nvPr/>
        </p:nvSpPr>
        <p:spPr>
          <a:xfrm>
            <a:off x="755576" y="3842218"/>
            <a:ext cx="2304256"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backwards</a:t>
            </a:r>
            <a:endParaRPr lang="en-GB" sz="3200" dirty="0">
              <a:latin typeface="Comic Sans MS" panose="030F0702030302020204" pitchFamily="66" charset="0"/>
            </a:endParaRPr>
          </a:p>
        </p:txBody>
      </p:sp>
      <p:sp>
        <p:nvSpPr>
          <p:cNvPr id="9" name="Rounded Rectangle 8"/>
          <p:cNvSpPr/>
          <p:nvPr/>
        </p:nvSpPr>
        <p:spPr>
          <a:xfrm>
            <a:off x="770458" y="4562298"/>
            <a:ext cx="2289373"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up</a:t>
            </a:r>
            <a:endParaRPr lang="en-GB" sz="3200" dirty="0">
              <a:latin typeface="Comic Sans MS" panose="030F0702030302020204" pitchFamily="66" charset="0"/>
            </a:endParaRPr>
          </a:p>
        </p:txBody>
      </p:sp>
      <p:sp>
        <p:nvSpPr>
          <p:cNvPr id="10" name="Rounded Rectangle 9"/>
          <p:cNvSpPr/>
          <p:nvPr/>
        </p:nvSpPr>
        <p:spPr>
          <a:xfrm>
            <a:off x="770459" y="5282378"/>
            <a:ext cx="2289372"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down</a:t>
            </a:r>
            <a:endParaRPr lang="en-GB" sz="3200" dirty="0">
              <a:latin typeface="Comic Sans MS" panose="030F0702030302020204" pitchFamily="66" charset="0"/>
            </a:endParaRPr>
          </a:p>
        </p:txBody>
      </p:sp>
      <p:sp>
        <p:nvSpPr>
          <p:cNvPr id="11" name="Rounded Rectangle 10"/>
          <p:cNvSpPr/>
          <p:nvPr/>
        </p:nvSpPr>
        <p:spPr>
          <a:xfrm>
            <a:off x="770459" y="6002458"/>
            <a:ext cx="2289372"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around</a:t>
            </a:r>
            <a:endParaRPr lang="en-GB" sz="3200" dirty="0">
              <a:latin typeface="Comic Sans MS" panose="030F0702030302020204" pitchFamily="66" charset="0"/>
            </a:endParaRPr>
          </a:p>
        </p:txBody>
      </p:sp>
    </p:spTree>
    <p:extLst>
      <p:ext uri="{BB962C8B-B14F-4D97-AF65-F5344CB8AC3E}">
        <p14:creationId xmlns:p14="http://schemas.microsoft.com/office/powerpoint/2010/main" val="37396461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899592" y="2897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5262979"/>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many fingers?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ten take away four?</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number is being represented?</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7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1221" t="28344" r="46679" b="55906"/>
          <a:stretch/>
        </p:blipFill>
        <p:spPr>
          <a:xfrm>
            <a:off x="4025056" y="2099171"/>
            <a:ext cx="3384376" cy="933621"/>
          </a:xfrm>
          <a:prstGeom prst="rect">
            <a:avLst/>
          </a:prstGeom>
        </p:spPr>
      </p:pic>
      <p:pic>
        <p:nvPicPr>
          <p:cNvPr id="8" name="Picture 7"/>
          <p:cNvPicPr>
            <a:picLocks noChangeAspect="1"/>
          </p:cNvPicPr>
          <p:nvPr/>
        </p:nvPicPr>
        <p:blipFill rotWithShape="1">
          <a:blip r:embed="rId4"/>
          <a:srcRect l="74351" t="15548" r="15687" b="65750"/>
          <a:stretch/>
        </p:blipFill>
        <p:spPr>
          <a:xfrm>
            <a:off x="6300192" y="4149080"/>
            <a:ext cx="1296144" cy="1368152"/>
          </a:xfrm>
          <a:prstGeom prst="rect">
            <a:avLst/>
          </a:prstGeom>
        </p:spPr>
      </p:pic>
      <p:sp>
        <p:nvSpPr>
          <p:cNvPr id="9" name="Rectangle 8"/>
          <p:cNvSpPr/>
          <p:nvPr/>
        </p:nvSpPr>
        <p:spPr>
          <a:xfrm>
            <a:off x="6666861" y="484219"/>
            <a:ext cx="1937587"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1442233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98385"/>
            <a:ext cx="5400600" cy="936104"/>
          </a:xfrm>
          <a:prstGeom prst="rect">
            <a:avLst/>
          </a:prstGeom>
        </p:spPr>
      </p:pic>
      <p:sp>
        <p:nvSpPr>
          <p:cNvPr id="5" name="TextBox 4"/>
          <p:cNvSpPr txBox="1"/>
          <p:nvPr/>
        </p:nvSpPr>
        <p:spPr>
          <a:xfrm>
            <a:off x="522362" y="1997543"/>
            <a:ext cx="8010078" cy="5262979"/>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many fingers?                                           </a:t>
            </a:r>
            <a:r>
              <a:rPr lang="en-GB" sz="2400" dirty="0" smtClean="0">
                <a:solidFill>
                  <a:srgbClr val="FF0000"/>
                </a:solidFill>
                <a:latin typeface="Comic Sans MS" panose="030F0702030302020204" pitchFamily="66" charset="0"/>
              </a:rPr>
              <a:t>20</a:t>
            </a:r>
            <a:endParaRPr lang="en-GB" sz="2400" dirty="0">
              <a:solidFill>
                <a:srgbClr val="FF0000"/>
              </a:solidFill>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ten take away four?    </a:t>
            </a:r>
            <a:r>
              <a:rPr lang="en-GB" sz="2400" dirty="0" smtClean="0">
                <a:solidFill>
                  <a:srgbClr val="FF0000"/>
                </a:solidFill>
                <a:latin typeface="Comic Sans MS" panose="030F0702030302020204" pitchFamily="66" charset="0"/>
              </a:rPr>
              <a:t> 6</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number is being represented?                   </a:t>
            </a:r>
            <a:r>
              <a:rPr lang="en-GB" sz="2400" dirty="0" smtClean="0">
                <a:solidFill>
                  <a:srgbClr val="FF0000"/>
                </a:solidFill>
                <a:latin typeface="Comic Sans MS" panose="030F0702030302020204" pitchFamily="66" charset="0"/>
              </a:rPr>
              <a:t>18</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7 as a word.   </a:t>
            </a:r>
            <a:r>
              <a:rPr lang="en-GB" sz="2400" dirty="0" smtClean="0">
                <a:solidFill>
                  <a:srgbClr val="FF0000"/>
                </a:solidFill>
                <a:latin typeface="Comic Sans MS" panose="030F0702030302020204" pitchFamily="66" charset="0"/>
              </a:rPr>
              <a:t>seven</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1221" t="28344" r="46679" b="55906"/>
          <a:stretch/>
        </p:blipFill>
        <p:spPr>
          <a:xfrm>
            <a:off x="4025056" y="2099171"/>
            <a:ext cx="3384376" cy="933621"/>
          </a:xfrm>
          <a:prstGeom prst="rect">
            <a:avLst/>
          </a:prstGeom>
        </p:spPr>
      </p:pic>
      <p:pic>
        <p:nvPicPr>
          <p:cNvPr id="8" name="Picture 7"/>
          <p:cNvPicPr>
            <a:picLocks noChangeAspect="1"/>
          </p:cNvPicPr>
          <p:nvPr/>
        </p:nvPicPr>
        <p:blipFill rotWithShape="1">
          <a:blip r:embed="rId4"/>
          <a:srcRect l="74351" t="15548" r="15687" b="65750"/>
          <a:stretch/>
        </p:blipFill>
        <p:spPr>
          <a:xfrm>
            <a:off x="6300192" y="4149080"/>
            <a:ext cx="1296144" cy="1368152"/>
          </a:xfrm>
          <a:prstGeom prst="rect">
            <a:avLst/>
          </a:prstGeom>
        </p:spPr>
      </p:pic>
      <p:sp>
        <p:nvSpPr>
          <p:cNvPr id="9" name="Rectangle 8"/>
          <p:cNvSpPr/>
          <p:nvPr/>
        </p:nvSpPr>
        <p:spPr>
          <a:xfrm>
            <a:off x="2099271" y="1264086"/>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10" name="Rectangle 9"/>
          <p:cNvSpPr/>
          <p:nvPr/>
        </p:nvSpPr>
        <p:spPr>
          <a:xfrm>
            <a:off x="6521287" y="538848"/>
            <a:ext cx="201115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959115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1" y="1072864"/>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7: </a:t>
            </a:r>
            <a:r>
              <a:rPr lang="en-US" b="1" dirty="0" smtClean="0">
                <a:solidFill>
                  <a:srgbClr val="FF0000"/>
                </a:solidFill>
                <a:latin typeface="Comic Sans MS" panose="030F0702030302020204" pitchFamily="66" charset="0"/>
                <a:sym typeface="Wingdings" panose="05000000000000000000" pitchFamily="2" charset="2"/>
              </a:rPr>
              <a:t>Describing directions (game)</a:t>
            </a:r>
          </a:p>
          <a:p>
            <a:endParaRPr lang="en-US" dirty="0" smtClean="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Today’s </a:t>
            </a:r>
            <a:r>
              <a:rPr lang="en-US" dirty="0">
                <a:latin typeface="Comic Sans MS" panose="030F0702030302020204" pitchFamily="66" charset="0"/>
                <a:sym typeface="Wingdings" panose="05000000000000000000" pitchFamily="2" charset="2"/>
              </a:rPr>
              <a:t>session is a game for you to play which will help you to </a:t>
            </a:r>
            <a:r>
              <a:rPr lang="en-US" dirty="0" err="1">
                <a:latin typeface="Comic Sans MS" panose="030F0702030302020204" pitchFamily="66" charset="0"/>
                <a:sym typeface="Wingdings" panose="05000000000000000000" pitchFamily="2" charset="2"/>
              </a:rPr>
              <a:t>practise</a:t>
            </a:r>
            <a:r>
              <a:rPr lang="en-US" dirty="0">
                <a:latin typeface="Comic Sans MS" panose="030F0702030302020204" pitchFamily="66" charset="0"/>
                <a:sym typeface="Wingdings" panose="05000000000000000000" pitchFamily="2" charset="2"/>
              </a:rPr>
              <a:t> and recap </a:t>
            </a:r>
            <a:r>
              <a:rPr lang="en-US" dirty="0" smtClean="0">
                <a:latin typeface="Comic Sans MS" panose="030F0702030302020204" pitchFamily="66" charset="0"/>
                <a:sym typeface="Wingdings" panose="05000000000000000000" pitchFamily="2" charset="2"/>
              </a:rPr>
              <a:t>the </a:t>
            </a:r>
            <a:r>
              <a:rPr lang="en-US" dirty="0">
                <a:latin typeface="Comic Sans MS" panose="030F0702030302020204" pitchFamily="66" charset="0"/>
                <a:sym typeface="Wingdings" panose="05000000000000000000" pitchFamily="2" charset="2"/>
              </a:rPr>
              <a:t>new </a:t>
            </a:r>
            <a:r>
              <a:rPr lang="en-US" dirty="0" smtClean="0">
                <a:latin typeface="Comic Sans MS" panose="030F0702030302020204" pitchFamily="66" charset="0"/>
                <a:sym typeface="Wingdings" panose="05000000000000000000" pitchFamily="2" charset="2"/>
              </a:rPr>
              <a:t>direction words we learnt about yesterday!</a:t>
            </a:r>
            <a:endParaRPr lang="en-US" dirty="0">
              <a:latin typeface="Comic Sans MS" panose="030F0702030302020204" pitchFamily="66" charset="0"/>
              <a:sym typeface="Wingdings" panose="05000000000000000000" pitchFamily="2" charset="2"/>
            </a:endParaRPr>
          </a:p>
        </p:txBody>
      </p:sp>
      <p:sp>
        <p:nvSpPr>
          <p:cNvPr id="5" name="Rectangle 4"/>
          <p:cNvSpPr/>
          <p:nvPr/>
        </p:nvSpPr>
        <p:spPr>
          <a:xfrm>
            <a:off x="3170458" y="83563"/>
            <a:ext cx="2927404"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Tuesday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923928" y="3429000"/>
            <a:ext cx="4959610" cy="3051565"/>
          </a:xfrm>
          <a:prstGeom prst="rect">
            <a:avLst/>
          </a:prstGeom>
        </p:spPr>
      </p:pic>
      <p:pic>
        <p:nvPicPr>
          <p:cNvPr id="3074" name="Picture 2" descr="Girl Student Clipart Free Download Clip Art - WebComicms.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604" y="4581128"/>
            <a:ext cx="1466850" cy="2095501"/>
          </a:xfrm>
          <a:prstGeom prst="rect">
            <a:avLst/>
          </a:prstGeom>
          <a:noFill/>
          <a:extLst>
            <a:ext uri="{909E8E84-426E-40DD-AFC4-6F175D3DCCD1}">
              <a14:hiddenFill xmlns:a14="http://schemas.microsoft.com/office/drawing/2010/main">
                <a:solidFill>
                  <a:srgbClr val="FFFFFF"/>
                </a:solidFill>
              </a14:hiddenFill>
            </a:ext>
          </a:extLst>
        </p:spPr>
      </p:pic>
      <p:sp>
        <p:nvSpPr>
          <p:cNvPr id="9" name="Oval Callout 8"/>
          <p:cNvSpPr/>
          <p:nvPr/>
        </p:nvSpPr>
        <p:spPr>
          <a:xfrm>
            <a:off x="1619672" y="3429000"/>
            <a:ext cx="2232248" cy="1953465"/>
          </a:xfrm>
          <a:prstGeom prst="wedgeEllipseCallout">
            <a:avLst>
              <a:gd name="adj1" fmla="val -62313"/>
              <a:gd name="adj2" fmla="val 52841"/>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Comic Sans MS" panose="030F0702030302020204" pitchFamily="66" charset="0"/>
              </a:rPr>
              <a:t>You could use toy cars to play this game practically instead!</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7881098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53827" y="400124"/>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522362" y="1997543"/>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many cupcakes?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The tree is __________ than the house.</a:t>
            </a:r>
          </a:p>
          <a:p>
            <a:r>
              <a:rPr lang="en-GB" sz="2400" dirty="0">
                <a:latin typeface="Comic Sans MS" panose="030F0702030302020204" pitchFamily="66" charset="0"/>
              </a:rPr>
              <a:t> </a:t>
            </a:r>
            <a:r>
              <a:rPr lang="en-GB" sz="2400" dirty="0" smtClean="0">
                <a:latin typeface="Comic Sans MS" panose="030F0702030302020204" pitchFamily="66" charset="0"/>
              </a:rPr>
              <a:t>  </a:t>
            </a:r>
          </a:p>
          <a:p>
            <a:r>
              <a:rPr lang="en-GB" sz="2400" dirty="0">
                <a:latin typeface="Comic Sans MS" panose="030F0702030302020204" pitchFamily="66" charset="0"/>
              </a:rPr>
              <a:t> </a:t>
            </a:r>
            <a:r>
              <a:rPr lang="en-GB" sz="2400" dirty="0" smtClean="0">
                <a:latin typeface="Comic Sans MS" panose="030F0702030302020204" pitchFamily="66" charset="0"/>
              </a:rPr>
              <a:t>   (taller or shorter)</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4 and 8?</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8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0114" t="25391" r="43912" b="55906"/>
          <a:stretch/>
        </p:blipFill>
        <p:spPr>
          <a:xfrm>
            <a:off x="4211960" y="1918890"/>
            <a:ext cx="3951883" cy="1155166"/>
          </a:xfrm>
          <a:prstGeom prst="rect">
            <a:avLst/>
          </a:prstGeom>
        </p:spPr>
      </p:pic>
      <p:pic>
        <p:nvPicPr>
          <p:cNvPr id="9" name="Picture 8"/>
          <p:cNvPicPr>
            <a:picLocks noChangeAspect="1"/>
          </p:cNvPicPr>
          <p:nvPr/>
        </p:nvPicPr>
        <p:blipFill rotWithShape="1">
          <a:blip r:embed="rId4"/>
          <a:srcRect l="57748" t="65750" r="26202" b="11610"/>
          <a:stretch/>
        </p:blipFill>
        <p:spPr>
          <a:xfrm>
            <a:off x="6912259" y="3573016"/>
            <a:ext cx="2088233" cy="1656184"/>
          </a:xfrm>
          <a:prstGeom prst="rect">
            <a:avLst/>
          </a:prstGeom>
        </p:spPr>
      </p:pic>
      <p:sp>
        <p:nvSpPr>
          <p:cNvPr id="8" name="Rectangle 7"/>
          <p:cNvSpPr/>
          <p:nvPr/>
        </p:nvSpPr>
        <p:spPr>
          <a:xfrm>
            <a:off x="6187901" y="510642"/>
            <a:ext cx="2628292"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5717548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522362" y="429953"/>
            <a:ext cx="5400600" cy="936104"/>
          </a:xfrm>
          <a:prstGeom prst="rect">
            <a:avLst/>
          </a:prstGeom>
        </p:spPr>
      </p:pic>
      <p:sp>
        <p:nvSpPr>
          <p:cNvPr id="5" name="TextBox 4"/>
          <p:cNvSpPr txBox="1"/>
          <p:nvPr/>
        </p:nvSpPr>
        <p:spPr>
          <a:xfrm>
            <a:off x="522362" y="1997543"/>
            <a:ext cx="8478130"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How many cupcakes?                                                </a:t>
            </a:r>
            <a:r>
              <a:rPr lang="en-GB" sz="2400" dirty="0" smtClean="0">
                <a:solidFill>
                  <a:srgbClr val="FF0000"/>
                </a:solidFill>
                <a:latin typeface="Comic Sans MS" panose="030F0702030302020204" pitchFamily="66" charset="0"/>
              </a:rPr>
              <a:t>40</a:t>
            </a:r>
            <a:r>
              <a:rPr lang="en-GB" sz="2400" dirty="0" smtClean="0">
                <a:latin typeface="Comic Sans MS" panose="030F0702030302020204" pitchFamily="66" charset="0"/>
              </a:rPr>
              <a:t>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The tree is   </a:t>
            </a:r>
            <a:r>
              <a:rPr lang="en-GB" sz="2400" dirty="0" smtClean="0">
                <a:solidFill>
                  <a:srgbClr val="FF0000"/>
                </a:solidFill>
                <a:latin typeface="Comic Sans MS" panose="030F0702030302020204" pitchFamily="66" charset="0"/>
              </a:rPr>
              <a:t>taller</a:t>
            </a:r>
            <a:r>
              <a:rPr lang="en-GB" sz="2400" dirty="0" smtClean="0">
                <a:latin typeface="Comic Sans MS" panose="030F0702030302020204" pitchFamily="66" charset="0"/>
              </a:rPr>
              <a:t>    than the house.</a:t>
            </a:r>
          </a:p>
          <a:p>
            <a:r>
              <a:rPr lang="en-GB" sz="2400" dirty="0">
                <a:latin typeface="Comic Sans MS" panose="030F0702030302020204" pitchFamily="66" charset="0"/>
              </a:rPr>
              <a:t> </a:t>
            </a:r>
            <a:r>
              <a:rPr lang="en-GB" sz="2400" dirty="0" smtClean="0">
                <a:latin typeface="Comic Sans MS" panose="030F0702030302020204" pitchFamily="66" charset="0"/>
              </a:rPr>
              <a:t>  </a:t>
            </a:r>
          </a:p>
          <a:p>
            <a:r>
              <a:rPr lang="en-GB" sz="2400" dirty="0">
                <a:latin typeface="Comic Sans MS" panose="030F0702030302020204" pitchFamily="66" charset="0"/>
              </a:rPr>
              <a:t> </a:t>
            </a:r>
            <a:r>
              <a:rPr lang="en-GB" sz="2400" dirty="0" smtClean="0">
                <a:latin typeface="Comic Sans MS" panose="030F0702030302020204" pitchFamily="66" charset="0"/>
              </a:rPr>
              <a:t>   (taller or shorter)</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What is the total of 4 and 8?   </a:t>
            </a:r>
            <a:r>
              <a:rPr lang="en-GB" sz="2400" dirty="0" smtClean="0">
                <a:solidFill>
                  <a:srgbClr val="FF0000"/>
                </a:solidFill>
                <a:latin typeface="Comic Sans MS" panose="030F0702030302020204" pitchFamily="66" charset="0"/>
              </a:rPr>
              <a:t>12   (4 + 8)</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8 as a word.  </a:t>
            </a:r>
            <a:r>
              <a:rPr lang="en-GB" sz="2400" dirty="0" smtClean="0">
                <a:solidFill>
                  <a:srgbClr val="FF0000"/>
                </a:solidFill>
                <a:latin typeface="Comic Sans MS" panose="030F0702030302020204" pitchFamily="66" charset="0"/>
              </a:rPr>
              <a:t>eight</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20114" t="25391" r="43912" b="55906"/>
          <a:stretch/>
        </p:blipFill>
        <p:spPr>
          <a:xfrm>
            <a:off x="4211960" y="1918890"/>
            <a:ext cx="3951883" cy="1155166"/>
          </a:xfrm>
          <a:prstGeom prst="rect">
            <a:avLst/>
          </a:prstGeom>
        </p:spPr>
      </p:pic>
      <p:pic>
        <p:nvPicPr>
          <p:cNvPr id="9" name="Picture 8"/>
          <p:cNvPicPr>
            <a:picLocks noChangeAspect="1"/>
          </p:cNvPicPr>
          <p:nvPr/>
        </p:nvPicPr>
        <p:blipFill rotWithShape="1">
          <a:blip r:embed="rId4"/>
          <a:srcRect l="57748" t="65750" r="26202" b="11610"/>
          <a:stretch/>
        </p:blipFill>
        <p:spPr>
          <a:xfrm>
            <a:off x="6912259" y="3573016"/>
            <a:ext cx="2088233" cy="1656184"/>
          </a:xfrm>
          <a:prstGeom prst="rect">
            <a:avLst/>
          </a:prstGeom>
        </p:spPr>
      </p:pic>
      <p:sp>
        <p:nvSpPr>
          <p:cNvPr id="8" name="Rectangle 7"/>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10" name="Rectangle 9"/>
          <p:cNvSpPr/>
          <p:nvPr/>
        </p:nvSpPr>
        <p:spPr>
          <a:xfrm>
            <a:off x="6323569" y="527436"/>
            <a:ext cx="2568911"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40583815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3490" y="83563"/>
            <a:ext cx="3961341"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Wednesday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1200329"/>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8: </a:t>
            </a:r>
            <a:r>
              <a:rPr lang="en-US" b="1" dirty="0" smtClean="0">
                <a:solidFill>
                  <a:srgbClr val="FF0000"/>
                </a:solidFill>
                <a:latin typeface="Comic Sans MS" panose="030F0702030302020204" pitchFamily="66" charset="0"/>
                <a:sym typeface="Wingdings" panose="05000000000000000000" pitchFamily="2" charset="2"/>
              </a:rPr>
              <a:t>Clockwise and anticlockwise</a:t>
            </a:r>
          </a:p>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We are going to be learning some more new vocabulary to describe turns.</a:t>
            </a:r>
            <a:endParaRPr lang="en-GB" dirty="0">
              <a:latin typeface="Comic Sans MS" panose="030F0702030302020204" pitchFamily="66" charset="0"/>
            </a:endParaRPr>
          </a:p>
        </p:txBody>
      </p:sp>
      <p:sp>
        <p:nvSpPr>
          <p:cNvPr id="5" name="Rounded Rectangle 4"/>
          <p:cNvSpPr/>
          <p:nvPr/>
        </p:nvSpPr>
        <p:spPr>
          <a:xfrm>
            <a:off x="1230452" y="3046686"/>
            <a:ext cx="2808312"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clockwise</a:t>
            </a:r>
            <a:endParaRPr lang="en-GB" sz="3200" dirty="0">
              <a:latin typeface="Comic Sans MS" panose="030F0702030302020204" pitchFamily="66" charset="0"/>
            </a:endParaRPr>
          </a:p>
        </p:txBody>
      </p:sp>
      <p:sp>
        <p:nvSpPr>
          <p:cNvPr id="6" name="Rounded Rectangle 5"/>
          <p:cNvSpPr/>
          <p:nvPr/>
        </p:nvSpPr>
        <p:spPr>
          <a:xfrm>
            <a:off x="5076056" y="3052094"/>
            <a:ext cx="2808312" cy="594894"/>
          </a:xfrm>
          <a:prstGeom prst="roundRect">
            <a:avLst/>
          </a:prstGeom>
          <a:solidFill>
            <a:srgbClr val="FF9933"/>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latin typeface="Comic Sans MS" panose="030F0702030302020204" pitchFamily="66" charset="0"/>
              </a:rPr>
              <a:t>anticlockwise</a:t>
            </a:r>
            <a:endParaRPr lang="en-GB" sz="3200" dirty="0">
              <a:latin typeface="Comic Sans MS" panose="030F0702030302020204" pitchFamily="66" charset="0"/>
            </a:endParaRPr>
          </a:p>
        </p:txBody>
      </p:sp>
      <p:pic>
        <p:nvPicPr>
          <p:cNvPr id="9" name="Picture 8"/>
          <p:cNvPicPr>
            <a:picLocks noChangeAspect="1"/>
          </p:cNvPicPr>
          <p:nvPr/>
        </p:nvPicPr>
        <p:blipFill rotWithShape="1">
          <a:blip r:embed="rId2"/>
          <a:srcRect t="7488"/>
          <a:stretch/>
        </p:blipFill>
        <p:spPr>
          <a:xfrm>
            <a:off x="3162878" y="3861048"/>
            <a:ext cx="3089045" cy="2857748"/>
          </a:xfrm>
          <a:prstGeom prst="rect">
            <a:avLst/>
          </a:prstGeom>
        </p:spPr>
      </p:pic>
      <p:pic>
        <p:nvPicPr>
          <p:cNvPr id="10" name="Picture 9"/>
          <p:cNvPicPr>
            <a:picLocks noChangeAspect="1"/>
          </p:cNvPicPr>
          <p:nvPr/>
        </p:nvPicPr>
        <p:blipFill>
          <a:blip r:embed="rId3"/>
          <a:stretch>
            <a:fillRect/>
          </a:stretch>
        </p:blipFill>
        <p:spPr>
          <a:xfrm>
            <a:off x="6767247" y="4508613"/>
            <a:ext cx="1114581" cy="304843"/>
          </a:xfrm>
          <a:prstGeom prst="rect">
            <a:avLst/>
          </a:prstGeom>
        </p:spPr>
      </p:pic>
      <p:pic>
        <p:nvPicPr>
          <p:cNvPr id="11" name="Picture 10"/>
          <p:cNvPicPr>
            <a:picLocks noChangeAspect="1"/>
          </p:cNvPicPr>
          <p:nvPr/>
        </p:nvPicPr>
        <p:blipFill>
          <a:blip r:embed="rId4"/>
          <a:stretch>
            <a:fillRect/>
          </a:stretch>
        </p:blipFill>
        <p:spPr>
          <a:xfrm>
            <a:off x="1232179" y="4534275"/>
            <a:ext cx="1190791" cy="314369"/>
          </a:xfrm>
          <a:prstGeom prst="rect">
            <a:avLst/>
          </a:prstGeom>
        </p:spPr>
      </p:pic>
      <p:pic>
        <p:nvPicPr>
          <p:cNvPr id="12" name="Picture 11"/>
          <p:cNvPicPr>
            <a:picLocks noChangeAspect="1"/>
          </p:cNvPicPr>
          <p:nvPr/>
        </p:nvPicPr>
        <p:blipFill>
          <a:blip r:embed="rId5"/>
          <a:stretch>
            <a:fillRect/>
          </a:stretch>
        </p:blipFill>
        <p:spPr>
          <a:xfrm>
            <a:off x="1160741" y="6055710"/>
            <a:ext cx="1686160" cy="285790"/>
          </a:xfrm>
          <a:prstGeom prst="rect">
            <a:avLst/>
          </a:prstGeom>
        </p:spPr>
      </p:pic>
      <p:pic>
        <p:nvPicPr>
          <p:cNvPr id="13" name="Picture 12"/>
          <p:cNvPicPr>
            <a:picLocks noChangeAspect="1"/>
          </p:cNvPicPr>
          <p:nvPr/>
        </p:nvPicPr>
        <p:blipFill>
          <a:blip r:embed="rId6"/>
          <a:stretch>
            <a:fillRect/>
          </a:stretch>
        </p:blipFill>
        <p:spPr>
          <a:xfrm>
            <a:off x="6136055" y="5903289"/>
            <a:ext cx="2476846" cy="304843"/>
          </a:xfrm>
          <a:prstGeom prst="rect">
            <a:avLst/>
          </a:prstGeom>
        </p:spPr>
      </p:pic>
    </p:spTree>
    <p:extLst>
      <p:ext uri="{BB962C8B-B14F-4D97-AF65-F5344CB8AC3E}">
        <p14:creationId xmlns:p14="http://schemas.microsoft.com/office/powerpoint/2010/main" val="1592768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24696"/>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5" y="2059099"/>
            <a:ext cx="7794054" cy="6001643"/>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20 – 2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20,    25,    30,    35,     40,     _____</a:t>
            </a:r>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9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0114" t="41141" r="27310" b="39172"/>
          <a:stretch/>
        </p:blipFill>
        <p:spPr>
          <a:xfrm>
            <a:off x="899591" y="1861664"/>
            <a:ext cx="7444841" cy="1567335"/>
          </a:xfrm>
          <a:prstGeom prst="rect">
            <a:avLst/>
          </a:prstGeom>
        </p:spPr>
      </p:pic>
      <p:sp>
        <p:nvSpPr>
          <p:cNvPr id="7" name="Rectangle 6"/>
          <p:cNvSpPr/>
          <p:nvPr/>
        </p:nvSpPr>
        <p:spPr>
          <a:xfrm>
            <a:off x="6342129" y="516923"/>
            <a:ext cx="2148373"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38970197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539552" y="395243"/>
            <a:ext cx="5400600" cy="936104"/>
          </a:xfrm>
          <a:prstGeom prst="rect">
            <a:avLst/>
          </a:prstGeom>
        </p:spPr>
      </p:pic>
      <p:sp>
        <p:nvSpPr>
          <p:cNvPr id="5" name="TextBox 4"/>
          <p:cNvSpPr txBox="1"/>
          <p:nvPr/>
        </p:nvSpPr>
        <p:spPr>
          <a:xfrm>
            <a:off x="422944" y="2059099"/>
            <a:ext cx="8541543" cy="5755422"/>
          </a:xfrm>
          <a:prstGeom prst="rect">
            <a:avLst/>
          </a:prstGeom>
          <a:noFill/>
        </p:spPr>
        <p:txBody>
          <a:bodyPr wrap="square" rtlCol="0">
            <a:spAutoFit/>
          </a:bodyPr>
          <a:lstStyle/>
          <a:p>
            <a:pPr marL="457200" indent="-457200">
              <a:buAutoNum type="arabicPeriod"/>
            </a:pPr>
            <a:r>
              <a:rPr lang="en-GB" sz="2400" dirty="0" smtClean="0">
                <a:latin typeface="Comic Sans MS" panose="030F0702030302020204" pitchFamily="66" charset="0"/>
              </a:rPr>
              <a:t>                                                 </a:t>
            </a:r>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3200" dirty="0" smtClean="0">
                <a:solidFill>
                  <a:srgbClr val="FF0000"/>
                </a:solidFill>
                <a:latin typeface="Comic Sans MS" panose="030F0702030302020204" pitchFamily="66" charset="0"/>
              </a:rPr>
              <a:t>6  </a:t>
            </a:r>
            <a:r>
              <a:rPr lang="en-GB" sz="2400" dirty="0" smtClean="0">
                <a:latin typeface="Comic Sans MS" panose="030F0702030302020204" pitchFamily="66" charset="0"/>
              </a:rPr>
              <a:t>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20 – 2 ?   </a:t>
            </a:r>
            <a:r>
              <a:rPr lang="en-GB" sz="2400" dirty="0" smtClean="0">
                <a:solidFill>
                  <a:srgbClr val="FF0000"/>
                </a:solidFill>
                <a:latin typeface="Comic Sans MS" panose="030F0702030302020204" pitchFamily="66" charset="0"/>
              </a:rPr>
              <a:t>18</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Which number comes next?</a:t>
            </a:r>
          </a:p>
          <a:p>
            <a:endParaRPr lang="en-GB" sz="2400" dirty="0">
              <a:latin typeface="Comic Sans MS" panose="030F0702030302020204" pitchFamily="66" charset="0"/>
            </a:endParaRPr>
          </a:p>
          <a:p>
            <a:r>
              <a:rPr lang="en-GB" sz="2400" dirty="0" smtClean="0">
                <a:latin typeface="Comic Sans MS" panose="030F0702030302020204" pitchFamily="66" charset="0"/>
              </a:rPr>
              <a:t>     20,    25,    30,    35,     40,     </a:t>
            </a:r>
            <a:r>
              <a:rPr lang="en-GB" sz="2400" dirty="0" smtClean="0">
                <a:solidFill>
                  <a:srgbClr val="FF0000"/>
                </a:solidFill>
                <a:latin typeface="Comic Sans MS" panose="030F0702030302020204" pitchFamily="66" charset="0"/>
              </a:rPr>
              <a:t>45</a:t>
            </a:r>
            <a:endParaRPr lang="en-GB" sz="2400" dirty="0">
              <a:solidFill>
                <a:srgbClr val="FF0000"/>
              </a:solidFill>
              <a:latin typeface="Comic Sans MS" panose="030F0702030302020204" pitchFamily="66" charset="0"/>
            </a:endParaRP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9 as a word.  </a:t>
            </a:r>
            <a:r>
              <a:rPr lang="en-GB" sz="2400" dirty="0" smtClean="0">
                <a:solidFill>
                  <a:srgbClr val="FF0000"/>
                </a:solidFill>
                <a:latin typeface="Comic Sans MS" panose="030F0702030302020204" pitchFamily="66" charset="0"/>
              </a:rPr>
              <a:t>nine</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6" name="Picture 5"/>
          <p:cNvPicPr>
            <a:picLocks noChangeAspect="1"/>
          </p:cNvPicPr>
          <p:nvPr/>
        </p:nvPicPr>
        <p:blipFill rotWithShape="1">
          <a:blip r:embed="rId3"/>
          <a:srcRect l="20114" t="41141" r="27310" b="39172"/>
          <a:stretch/>
        </p:blipFill>
        <p:spPr>
          <a:xfrm>
            <a:off x="813575" y="1749327"/>
            <a:ext cx="7444841" cy="1567335"/>
          </a:xfrm>
          <a:prstGeom prst="rect">
            <a:avLst/>
          </a:prstGeom>
        </p:spPr>
      </p:pic>
      <p:sp>
        <p:nvSpPr>
          <p:cNvPr id="7" name="Rectangle 6"/>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8" name="Rectangle 7"/>
          <p:cNvSpPr/>
          <p:nvPr/>
        </p:nvSpPr>
        <p:spPr>
          <a:xfrm>
            <a:off x="6482127" y="493897"/>
            <a:ext cx="2254276"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14490660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7334" y="83563"/>
            <a:ext cx="327365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Thursday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1477328"/>
          </a:xfrm>
          <a:prstGeom prst="rect">
            <a:avLst/>
          </a:prstGeom>
          <a:noFill/>
        </p:spPr>
        <p:txBody>
          <a:bodyPr wrap="square" rtlCol="0">
            <a:spAutoFit/>
          </a:bodyPr>
          <a:lstStyle/>
          <a:p>
            <a:endParaRPr lang="en-US" dirty="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Today we are going to complete section 9: </a:t>
            </a:r>
            <a:r>
              <a:rPr lang="en-US" b="1" dirty="0" smtClean="0">
                <a:solidFill>
                  <a:srgbClr val="FF0000"/>
                </a:solidFill>
                <a:latin typeface="Comic Sans MS" panose="030F0702030302020204" pitchFamily="66" charset="0"/>
                <a:sym typeface="Wingdings" panose="05000000000000000000" pitchFamily="2" charset="2"/>
              </a:rPr>
              <a:t>What’s the point? (game)</a:t>
            </a:r>
          </a:p>
          <a:p>
            <a:endParaRPr lang="en-US" dirty="0">
              <a:latin typeface="Comic Sans MS" panose="030F0702030302020204" pitchFamily="66" charset="0"/>
              <a:sym typeface="Wingdings" panose="05000000000000000000" pitchFamily="2" charset="2"/>
            </a:endParaRPr>
          </a:p>
          <a:p>
            <a:r>
              <a:rPr lang="en-US" dirty="0">
                <a:latin typeface="Comic Sans MS" panose="030F0702030302020204" pitchFamily="66" charset="0"/>
                <a:sym typeface="Wingdings" panose="05000000000000000000" pitchFamily="2" charset="2"/>
              </a:rPr>
              <a:t>Today’s session is a game for you to play which will help you to </a:t>
            </a:r>
            <a:r>
              <a:rPr lang="en-US" dirty="0" err="1">
                <a:latin typeface="Comic Sans MS" panose="030F0702030302020204" pitchFamily="66" charset="0"/>
                <a:sym typeface="Wingdings" panose="05000000000000000000" pitchFamily="2" charset="2"/>
              </a:rPr>
              <a:t>practise</a:t>
            </a:r>
            <a:r>
              <a:rPr lang="en-US" dirty="0">
                <a:latin typeface="Comic Sans MS" panose="030F0702030302020204" pitchFamily="66" charset="0"/>
                <a:sym typeface="Wingdings" panose="05000000000000000000" pitchFamily="2" charset="2"/>
              </a:rPr>
              <a:t> and recap the new direction words we learnt about yesterday!</a:t>
            </a:r>
          </a:p>
        </p:txBody>
      </p:sp>
      <p:pic>
        <p:nvPicPr>
          <p:cNvPr id="6" name="Picture 5"/>
          <p:cNvPicPr>
            <a:picLocks noChangeAspect="1"/>
          </p:cNvPicPr>
          <p:nvPr/>
        </p:nvPicPr>
        <p:blipFill>
          <a:blip r:embed="rId2"/>
          <a:stretch>
            <a:fillRect/>
          </a:stretch>
        </p:blipFill>
        <p:spPr>
          <a:xfrm>
            <a:off x="3860065" y="3582073"/>
            <a:ext cx="5032416" cy="2679080"/>
          </a:xfrm>
          <a:prstGeom prst="rect">
            <a:avLst/>
          </a:prstGeom>
        </p:spPr>
      </p:pic>
      <p:pic>
        <p:nvPicPr>
          <p:cNvPr id="4098" name="Picture 2" descr="5,026 Child Pointing Cliparts, Stock Vector And Royalty Free Chil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243" y="4149080"/>
            <a:ext cx="1808344" cy="2575173"/>
          </a:xfrm>
          <a:prstGeom prst="rect">
            <a:avLst/>
          </a:prstGeom>
          <a:noFill/>
          <a:extLst>
            <a:ext uri="{909E8E84-426E-40DD-AFC4-6F175D3DCCD1}">
              <a14:hiddenFill xmlns:a14="http://schemas.microsoft.com/office/drawing/2010/main">
                <a:solidFill>
                  <a:srgbClr val="FFFFFF"/>
                </a:solidFill>
              </a14:hiddenFill>
            </a:ext>
          </a:extLst>
        </p:spPr>
      </p:pic>
      <p:sp>
        <p:nvSpPr>
          <p:cNvPr id="7" name="Oval Callout 6"/>
          <p:cNvSpPr/>
          <p:nvPr/>
        </p:nvSpPr>
        <p:spPr>
          <a:xfrm>
            <a:off x="2051720" y="3104189"/>
            <a:ext cx="2198738" cy="2952328"/>
          </a:xfrm>
          <a:prstGeom prst="wedgeEllipseCallout">
            <a:avLst>
              <a:gd name="adj1" fmla="val -64285"/>
              <a:gd name="adj2" fmla="val 19429"/>
            </a:avLst>
          </a:prstGeom>
          <a:solidFill>
            <a:srgbClr val="FF9933"/>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Comic Sans MS" panose="030F0702030302020204" pitchFamily="66" charset="0"/>
              </a:rPr>
              <a:t>Play this game practically too, taking it in turns to give each other instructions!</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9834748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288921"/>
            <a:ext cx="5400600" cy="936104"/>
          </a:xfrm>
          <a:prstGeom prst="rect">
            <a:avLst/>
          </a:prstGeom>
        </p:spPr>
      </p:pic>
      <p:sp>
        <p:nvSpPr>
          <p:cNvPr id="3" name="TextBox 2"/>
          <p:cNvSpPr txBox="1"/>
          <p:nvPr/>
        </p:nvSpPr>
        <p:spPr>
          <a:xfrm>
            <a:off x="683568" y="1163067"/>
            <a:ext cx="8064896" cy="646331"/>
          </a:xfrm>
          <a:prstGeom prst="rect">
            <a:avLst/>
          </a:prstGeom>
          <a:noFill/>
        </p:spPr>
        <p:txBody>
          <a:bodyPr wrap="square" rtlCol="0">
            <a:spAutoFit/>
          </a:bodyPr>
          <a:lstStyle/>
          <a:p>
            <a:pPr algn="ctr"/>
            <a:r>
              <a:rPr lang="en-GB" sz="2000" dirty="0" smtClean="0">
                <a:latin typeface="Comic Sans MS" panose="030F0702030302020204" pitchFamily="66" charset="0"/>
              </a:rPr>
              <a:t>Here are 4 questions based on what we have already learnt. </a:t>
            </a:r>
          </a:p>
          <a:p>
            <a:pPr algn="ctr"/>
            <a:r>
              <a:rPr lang="en-GB" sz="1600" dirty="0" smtClean="0">
                <a:latin typeface="Comic Sans MS" panose="030F0702030302020204" pitchFamily="66" charset="0"/>
              </a:rPr>
              <a:t>Write numbers 1 – 4 on a piece of paper and have a go at working out the answers.</a:t>
            </a:r>
            <a:endParaRPr lang="en-GB" sz="1600" dirty="0">
              <a:latin typeface="Comic Sans MS" panose="030F0702030302020204" pitchFamily="66" charset="0"/>
            </a:endParaRPr>
          </a:p>
        </p:txBody>
      </p:sp>
      <p:sp>
        <p:nvSpPr>
          <p:cNvPr id="5" name="TextBox 4"/>
          <p:cNvSpPr txBox="1"/>
          <p:nvPr/>
        </p:nvSpPr>
        <p:spPr>
          <a:xfrm>
            <a:off x="422945" y="2059099"/>
            <a:ext cx="7794054" cy="5262979"/>
          </a:xfrm>
          <a:prstGeom prst="rect">
            <a:avLst/>
          </a:prstGeom>
          <a:noFill/>
        </p:spPr>
        <p:txBody>
          <a:bodyPr wrap="square" rtlCol="0">
            <a:spAutoFit/>
          </a:bodyPr>
          <a:lstStyle/>
          <a:p>
            <a:r>
              <a:rPr lang="en-GB" sz="2400" dirty="0" smtClean="0">
                <a:latin typeface="Comic Sans MS" panose="030F0702030302020204" pitchFamily="66" charset="0"/>
              </a:rPr>
              <a:t>1. The train is _____ cubes long.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2 more than 6 ?</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There are _____  groups of  _____ cookies.</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10 as a word. </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1107" t="61812" r="37271" b="20469"/>
          <a:stretch/>
        </p:blipFill>
        <p:spPr>
          <a:xfrm>
            <a:off x="5891558" y="1916831"/>
            <a:ext cx="1704777" cy="1461237"/>
          </a:xfrm>
          <a:prstGeom prst="rect">
            <a:avLst/>
          </a:prstGeom>
        </p:spPr>
      </p:pic>
      <p:pic>
        <p:nvPicPr>
          <p:cNvPr id="8" name="Picture 7"/>
          <p:cNvPicPr>
            <a:picLocks noChangeAspect="1"/>
          </p:cNvPicPr>
          <p:nvPr/>
        </p:nvPicPr>
        <p:blipFill rotWithShape="1">
          <a:blip r:embed="rId3"/>
          <a:srcRect l="26756" t="27360" r="50000" b="59844"/>
          <a:stretch/>
        </p:blipFill>
        <p:spPr>
          <a:xfrm>
            <a:off x="2267744" y="4688099"/>
            <a:ext cx="3024336" cy="936104"/>
          </a:xfrm>
          <a:prstGeom prst="rect">
            <a:avLst/>
          </a:prstGeom>
        </p:spPr>
      </p:pic>
      <p:sp>
        <p:nvSpPr>
          <p:cNvPr id="9" name="Rectangle 8"/>
          <p:cNvSpPr/>
          <p:nvPr/>
        </p:nvSpPr>
        <p:spPr>
          <a:xfrm>
            <a:off x="6743946" y="578292"/>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38809133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4028" t="2750" r="44465" b="84453"/>
          <a:stretch/>
        </p:blipFill>
        <p:spPr>
          <a:xfrm>
            <a:off x="683568" y="361224"/>
            <a:ext cx="5400600" cy="936104"/>
          </a:xfrm>
          <a:prstGeom prst="rect">
            <a:avLst/>
          </a:prstGeom>
        </p:spPr>
      </p:pic>
      <p:sp>
        <p:nvSpPr>
          <p:cNvPr id="5" name="TextBox 4"/>
          <p:cNvSpPr txBox="1"/>
          <p:nvPr/>
        </p:nvSpPr>
        <p:spPr>
          <a:xfrm>
            <a:off x="422945" y="2059099"/>
            <a:ext cx="7794054" cy="5262979"/>
          </a:xfrm>
          <a:prstGeom prst="rect">
            <a:avLst/>
          </a:prstGeom>
          <a:noFill/>
        </p:spPr>
        <p:txBody>
          <a:bodyPr wrap="square" rtlCol="0">
            <a:spAutoFit/>
          </a:bodyPr>
          <a:lstStyle/>
          <a:p>
            <a:r>
              <a:rPr lang="en-GB" sz="2400" dirty="0" smtClean="0">
                <a:latin typeface="Comic Sans MS" panose="030F0702030302020204" pitchFamily="66" charset="0"/>
              </a:rPr>
              <a:t>1. The train is    </a:t>
            </a:r>
            <a:r>
              <a:rPr lang="en-GB" sz="2400" dirty="0" smtClean="0">
                <a:solidFill>
                  <a:srgbClr val="FF0000"/>
                </a:solidFill>
                <a:latin typeface="Comic Sans MS" panose="030F0702030302020204" pitchFamily="66" charset="0"/>
              </a:rPr>
              <a:t>4</a:t>
            </a:r>
            <a:r>
              <a:rPr lang="en-GB" sz="2400" dirty="0" smtClean="0">
                <a:latin typeface="Comic Sans MS" panose="030F0702030302020204" pitchFamily="66" charset="0"/>
              </a:rPr>
              <a:t>    cubes long.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2. What is 2 more than 6 ?   </a:t>
            </a:r>
            <a:r>
              <a:rPr lang="en-GB" sz="2400" dirty="0" smtClean="0">
                <a:solidFill>
                  <a:srgbClr val="FF0000"/>
                </a:solidFill>
                <a:latin typeface="Comic Sans MS" panose="030F0702030302020204" pitchFamily="66" charset="0"/>
              </a:rPr>
              <a:t>8</a:t>
            </a: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3. There are   </a:t>
            </a:r>
            <a:r>
              <a:rPr lang="en-GB" sz="2400" dirty="0" smtClean="0">
                <a:solidFill>
                  <a:srgbClr val="FF0000"/>
                </a:solidFill>
                <a:latin typeface="Comic Sans MS" panose="030F0702030302020204" pitchFamily="66" charset="0"/>
              </a:rPr>
              <a:t>2 </a:t>
            </a:r>
            <a:r>
              <a:rPr lang="en-GB" sz="2400" dirty="0" smtClean="0">
                <a:latin typeface="Comic Sans MS" panose="030F0702030302020204" pitchFamily="66" charset="0"/>
              </a:rPr>
              <a:t>  groups of    </a:t>
            </a:r>
            <a:r>
              <a:rPr lang="en-GB" sz="2400" dirty="0" smtClean="0">
                <a:solidFill>
                  <a:srgbClr val="FF0000"/>
                </a:solidFill>
                <a:latin typeface="Comic Sans MS" panose="030F0702030302020204" pitchFamily="66" charset="0"/>
              </a:rPr>
              <a:t>4</a:t>
            </a:r>
            <a:r>
              <a:rPr lang="en-GB" sz="2400" dirty="0" smtClean="0">
                <a:latin typeface="Comic Sans MS" panose="030F0702030302020204" pitchFamily="66" charset="0"/>
              </a:rPr>
              <a:t>   cookies.</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4. Write the number 10 as a word.   </a:t>
            </a:r>
            <a:r>
              <a:rPr lang="en-GB" sz="2400" dirty="0" smtClean="0">
                <a:solidFill>
                  <a:srgbClr val="FF0000"/>
                </a:solidFill>
                <a:latin typeface="Comic Sans MS" panose="030F0702030302020204" pitchFamily="66" charset="0"/>
              </a:rPr>
              <a:t>ten</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3"/>
          <a:srcRect l="51107" t="61812" r="37271" b="20469"/>
          <a:stretch/>
        </p:blipFill>
        <p:spPr>
          <a:xfrm>
            <a:off x="5891558" y="1916831"/>
            <a:ext cx="1704777" cy="1461237"/>
          </a:xfrm>
          <a:prstGeom prst="rect">
            <a:avLst/>
          </a:prstGeom>
        </p:spPr>
      </p:pic>
      <p:pic>
        <p:nvPicPr>
          <p:cNvPr id="8" name="Picture 7"/>
          <p:cNvPicPr>
            <a:picLocks noChangeAspect="1"/>
          </p:cNvPicPr>
          <p:nvPr/>
        </p:nvPicPr>
        <p:blipFill rotWithShape="1">
          <a:blip r:embed="rId3"/>
          <a:srcRect l="26756" t="27360" r="50000" b="59844"/>
          <a:stretch/>
        </p:blipFill>
        <p:spPr>
          <a:xfrm>
            <a:off x="2267744" y="4688099"/>
            <a:ext cx="3024336" cy="936104"/>
          </a:xfrm>
          <a:prstGeom prst="rect">
            <a:avLst/>
          </a:prstGeom>
        </p:spPr>
      </p:pic>
      <p:sp>
        <p:nvSpPr>
          <p:cNvPr id="9" name="Rectangle 8"/>
          <p:cNvSpPr/>
          <p:nvPr/>
        </p:nvSpPr>
        <p:spPr>
          <a:xfrm>
            <a:off x="2338264" y="1287662"/>
            <a:ext cx="4873450" cy="461665"/>
          </a:xfrm>
          <a:prstGeom prst="rect">
            <a:avLst/>
          </a:prstGeom>
        </p:spPr>
        <p:txBody>
          <a:bodyPr wrap="none">
            <a:spAutoFit/>
          </a:bodyPr>
          <a:lstStyle/>
          <a:p>
            <a:pPr algn="ctr"/>
            <a:r>
              <a:rPr lang="en-GB" sz="2400" dirty="0">
                <a:solidFill>
                  <a:srgbClr val="FF0000"/>
                </a:solidFill>
                <a:latin typeface="Comic Sans MS" panose="030F0702030302020204" pitchFamily="66" charset="0"/>
              </a:rPr>
              <a:t>Answers. </a:t>
            </a:r>
            <a:r>
              <a:rPr lang="en-GB" sz="2400" dirty="0">
                <a:latin typeface="Comic Sans MS" panose="030F0702030302020204" pitchFamily="66" charset="0"/>
              </a:rPr>
              <a:t>Mark your own work </a:t>
            </a:r>
            <a:r>
              <a:rPr lang="en-GB" sz="2400" dirty="0">
                <a:latin typeface="Comic Sans MS" panose="030F0702030302020204" pitchFamily="66" charset="0"/>
                <a:sym typeface="Wingdings" panose="05000000000000000000" pitchFamily="2" charset="2"/>
              </a:rPr>
              <a:t> </a:t>
            </a:r>
            <a:endParaRPr lang="en-GB" sz="2400" dirty="0">
              <a:latin typeface="Comic Sans MS" panose="030F0702030302020204" pitchFamily="66" charset="0"/>
            </a:endParaRPr>
          </a:p>
        </p:txBody>
      </p:sp>
      <p:sp>
        <p:nvSpPr>
          <p:cNvPr id="10" name="Rectangle 9"/>
          <p:cNvSpPr/>
          <p:nvPr/>
        </p:nvSpPr>
        <p:spPr>
          <a:xfrm>
            <a:off x="6708190" y="589027"/>
            <a:ext cx="1776289" cy="584775"/>
          </a:xfrm>
          <a:prstGeom prst="rect">
            <a:avLst/>
          </a:prstGeom>
          <a:noFill/>
          <a:ln>
            <a:solidFill>
              <a:srgbClr val="00B0F0"/>
            </a:solidFill>
          </a:ln>
        </p:spPr>
        <p:txBody>
          <a:bodyPr wrap="square" lIns="91440" tIns="45720" rIns="91440" bIns="45720">
            <a:spAutoFit/>
          </a:bodyPr>
          <a:lstStyle/>
          <a:p>
            <a:pPr algn="ctr"/>
            <a:r>
              <a:rPr lang="en-US" sz="32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32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Tree>
    <p:extLst>
      <p:ext uri="{BB962C8B-B14F-4D97-AF65-F5344CB8AC3E}">
        <p14:creationId xmlns:p14="http://schemas.microsoft.com/office/powerpoint/2010/main" val="29520074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80639" y="83563"/>
            <a:ext cx="2307042" cy="923330"/>
          </a:xfrm>
          <a:prstGeom prst="rect">
            <a:avLst/>
          </a:prstGeom>
          <a:noFill/>
        </p:spPr>
        <p:txBody>
          <a:bodyPr wrap="none" lIns="91440" tIns="45720" rIns="91440" bIns="45720">
            <a:spAutoFit/>
          </a:bodyPr>
          <a:lstStyle/>
          <a:p>
            <a:pPr algn="ct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Friday</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TextBox 2"/>
          <p:cNvSpPr txBox="1"/>
          <p:nvPr/>
        </p:nvSpPr>
        <p:spPr>
          <a:xfrm>
            <a:off x="539551" y="1072864"/>
            <a:ext cx="8189218" cy="3693319"/>
          </a:xfrm>
          <a:prstGeom prst="rect">
            <a:avLst/>
          </a:prstGeom>
          <a:noFill/>
        </p:spPr>
        <p:txBody>
          <a:bodyPr wrap="square" rtlCol="0">
            <a:spAutoFit/>
          </a:bodyPr>
          <a:lstStyle/>
          <a:p>
            <a:r>
              <a:rPr lang="en-US" dirty="0" smtClean="0">
                <a:latin typeface="Comic Sans MS" panose="030F0702030302020204" pitchFamily="66" charset="0"/>
                <a:sym typeface="Wingdings" panose="05000000000000000000" pitchFamily="2" charset="2"/>
              </a:rPr>
              <a:t>Today we are going to complete the homework, which will recap all of the learning from the past two weeks on position, direction and movement.</a:t>
            </a:r>
          </a:p>
          <a:p>
            <a:endParaRPr lang="en-US" dirty="0" smtClean="0">
              <a:latin typeface="Comic Sans MS" panose="030F0702030302020204" pitchFamily="66" charset="0"/>
              <a:sym typeface="Wingdings" panose="05000000000000000000" pitchFamily="2" charset="2"/>
            </a:endParaRPr>
          </a:p>
          <a:p>
            <a:r>
              <a:rPr lang="en-US" dirty="0" smtClean="0">
                <a:latin typeface="Comic Sans MS" panose="030F0702030302020204" pitchFamily="66" charset="0"/>
                <a:sym typeface="Wingdings" panose="05000000000000000000" pitchFamily="2" charset="2"/>
              </a:rPr>
              <a:t>Once you’ve logged in click on ‘Start homework’. </a:t>
            </a:r>
            <a:endParaRPr lang="en-US" dirty="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a:p>
            <a:endParaRPr lang="en-US" dirty="0" smtClean="0">
              <a:latin typeface="Comic Sans MS" panose="030F0702030302020204" pitchFamily="66" charset="0"/>
              <a:sym typeface="Wingdings" panose="05000000000000000000" pitchFamily="2" charset="2"/>
            </a:endParaRPr>
          </a:p>
          <a:p>
            <a:endParaRPr lang="en-US" dirty="0">
              <a:latin typeface="Comic Sans MS" panose="030F0702030302020204" pitchFamily="66" charset="0"/>
              <a:sym typeface="Wingdings" panose="05000000000000000000" pitchFamily="2" charset="2"/>
            </a:endParaRPr>
          </a:p>
        </p:txBody>
      </p:sp>
      <p:pic>
        <p:nvPicPr>
          <p:cNvPr id="8" name="Picture 7"/>
          <p:cNvPicPr>
            <a:picLocks noChangeAspect="1"/>
          </p:cNvPicPr>
          <p:nvPr/>
        </p:nvPicPr>
        <p:blipFill rotWithShape="1">
          <a:blip r:embed="rId2"/>
          <a:srcRect l="20115" t="27360" r="21221" b="25391"/>
          <a:stretch/>
        </p:blipFill>
        <p:spPr>
          <a:xfrm>
            <a:off x="899592" y="2492896"/>
            <a:ext cx="7081386" cy="3206666"/>
          </a:xfrm>
          <a:prstGeom prst="rect">
            <a:avLst/>
          </a:prstGeom>
        </p:spPr>
      </p:pic>
      <p:cxnSp>
        <p:nvCxnSpPr>
          <p:cNvPr id="9" name="Straight Arrow Connector 8"/>
          <p:cNvCxnSpPr/>
          <p:nvPr/>
        </p:nvCxnSpPr>
        <p:spPr>
          <a:xfrm flipV="1">
            <a:off x="1619672" y="5699562"/>
            <a:ext cx="936104" cy="609758"/>
          </a:xfrm>
          <a:prstGeom prst="straightConnector1">
            <a:avLst/>
          </a:prstGeom>
          <a:ln w="571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212173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6496" y="377709"/>
            <a:ext cx="425308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6 &amp; 7</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523757" y="1203118"/>
            <a:ext cx="8136904" cy="984885"/>
          </a:xfrm>
          <a:prstGeom prst="rect">
            <a:avLst/>
          </a:prstGeom>
          <a:noFill/>
        </p:spPr>
        <p:txBody>
          <a:bodyPr wrap="square" rtlCol="0">
            <a:spAutoFit/>
          </a:bodyPr>
          <a:lstStyle/>
          <a:p>
            <a:pPr lvl="0"/>
            <a:r>
              <a:rPr lang="en-GB" altLang="en-US" sz="2000" b="1" dirty="0">
                <a:latin typeface="Comic Sans MS" panose="030F0702030302020204" pitchFamily="66" charset="0"/>
                <a:ea typeface="Calibri" panose="020F0502020204030204" pitchFamily="34" charset="0"/>
                <a:cs typeface="Times New Roman" panose="02020603050405020304" pitchFamily="18" charset="0"/>
              </a:rPr>
              <a:t>Here are some practical (non-screen) </a:t>
            </a:r>
            <a:r>
              <a:rPr lang="en-GB" altLang="en-US" sz="2000" b="1" dirty="0" smtClean="0">
                <a:latin typeface="Comic Sans MS" panose="030F0702030302020204" pitchFamily="66" charset="0"/>
                <a:ea typeface="Calibri" panose="020F0502020204030204" pitchFamily="34" charset="0"/>
                <a:cs typeface="Times New Roman" panose="02020603050405020304" pitchFamily="18" charset="0"/>
              </a:rPr>
              <a:t>position </a:t>
            </a:r>
          </a:p>
          <a:p>
            <a:pPr lvl="0"/>
            <a:r>
              <a:rPr lang="en-GB" altLang="en-US" sz="2000" b="1" dirty="0" smtClean="0">
                <a:latin typeface="Comic Sans MS" panose="030F0702030302020204" pitchFamily="66" charset="0"/>
                <a:ea typeface="Calibri" panose="020F0502020204030204" pitchFamily="34" charset="0"/>
                <a:cs typeface="Times New Roman" panose="02020603050405020304" pitchFamily="18" charset="0"/>
              </a:rPr>
              <a:t>&amp; direction activities </a:t>
            </a:r>
            <a:r>
              <a:rPr lang="en-GB" altLang="en-US" sz="2000" b="1" dirty="0">
                <a:latin typeface="Comic Sans MS" panose="030F0702030302020204" pitchFamily="66" charset="0"/>
                <a:ea typeface="Calibri" panose="020F0502020204030204" pitchFamily="34" charset="0"/>
                <a:cs typeface="Times New Roman" panose="02020603050405020304" pitchFamily="18" charset="0"/>
              </a:rPr>
              <a:t>you </a:t>
            </a:r>
            <a:r>
              <a:rPr lang="en-GB" altLang="en-US" sz="2000" b="1" dirty="0" smtClean="0">
                <a:latin typeface="Comic Sans MS" panose="030F0702030302020204" pitchFamily="66" charset="0"/>
                <a:ea typeface="Calibri" panose="020F0502020204030204" pitchFamily="34" charset="0"/>
                <a:cs typeface="Times New Roman" panose="02020603050405020304" pitchFamily="18" charset="0"/>
              </a:rPr>
              <a:t>could try </a:t>
            </a:r>
            <a:r>
              <a:rPr lang="en-GB" altLang="en-US" sz="2000" b="1" dirty="0">
                <a:latin typeface="Comic Sans MS" panose="030F0702030302020204" pitchFamily="66" charset="0"/>
                <a:ea typeface="Calibri" panose="020F0502020204030204" pitchFamily="34" charset="0"/>
                <a:cs typeface="Times New Roman" panose="02020603050405020304" pitchFamily="18" charset="0"/>
              </a:rPr>
              <a:t>at </a:t>
            </a:r>
            <a:r>
              <a:rPr lang="en-GB" altLang="en-US" sz="2000" b="1" dirty="0" smtClean="0">
                <a:latin typeface="Comic Sans MS" panose="030F0702030302020204" pitchFamily="66" charset="0"/>
                <a:ea typeface="Calibri" panose="020F0502020204030204" pitchFamily="34" charset="0"/>
                <a:cs typeface="Times New Roman" panose="02020603050405020304" pitchFamily="18" charset="0"/>
              </a:rPr>
              <a:t>home.</a:t>
            </a:r>
            <a:endParaRPr lang="en-GB" altLang="en-US" sz="2000" b="1" dirty="0">
              <a:latin typeface="Comic Sans MS" panose="030F0702030302020204" pitchFamily="66" charset="0"/>
              <a:ea typeface="Calibri" panose="020F0502020204030204" pitchFamily="34" charset="0"/>
              <a:cs typeface="Times New Roman" panose="02020603050405020304" pitchFamily="18" charset="0"/>
            </a:endParaRPr>
          </a:p>
          <a:p>
            <a:endParaRPr lang="en-GB" b="1" dirty="0"/>
          </a:p>
        </p:txBody>
      </p:sp>
      <p:sp>
        <p:nvSpPr>
          <p:cNvPr id="8" name="TextBox 7"/>
          <p:cNvSpPr txBox="1"/>
          <p:nvPr/>
        </p:nvSpPr>
        <p:spPr>
          <a:xfrm>
            <a:off x="662190" y="1958432"/>
            <a:ext cx="5468602" cy="2308324"/>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Use Lego bricks to make a tower</a:t>
            </a:r>
            <a:r>
              <a:rPr lang="en-GB" altLang="en-US" dirty="0">
                <a:latin typeface="Comic Sans MS" panose="030F0702030302020204" pitchFamily="66" charset="0"/>
                <a:ea typeface="Calibri" panose="020F0502020204030204" pitchFamily="34" charset="0"/>
                <a:cs typeface="Times New Roman" panose="02020603050405020304" pitchFamily="18" charset="0"/>
              </a:rPr>
              <a:t> </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following a grown up’s instructions. E.g.</a:t>
            </a: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12944" y="2643748"/>
            <a:ext cx="5299216" cy="1509340"/>
          </a:xfrm>
          <a:prstGeom prst="rect">
            <a:avLst/>
          </a:prstGeom>
        </p:spPr>
      </p:pic>
      <p:pic>
        <p:nvPicPr>
          <p:cNvPr id="7" name="Picture 2" descr="Free LEGO Cliparts Borders, Download Free Clip Art, Free Clip Art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14971" y="2276872"/>
            <a:ext cx="1586101" cy="86120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52105" y="4444678"/>
            <a:ext cx="3199816" cy="2308324"/>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Play a game of Simon Says giving each other instructions using the vocabulary we have learnt. E.g. ‘Simon Says, make a quarter turn.’ ‘Simon says turn left and take 2 steps forwards.’</a:t>
            </a:r>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0" name="TextBox 9"/>
          <p:cNvSpPr txBox="1"/>
          <p:nvPr/>
        </p:nvSpPr>
        <p:spPr>
          <a:xfrm>
            <a:off x="4067944" y="4873422"/>
            <a:ext cx="4752528" cy="1754326"/>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Give each other a</a:t>
            </a:r>
          </a:p>
          <a:p>
            <a:pPr algn="ct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 route/ obstacle course to follow in the garden. E.g. ‘Turn left, walk forwards until you are behind the plant pot. Make a quarter turn and look under the chair.’ There could even be a prize at the end!</a:t>
            </a:r>
          </a:p>
        </p:txBody>
      </p:sp>
      <p:pic>
        <p:nvPicPr>
          <p:cNvPr id="5122" name="Picture 2" descr="Ruffled Map Clip Art at Clker.com - vector clip art online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41535">
            <a:off x="7330362" y="3789300"/>
            <a:ext cx="1536105" cy="154212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408455" y="1124744"/>
            <a:ext cx="2643043" cy="2585323"/>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GB"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algn="ctr"/>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ct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Turn a set of instructions into a dance routine!</a:t>
            </a:r>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5124" name="Picture 4" descr="Children Dance Clipart Images, Stock Photos &amp; Vectors | Shutterstock"/>
          <p:cNvPicPr>
            <a:picLocks noChangeAspect="1" noChangeArrowheads="1"/>
          </p:cNvPicPr>
          <p:nvPr/>
        </p:nvPicPr>
        <p:blipFill rotWithShape="1">
          <a:blip r:embed="rId6">
            <a:extLst>
              <a:ext uri="{28A0092B-C50C-407E-A947-70E740481C1C}">
                <a14:useLocalDpi xmlns:a14="http://schemas.microsoft.com/office/drawing/2010/main" val="0"/>
              </a:ext>
            </a:extLst>
          </a:blip>
          <a:srcRect b="7151"/>
          <a:stretch/>
        </p:blipFill>
        <p:spPr bwMode="auto">
          <a:xfrm>
            <a:off x="6850221" y="1293048"/>
            <a:ext cx="1759510" cy="1540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0537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6278642"/>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28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824</TotalTime>
  <Words>2138</Words>
  <Application>Microsoft Office PowerPoint</Application>
  <PresentationFormat>On-screen Show (4:3)</PresentationFormat>
  <Paragraphs>448</Paragraphs>
  <Slides>36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Comic Sans MS</vt:lpstr>
      <vt:lpstr>Times New Roman</vt:lpstr>
      <vt:lpstr>Wingdings</vt:lpstr>
      <vt:lpstr>Office Theme</vt:lpstr>
      <vt:lpstr>Year 1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112</cp:revision>
  <dcterms:created xsi:type="dcterms:W3CDTF">2012-04-28T17:18:27Z</dcterms:created>
  <dcterms:modified xsi:type="dcterms:W3CDTF">2020-05-31T22:28:37Z</dcterms:modified>
</cp:coreProperties>
</file>