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y="5143500" cx="9144000"/>
  <p:notesSz cx="6858000" cy="9144000"/>
  <p:embeddedFontLst>
    <p:embeddedFont>
      <p:font typeface="Amatic SC"/>
      <p:regular r:id="rId25"/>
      <p:bold r:id="rId26"/>
    </p:embeddedFont>
    <p:embeddedFont>
      <p:font typeface="Source Code Pr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1" roundtripDataSignature="AMtx7miLRRm2h5SGPaRMxHygBqKazADl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AmaticSC-bold.fntdata"/><Relationship Id="rId25" Type="http://schemas.openxmlformats.org/officeDocument/2006/relationships/font" Target="fonts/AmaticSC-regular.fntdata"/><Relationship Id="rId28" Type="http://schemas.openxmlformats.org/officeDocument/2006/relationships/font" Target="fonts/SourceCodePro-bold.fntdata"/><Relationship Id="rId27" Type="http://schemas.openxmlformats.org/officeDocument/2006/relationships/font" Target="fonts/SourceCodePro-regular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font" Target="fonts/SourceCodePro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customschemas.google.com/relationships/presentationmetadata" Target="metadata"/><Relationship Id="rId30" Type="http://schemas.openxmlformats.org/officeDocument/2006/relationships/font" Target="fonts/SourceCodePro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98aca4b9b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5" name="Google Shape;105;g898aca4b9b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1" name="Google Shape;11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4" name="Google Shape;12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7" name="Google Shape;14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:notes"/>
          <p:cNvSpPr txBox="1"/>
          <p:nvPr>
            <p:ph idx="1" type="body"/>
          </p:nvPr>
        </p:nvSpPr>
        <p:spPr>
          <a:xfrm>
            <a:off x="685782" y="434338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6" name="Google Shape;176;p7:notes"/>
          <p:cNvSpPr/>
          <p:nvPr>
            <p:ph idx="2" type="sldImg"/>
          </p:nvPr>
        </p:nvSpPr>
        <p:spPr>
          <a:xfrm>
            <a:off x="1143206" y="68578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Notes: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Each child to have an arithmetic sheet.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Read through all the questions so they are confident with the numbers and operations (they aren’t always clear from the photocopy)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>
                <a:solidFill>
                  <a:schemeClr val="dk1"/>
                </a:solidFill>
              </a:rPr>
              <a:t>Explain all calculations should be completed in the squares in their book underneath the short date and title ‘Arithmetic’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2" name="Google Shape;20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8" name="Google Shape;20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4" name="Google Shape;21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8" name="Google Shape;22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898aca4b9b_0_169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g898aca4b9b_0_169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g898aca4b9b_0_169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g898aca4b9b_0_16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g898aca4b9b_0_174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g898aca4b9b_0_17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898aca4b9b_0_17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g898aca4b9b_0_17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g898aca4b9b_0_1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898aca4b9b_0_18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g898aca4b9b_0_181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g898aca4b9b_0_181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g898aca4b9b_0_18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898aca4b9b_0_18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g898aca4b9b_0_18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898aca4b9b_0_18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g898aca4b9b_0_18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g898aca4b9b_0_18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98aca4b9b_0_193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g898aca4b9b_0_19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898aca4b9b_0_196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" name="Google Shape;38;g898aca4b9b_0_196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g898aca4b9b_0_196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g898aca4b9b_0_196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g898aca4b9b_0_196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g898aca4b9b_0_1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898aca4b9b_0_20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g898aca4b9b_0_20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898aca4b9b_0_206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g898aca4b9b_0_206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g898aca4b9b_0_20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98aca4b9b_0_2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8" name="Google Shape;58;p40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9" name="Google Shape;59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2" name="Google Shape;62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3" name="Google Shape;63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2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6" name="Google Shape;66;p42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67" name="Google Shape;67;p4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Google Shape;68;p4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" name="Google Shape;69;p4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4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72" name="Google Shape;72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5" name="Google Shape;75;p4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4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7" name="Google Shape;77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0" name="Google Shape;80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6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3" name="Google Shape;83;p46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4" name="Google Shape;84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47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7" name="Google Shape;87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4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48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91" name="Google Shape;91;p48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2" name="Google Shape;92;p48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3" name="Google Shape;93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6" name="Google Shape;96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0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9" name="Google Shape;99;p50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0" name="Google Shape;100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898aca4b9b_0_16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i="0" sz="4200" u="none" cap="none" strike="noStrike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g898aca4b9b_0_165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b="0" i="0" sz="18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 b="0" i="0" sz="1400" u="none" cap="none" strike="noStrik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g898aca4b9b_0_16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Google Shape;54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png"/><Relationship Id="rId4" Type="http://schemas.openxmlformats.org/officeDocument/2006/relationships/image" Target="../media/image4.png"/><Relationship Id="rId5" Type="http://schemas.openxmlformats.org/officeDocument/2006/relationships/image" Target="../media/image20.png"/><Relationship Id="rId6" Type="http://schemas.openxmlformats.org/officeDocument/2006/relationships/image" Target="../media/image5.png"/><Relationship Id="rId7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image" Target="../media/image17.png"/><Relationship Id="rId5" Type="http://schemas.openxmlformats.org/officeDocument/2006/relationships/image" Target="../media/image8.png"/><Relationship Id="rId6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online-stopwatch.com/timer/20minutes/" TargetMode="External"/><Relationship Id="rId4" Type="http://schemas.openxmlformats.org/officeDocument/2006/relationships/image" Target="../media/image12.png"/><Relationship Id="rId5" Type="http://schemas.openxmlformats.org/officeDocument/2006/relationships/hyperlink" Target="https://www.online-stopwatch.com/timer/20minutes/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898aca4b9b_0_52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0"/>
              <a:buNone/>
            </a:pPr>
            <a:r>
              <a:rPr lang="en-GB" sz="7200"/>
              <a:t>Good MoRning Year 6!</a:t>
            </a:r>
            <a:endParaRPr sz="7200"/>
          </a:p>
        </p:txBody>
      </p:sp>
      <p:sp>
        <p:nvSpPr>
          <p:cNvPr id="108" name="Google Shape;108;g898aca4b9b_0_52"/>
          <p:cNvSpPr txBox="1"/>
          <p:nvPr>
            <p:ph idx="1" type="subTitle"/>
          </p:nvPr>
        </p:nvSpPr>
        <p:spPr>
          <a:xfrm>
            <a:off x="384000" y="1216225"/>
            <a:ext cx="8520600" cy="343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800"/>
              <a:t>It’s Friday! Well done on another brilliant week!   </a:t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800"/>
              <a:t> </a:t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 sz="1800"/>
              <a:t>Please follow the instructions on each page to help you - we look forward to hear about how you have got on!</a:t>
            </a:r>
            <a:endParaRPr sz="18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/>
              <a:t>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GB"/>
              <a:t>Mrs Jones and Miss Nolan 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"/>
          <p:cNvSpPr/>
          <p:nvPr/>
        </p:nvSpPr>
        <p:spPr>
          <a:xfrm>
            <a:off x="1551400" y="3083975"/>
            <a:ext cx="6485400" cy="1239000"/>
          </a:xfrm>
          <a:prstGeom prst="roundRect">
            <a:avLst>
              <a:gd fmla="val 16667" name="adj"/>
            </a:avLst>
          </a:prstGeom>
          <a:solidFill>
            <a:srgbClr val="65C5E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1146100" y="1271900"/>
            <a:ext cx="7296000" cy="1562100"/>
          </a:xfrm>
          <a:prstGeom prst="roundRect">
            <a:avLst>
              <a:gd fmla="val 16667" name="adj"/>
            </a:avLst>
          </a:prstGeom>
          <a:solidFill>
            <a:srgbClr val="FFEF0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 txBox="1"/>
          <p:nvPr>
            <p:ph type="ctrTitle"/>
          </p:nvPr>
        </p:nvSpPr>
        <p:spPr>
          <a:xfrm>
            <a:off x="479800" y="1388150"/>
            <a:ext cx="8520600" cy="1329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4400"/>
              <a:t>This week’s theme is</a:t>
            </a:r>
            <a:endParaRPr sz="4400"/>
          </a:p>
        </p:txBody>
      </p:sp>
      <p:sp>
        <p:nvSpPr>
          <p:cNvPr id="116" name="Google Shape;116;p1"/>
          <p:cNvSpPr txBox="1"/>
          <p:nvPr>
            <p:ph idx="1" type="subTitle"/>
          </p:nvPr>
        </p:nvSpPr>
        <p:spPr>
          <a:xfrm>
            <a:off x="1489375" y="3242225"/>
            <a:ext cx="6554100" cy="74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3100">
                <a:solidFill>
                  <a:schemeClr val="dk1"/>
                </a:solidFill>
              </a:rPr>
              <a:t>Inspirational People</a:t>
            </a:r>
            <a:endParaRPr b="1" sz="1500"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en-GB"/>
              <a:t>Day 5 - 19.6.20</a:t>
            </a:r>
            <a:endParaRPr b="1"/>
          </a:p>
        </p:txBody>
      </p:sp>
      <p:pic>
        <p:nvPicPr>
          <p:cNvPr id="117" name="Google Shape;11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327905">
            <a:off x="256010" y="151279"/>
            <a:ext cx="1790505" cy="1790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36">
            <a:off x="7405162" y="244691"/>
            <a:ext cx="1356751" cy="16931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468433">
            <a:off x="447552" y="2824497"/>
            <a:ext cx="1718166" cy="2144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692175" y="70083"/>
            <a:ext cx="1952875" cy="1238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323211">
            <a:off x="7141225" y="2959800"/>
            <a:ext cx="1548689" cy="2017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"/>
          <p:cNvSpPr txBox="1"/>
          <p:nvPr/>
        </p:nvSpPr>
        <p:spPr>
          <a:xfrm>
            <a:off x="117575" y="659250"/>
            <a:ext cx="3542700" cy="24513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6/10 of 150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4/8 ÷ 6 =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0.6 x 50 =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0.6 ÷ 3 =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9872 ÷ 90 =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14% x 345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"/>
          <p:cNvSpPr txBox="1"/>
          <p:nvPr/>
        </p:nvSpPr>
        <p:spPr>
          <a:xfrm>
            <a:off x="4388450" y="129450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64% x 870 =</a:t>
            </a:r>
            <a:endParaRPr b="0" i="0" sz="18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endParaRPr b="0" i="0" sz="11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19475" y="3613475"/>
            <a:ext cx="3531943" cy="140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4200" y="290773"/>
            <a:ext cx="2703375" cy="237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2213" y="3265625"/>
            <a:ext cx="3190875" cy="1752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"/>
          <p:cNvSpPr txBox="1"/>
          <p:nvPr/>
        </p:nvSpPr>
        <p:spPr>
          <a:xfrm>
            <a:off x="239700" y="0"/>
            <a:ext cx="8664600" cy="41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>
                <a:latin typeface="Calibri"/>
                <a:ea typeface="Calibri"/>
                <a:cs typeface="Calibri"/>
                <a:sym typeface="Calibri"/>
              </a:rPr>
              <a:t>Morning Maths - Give yourself 15 - 20  minutes to complete these questions and then try and tackle today’s countdown.</a:t>
            </a:r>
            <a:endParaRPr b="1" sz="1100"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2100" u="sng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"/>
          <p:cNvSpPr txBox="1"/>
          <p:nvPr/>
        </p:nvSpPr>
        <p:spPr>
          <a:xfrm>
            <a:off x="117575" y="659250"/>
            <a:ext cx="3542700" cy="24513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6/10 of 150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90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4/8 ÷ 6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4/48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0.6 x 50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0.6 ÷ 3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0.2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9872 ÷ 90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109 r 62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AutoNum type="arabicPeriod"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14% x 345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48.3</a:t>
            </a:r>
            <a:endParaRPr b="0" i="0" sz="2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3"/>
          <p:cNvSpPr txBox="1"/>
          <p:nvPr/>
        </p:nvSpPr>
        <p:spPr>
          <a:xfrm>
            <a:off x="4388450" y="129450"/>
            <a:ext cx="4470000" cy="441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9. 64% x 870 =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556.8</a:t>
            </a:r>
            <a:endParaRPr b="0" i="0" sz="1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GB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10. </a:t>
            </a:r>
            <a:endParaRPr b="0" i="0" sz="1100" u="none" cap="none" strike="noStrik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19475" y="3613475"/>
            <a:ext cx="2335575" cy="9289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004200" y="290774"/>
            <a:ext cx="1712900" cy="1506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2222" y="3265625"/>
            <a:ext cx="2335578" cy="12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3"/>
          <p:cNvSpPr txBox="1"/>
          <p:nvPr/>
        </p:nvSpPr>
        <p:spPr>
          <a:xfrm>
            <a:off x="545325" y="4536200"/>
            <a:ext cx="3383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12 because 12 is a common multiple of 3, 6 and 12. 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3"/>
          <p:cNvSpPr txBox="1"/>
          <p:nvPr/>
        </p:nvSpPr>
        <p:spPr>
          <a:xfrm>
            <a:off x="6829075" y="223100"/>
            <a:ext cx="1822500" cy="20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No her drawing is incorrect. She has translated the orange shape not reflected it. </a:t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3"/>
          <p:cNvSpPr txBox="1"/>
          <p:nvPr/>
        </p:nvSpPr>
        <p:spPr>
          <a:xfrm>
            <a:off x="7455050" y="3613475"/>
            <a:ext cx="1536900" cy="150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75 + 1 = 76</a:t>
            </a:r>
            <a:endParaRPr b="0" i="0" sz="1800" u="none" cap="none" strike="noStrike">
              <a:solidFill>
                <a:srgbClr val="FF0000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7 + 5 = 12</a:t>
            </a:r>
            <a:endParaRPr b="0" i="0" sz="1800" u="none" cap="none" strike="noStrike">
              <a:solidFill>
                <a:srgbClr val="FF0000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FF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76 x 12 = 912</a:t>
            </a:r>
            <a:endParaRPr b="0" i="0" sz="22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3"/>
          <p:cNvSpPr txBox="1"/>
          <p:nvPr/>
        </p:nvSpPr>
        <p:spPr>
          <a:xfrm>
            <a:off x="0" y="129450"/>
            <a:ext cx="5390700" cy="5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GB" sz="1500" u="sng">
                <a:solidFill>
                  <a:srgbClr val="FF0000"/>
                </a:solidFill>
              </a:rPr>
              <a:t>Now mark your work using these answers.</a:t>
            </a:r>
            <a:r>
              <a:rPr b="1" lang="en-GB" sz="1600" u="sng">
                <a:solidFill>
                  <a:srgbClr val="FF0000"/>
                </a:solidFill>
              </a:rPr>
              <a:t> </a:t>
            </a:r>
            <a:endParaRPr b="1" i="0" sz="1600" u="sng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sp>
        <p:nvSpPr>
          <p:cNvPr id="150" name="Google Shape;150;p4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4">
            <a:alphaModFix/>
          </a:blip>
          <a:srcRect b="41735" l="0" r="0" t="0"/>
          <a:stretch/>
        </p:blipFill>
        <p:spPr>
          <a:xfrm>
            <a:off x="515800" y="1561475"/>
            <a:ext cx="2387424" cy="2086502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4"/>
          <p:cNvSpPr/>
          <p:nvPr/>
        </p:nvSpPr>
        <p:spPr>
          <a:xfrm>
            <a:off x="2711525" y="3005025"/>
            <a:ext cx="4794000" cy="1928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your worries?  You can share if you want or ponder.  Let’s clear our minds.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sp>
        <p:nvSpPr>
          <p:cNvPr id="159" name="Google Shape;159;p5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0" name="Google Shape;16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5"/>
          <p:cNvSpPr/>
          <p:nvPr/>
        </p:nvSpPr>
        <p:spPr>
          <a:xfrm>
            <a:off x="2711525" y="3005025"/>
            <a:ext cx="4794000" cy="1928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has gone well!  Let’s celebrate our achievements and things that have made us happy.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2" name="Google Shape;162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1170125"/>
            <a:ext cx="2153800" cy="150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914184">
            <a:off x="2320175" y="1311750"/>
            <a:ext cx="2376050" cy="103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152397" y="3157900"/>
            <a:ext cx="2433220" cy="1622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/>
              <a:t>Daily Worship  </a:t>
            </a:r>
            <a:endParaRPr/>
          </a:p>
        </p:txBody>
      </p:sp>
      <p:sp>
        <p:nvSpPr>
          <p:cNvPr id="170" name="Google Shape;170;p6"/>
          <p:cNvSpPr/>
          <p:nvPr/>
        </p:nvSpPr>
        <p:spPr>
          <a:xfrm>
            <a:off x="4696225" y="125775"/>
            <a:ext cx="4206900" cy="2879100"/>
          </a:xfrm>
          <a:prstGeom prst="roundRect">
            <a:avLst>
              <a:gd fmla="val 16667" name="adj"/>
            </a:avLst>
          </a:prstGeom>
          <a:solidFill>
            <a:srgbClr val="D9D2E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82750" y="277624"/>
            <a:ext cx="3433850" cy="257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1170125"/>
            <a:ext cx="3042900" cy="22821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6"/>
          <p:cNvSpPr/>
          <p:nvPr/>
        </p:nvSpPr>
        <p:spPr>
          <a:xfrm>
            <a:off x="2711525" y="3088900"/>
            <a:ext cx="4738200" cy="1844700"/>
          </a:xfrm>
          <a:prstGeom prst="cloudCallout">
            <a:avLst>
              <a:gd fmla="val -53987" name="adj1"/>
              <a:gd fmla="val -77588" name="adj2"/>
            </a:avLst>
          </a:prstGeom>
          <a:solidFill>
            <a:srgbClr val="FFF2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0" i="0" lang="en-GB" sz="17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Compliment Others - What kind things can you say?</a:t>
            </a:r>
            <a:endParaRPr b="0" i="0" sz="17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St Catherine’s Classroom Beliefs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7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17145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Mistakes are valuable.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Everyone can learn maths to the highest level.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Questions are really important.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Depth is more important than speed.</a:t>
            </a:r>
            <a:endParaRPr/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1600"/>
              </a:spcAft>
              <a:buClr>
                <a:schemeClr val="dk1"/>
              </a:buClr>
              <a:buSzPts val="2100"/>
              <a:buChar char="●"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Maths is about making connections.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12957" y="2333705"/>
            <a:ext cx="2002393" cy="2400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8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  <p:sp>
        <p:nvSpPr>
          <p:cNvPr id="186" name="Google Shape;186;p8"/>
          <p:cNvSpPr txBox="1"/>
          <p:nvPr>
            <p:ph idx="1" type="subTitle"/>
          </p:nvPr>
        </p:nvSpPr>
        <p:spPr>
          <a:xfrm>
            <a:off x="2693625" y="1926775"/>
            <a:ext cx="4450800" cy="14691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i="1" lang="en-GB" sz="1400"/>
              <a:t>Success Criteria</a:t>
            </a:r>
            <a:endParaRPr i="1" sz="1400"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i="1" lang="en-GB" sz="1400"/>
              <a:t>Four operations</a:t>
            </a:r>
            <a:endParaRPr i="1" sz="1400"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i="1" lang="en-GB" sz="1400"/>
              <a:t>Fractions </a:t>
            </a:r>
            <a:endParaRPr i="1" sz="1400"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i="1" lang="en-GB" sz="1400"/>
              <a:t>Percentages </a:t>
            </a:r>
            <a:endParaRPr i="1" sz="1400"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i="1" lang="en-GB" sz="1400"/>
              <a:t>Decimals </a:t>
            </a:r>
            <a:endParaRPr i="1" sz="1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i="1" sz="1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i="1" sz="1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3"/>
          <p:cNvSpPr txBox="1"/>
          <p:nvPr>
            <p:ph idx="1" type="subTitle"/>
          </p:nvPr>
        </p:nvSpPr>
        <p:spPr>
          <a:xfrm>
            <a:off x="187800" y="123375"/>
            <a:ext cx="8768400" cy="9672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WALT: apply our maths knowledge to a variety of questions within a time limit. </a:t>
            </a:r>
            <a:endParaRPr sz="2400" u="sng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2400" u="sng"/>
          </a:p>
        </p:txBody>
      </p:sp>
      <p:pic>
        <p:nvPicPr>
          <p:cNvPr id="192" name="Google Shape;192;p1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71250" y="2571750"/>
            <a:ext cx="7019925" cy="22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3"/>
          <p:cNvSpPr txBox="1"/>
          <p:nvPr/>
        </p:nvSpPr>
        <p:spPr>
          <a:xfrm>
            <a:off x="152400" y="1239400"/>
            <a:ext cx="8768400" cy="191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It is arithmetic Friday! Set the timer and have a go at the questions.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 will find the answers on the slides following the questions.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accent5"/>
                </a:solidFill>
                <a:hlinkClick r:id="rId5"/>
              </a:rPr>
              <a:t>https://www.online-stopwatch.com/timer/20minutes/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32175" y="1491050"/>
            <a:ext cx="5052247" cy="350005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9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3600" y="1338650"/>
            <a:ext cx="5015420" cy="365245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0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83200" y="1389675"/>
            <a:ext cx="4961234" cy="365245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1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2575" y="1389675"/>
            <a:ext cx="4998840" cy="363202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2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32700" y="1292750"/>
            <a:ext cx="5052247" cy="350005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14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  <p:sp>
        <p:nvSpPr>
          <p:cNvPr id="224" name="Google Shape;224;p14"/>
          <p:cNvSpPr txBox="1"/>
          <p:nvPr/>
        </p:nvSpPr>
        <p:spPr>
          <a:xfrm>
            <a:off x="470975" y="1512075"/>
            <a:ext cx="2230800" cy="70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ANSWERS</a:t>
            </a:r>
            <a:endParaRPr b="1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4"/>
          <p:cNvSpPr txBox="1"/>
          <p:nvPr/>
        </p:nvSpPr>
        <p:spPr>
          <a:xfrm>
            <a:off x="359425" y="1995425"/>
            <a:ext cx="2466300" cy="27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300"/>
              <a:buFont typeface="Arial"/>
              <a:buAutoNum type="arabicPeriod"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385,000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300"/>
              <a:buFont typeface="Arial"/>
              <a:buAutoNum type="arabicPeriod"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-4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300"/>
              <a:buFont typeface="Arial"/>
              <a:buAutoNum type="arabicPeriod"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1,280,491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746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300"/>
              <a:buFont typeface="Arial"/>
              <a:buAutoNum type="arabicPeriod"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390,000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41300" y="1363425"/>
            <a:ext cx="5015420" cy="3652450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15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  <p:sp>
        <p:nvSpPr>
          <p:cNvPr id="232" name="Google Shape;232;p15"/>
          <p:cNvSpPr txBox="1"/>
          <p:nvPr/>
        </p:nvSpPr>
        <p:spPr>
          <a:xfrm>
            <a:off x="347050" y="1474875"/>
            <a:ext cx="3000000" cy="7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ANSWERS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15"/>
          <p:cNvSpPr txBox="1"/>
          <p:nvPr/>
        </p:nvSpPr>
        <p:spPr>
          <a:xfrm>
            <a:off x="359425" y="1995425"/>
            <a:ext cx="2466300" cy="27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5. 22, 712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6. 276, 195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7. 730.5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8. 10,001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9225" y="1352475"/>
            <a:ext cx="4961234" cy="365245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16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  <p:sp>
        <p:nvSpPr>
          <p:cNvPr id="240" name="Google Shape;240;p16"/>
          <p:cNvSpPr txBox="1"/>
          <p:nvPr/>
        </p:nvSpPr>
        <p:spPr>
          <a:xfrm>
            <a:off x="210675" y="1512050"/>
            <a:ext cx="3000000" cy="52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ANSWERS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6"/>
          <p:cNvSpPr txBox="1"/>
          <p:nvPr/>
        </p:nvSpPr>
        <p:spPr>
          <a:xfrm>
            <a:off x="359425" y="1995425"/>
            <a:ext cx="2466300" cy="27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9. 40,000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10. 440,000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11. 6/20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12. 114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1C232"/>
        </a:solidFill>
      </p:bgPr>
    </p:bg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34200" y="1315325"/>
            <a:ext cx="4998840" cy="3632025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17"/>
          <p:cNvSpPr txBox="1"/>
          <p:nvPr>
            <p:ph idx="1" type="subTitle"/>
          </p:nvPr>
        </p:nvSpPr>
        <p:spPr>
          <a:xfrm>
            <a:off x="278400" y="123350"/>
            <a:ext cx="8768400" cy="930000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400" u="sng"/>
              <a:t>W</a:t>
            </a:r>
            <a:r>
              <a:rPr lang="en-GB" sz="2400" u="sng">
                <a:solidFill>
                  <a:srgbClr val="666666"/>
                </a:solidFill>
              </a:rPr>
              <a:t>ALT: apply our maths knowledge to a variety of questions within a time limit.</a:t>
            </a:r>
            <a:endParaRPr sz="2400" u="sng">
              <a:solidFill>
                <a:srgbClr val="666666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 sz="1400" u="sng"/>
          </a:p>
        </p:txBody>
      </p:sp>
      <p:sp>
        <p:nvSpPr>
          <p:cNvPr id="248" name="Google Shape;248;p17"/>
          <p:cNvSpPr txBox="1"/>
          <p:nvPr/>
        </p:nvSpPr>
        <p:spPr>
          <a:xfrm>
            <a:off x="210675" y="1512050"/>
            <a:ext cx="3000000" cy="52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n-GB" sz="1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ANSWERS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7"/>
          <p:cNvSpPr txBox="1"/>
          <p:nvPr/>
        </p:nvSpPr>
        <p:spPr>
          <a:xfrm>
            <a:off x="359425" y="1995425"/>
            <a:ext cx="2466300" cy="27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13. 72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14. 25 + 27 + 16 = 68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15. 3600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GB" sz="23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16. 40 </a:t>
            </a:r>
            <a:endParaRPr b="0" i="0" sz="23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