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318" r:id="rId4"/>
    <p:sldId id="324" r:id="rId5"/>
    <p:sldId id="319" r:id="rId6"/>
    <p:sldId id="325" r:id="rId7"/>
    <p:sldId id="323" r:id="rId8"/>
    <p:sldId id="326" r:id="rId9"/>
    <p:sldId id="320" r:id="rId10"/>
    <p:sldId id="331" r:id="rId11"/>
    <p:sldId id="327" r:id="rId12"/>
    <p:sldId id="332" r:id="rId13"/>
    <p:sldId id="328" r:id="rId14"/>
    <p:sldId id="333" r:id="rId15"/>
    <p:sldId id="321" r:id="rId16"/>
    <p:sldId id="334" r:id="rId17"/>
    <p:sldId id="329" r:id="rId18"/>
    <p:sldId id="335" r:id="rId19"/>
    <p:sldId id="322" r:id="rId20"/>
    <p:sldId id="336" r:id="rId21"/>
    <p:sldId id="330" r:id="rId22"/>
    <p:sldId id="337" r:id="rId2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ifPz0cw6oO1HzcX7QQeFr+l+I0o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2042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062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50255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6328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2964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40551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778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1730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08786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565455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0356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2856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1471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7575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431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08112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9244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862851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63176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85570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7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7.png"/><Relationship Id="rId7" Type="http://schemas.openxmlformats.org/officeDocument/2006/relationships/image" Target="../media/image35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10" Type="http://schemas.openxmlformats.org/officeDocument/2006/relationships/image" Target="../media/image21.png"/><Relationship Id="rId4" Type="http://schemas.openxmlformats.org/officeDocument/2006/relationships/image" Target="../media/image43.png"/><Relationship Id="rId9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914351" y="1126762"/>
            <a:ext cx="11127544" cy="181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</a:pPr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Maths in Reception</a:t>
            </a:r>
            <a:endParaRPr sz="8800"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" descr="http://images.twinkl.co.uk/image/private/t_630_eco/image_repo/68/12/T-N-2245-Maths-is-Fun-Title-Display-Lettering_ver_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4212" y="3817480"/>
            <a:ext cx="5969061" cy="2029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/>
          <p:nvPr/>
        </p:nvSpPr>
        <p:spPr>
          <a:xfrm>
            <a:off x="137539" y="1594166"/>
            <a:ext cx="11749661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u="sng" dirty="0" smtClean="0">
                <a:solidFill>
                  <a:srgbClr val="0070C0"/>
                </a:solidFill>
                <a:sym typeface="Arial"/>
              </a:rPr>
              <a:t>Week </a:t>
            </a:r>
            <a:r>
              <a:rPr lang="en-GB" sz="4000" b="1" u="sng" dirty="0" smtClean="0">
                <a:solidFill>
                  <a:srgbClr val="0070C0"/>
                </a:solidFill>
                <a:sym typeface="Arial"/>
              </a:rPr>
              <a:t>12 </a:t>
            </a:r>
            <a:r>
              <a:rPr lang="en-GB" sz="4000" b="1" u="sng" dirty="0" smtClean="0">
                <a:solidFill>
                  <a:srgbClr val="0070C0"/>
                </a:solidFill>
                <a:sym typeface="Arial"/>
              </a:rPr>
              <a:t>– W/C: </a:t>
            </a:r>
            <a:r>
              <a:rPr lang="en-GB" sz="4000" b="1" u="sng" dirty="0" smtClean="0">
                <a:solidFill>
                  <a:srgbClr val="0070C0"/>
                </a:solidFill>
                <a:sym typeface="Arial"/>
              </a:rPr>
              <a:t>13.7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4000" b="1" u="sng" dirty="0">
              <a:solidFill>
                <a:srgbClr val="0070C0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 smtClean="0">
                <a:solidFill>
                  <a:srgbClr val="0070C0"/>
                </a:solidFill>
              </a:rPr>
              <a:t>This week we are going to set some daily maths challenges for you… </a:t>
            </a:r>
            <a:endParaRPr sz="2800" dirty="0">
              <a:solidFill>
                <a:srgbClr val="0070C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2" y="1415889"/>
            <a:ext cx="3734370" cy="2637399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1752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Monday’s 1</a:t>
            </a:r>
            <a:r>
              <a:rPr lang="en-GB" sz="3200" b="1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challenge: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Can you count how many flowers there are by subitising… </a:t>
            </a:r>
            <a:r>
              <a:rPr lang="en-GB" sz="1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(notice the amount by sight rather than counting individual objects).  </a:t>
            </a:r>
            <a:r>
              <a:rPr lang="en-GB" sz="9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sz="11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349" y="2270204"/>
            <a:ext cx="709593" cy="7146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935" y="2736609"/>
            <a:ext cx="709593" cy="7146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208" y="3047075"/>
            <a:ext cx="709593" cy="7146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775" y="3028920"/>
            <a:ext cx="709593" cy="714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4773" y="2285759"/>
            <a:ext cx="709593" cy="7146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010" y="1417909"/>
            <a:ext cx="3734370" cy="26373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598" y="1410087"/>
            <a:ext cx="3734370" cy="2637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3" y="4145251"/>
            <a:ext cx="3734370" cy="2637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737" y="4137429"/>
            <a:ext cx="3734370" cy="263739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2978" y="4137428"/>
            <a:ext cx="3734370" cy="2637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935" y="2103935"/>
            <a:ext cx="443665" cy="446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904" y="2711374"/>
            <a:ext cx="443665" cy="4468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903" y="3282899"/>
            <a:ext cx="443665" cy="4468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9530" y="2103934"/>
            <a:ext cx="443665" cy="4468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7463" y="2675459"/>
            <a:ext cx="443665" cy="4468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7461" y="3282898"/>
            <a:ext cx="443665" cy="4468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1718" y="2099512"/>
            <a:ext cx="443665" cy="4468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6687" y="2706951"/>
            <a:ext cx="443665" cy="4468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6686" y="3278476"/>
            <a:ext cx="443665" cy="4468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6313" y="2099511"/>
            <a:ext cx="443665" cy="4468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246" y="2671036"/>
            <a:ext cx="443665" cy="4468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244" y="3278475"/>
            <a:ext cx="443665" cy="4468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5912" y="2099511"/>
            <a:ext cx="443665" cy="4468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845" y="2671036"/>
            <a:ext cx="443665" cy="4468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843" y="3278475"/>
            <a:ext cx="443665" cy="4468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249" y="4819184"/>
            <a:ext cx="363088" cy="3657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249" y="5196758"/>
            <a:ext cx="363088" cy="3657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40" y="5596055"/>
            <a:ext cx="363088" cy="3657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916" y="5574332"/>
            <a:ext cx="363088" cy="365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300" y="4831058"/>
            <a:ext cx="363088" cy="3657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0906" y="4841020"/>
            <a:ext cx="363088" cy="3657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906" y="5218594"/>
            <a:ext cx="363088" cy="3657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197" y="5617891"/>
            <a:ext cx="363088" cy="3657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573" y="5596168"/>
            <a:ext cx="363088" cy="3657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957" y="4852894"/>
            <a:ext cx="363088" cy="3657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28909" y="4658171"/>
            <a:ext cx="363088" cy="3657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40469" y="5035745"/>
            <a:ext cx="363088" cy="3657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54506" y="5474921"/>
            <a:ext cx="363088" cy="3657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73791" y="5940833"/>
            <a:ext cx="363093" cy="3657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392299" y="4666033"/>
            <a:ext cx="363088" cy="3657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03859" y="5043607"/>
            <a:ext cx="363088" cy="3657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17896" y="5482783"/>
            <a:ext cx="363088" cy="3657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37181" y="5948695"/>
            <a:ext cx="363093" cy="3657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000590" y="5101072"/>
            <a:ext cx="363088" cy="3657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006206" y="5496718"/>
            <a:ext cx="363093" cy="3657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579675" y="5090640"/>
            <a:ext cx="363088" cy="3657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585291" y="5486286"/>
            <a:ext cx="363093" cy="3657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087795" y="5079783"/>
            <a:ext cx="363088" cy="36570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093411" y="5475429"/>
            <a:ext cx="363093" cy="3657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650648" y="5079782"/>
            <a:ext cx="363088" cy="3657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645026" y="5492037"/>
            <a:ext cx="363093" cy="3657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8468919" y="5129256"/>
            <a:ext cx="363088" cy="3657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8474535" y="5524902"/>
            <a:ext cx="363093" cy="3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17529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sz="11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010" y="1417909"/>
            <a:ext cx="3734370" cy="26373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598" y="1410087"/>
            <a:ext cx="3734370" cy="2637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3" y="4145251"/>
            <a:ext cx="3734370" cy="2637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737" y="4137429"/>
            <a:ext cx="3734370" cy="263739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2978" y="4137428"/>
            <a:ext cx="3734370" cy="2637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935" y="2103935"/>
            <a:ext cx="443665" cy="446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904" y="2711374"/>
            <a:ext cx="443665" cy="4468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903" y="3282899"/>
            <a:ext cx="443665" cy="4468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9530" y="2103934"/>
            <a:ext cx="443665" cy="4468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7463" y="2675459"/>
            <a:ext cx="443665" cy="4468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7461" y="3282898"/>
            <a:ext cx="443665" cy="4468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1718" y="2099512"/>
            <a:ext cx="443665" cy="4468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6687" y="2706951"/>
            <a:ext cx="443665" cy="4468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6686" y="3278476"/>
            <a:ext cx="443665" cy="4468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6313" y="2099511"/>
            <a:ext cx="443665" cy="4468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246" y="2671036"/>
            <a:ext cx="443665" cy="4468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244" y="3278475"/>
            <a:ext cx="443665" cy="4468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5912" y="2099511"/>
            <a:ext cx="443665" cy="4468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845" y="2671036"/>
            <a:ext cx="443665" cy="4468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843" y="3278475"/>
            <a:ext cx="443665" cy="4468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249" y="4819184"/>
            <a:ext cx="363088" cy="3657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249" y="5196758"/>
            <a:ext cx="363088" cy="3657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40" y="5596055"/>
            <a:ext cx="363088" cy="3657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916" y="5574332"/>
            <a:ext cx="363088" cy="365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300" y="4831058"/>
            <a:ext cx="363088" cy="3657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0906" y="4841020"/>
            <a:ext cx="363088" cy="3657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906" y="5218594"/>
            <a:ext cx="363088" cy="3657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197" y="5617891"/>
            <a:ext cx="363088" cy="3657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573" y="5596168"/>
            <a:ext cx="363088" cy="3657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957" y="4852894"/>
            <a:ext cx="363088" cy="3657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28909" y="4658171"/>
            <a:ext cx="363088" cy="3657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40469" y="5035745"/>
            <a:ext cx="363088" cy="3657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54506" y="5474921"/>
            <a:ext cx="363088" cy="3657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6073791" y="5940833"/>
            <a:ext cx="363093" cy="3657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392299" y="4666033"/>
            <a:ext cx="363088" cy="3657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03859" y="5043607"/>
            <a:ext cx="363088" cy="3657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17896" y="5482783"/>
            <a:ext cx="363088" cy="3657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5437181" y="5948695"/>
            <a:ext cx="363093" cy="3657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000590" y="5101072"/>
            <a:ext cx="363088" cy="3657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006206" y="5496718"/>
            <a:ext cx="363093" cy="3657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579675" y="5090640"/>
            <a:ext cx="363088" cy="3657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9585291" y="5486286"/>
            <a:ext cx="363093" cy="3657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087795" y="5079783"/>
            <a:ext cx="363088" cy="36570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093411" y="5475429"/>
            <a:ext cx="363093" cy="3657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650648" y="5079782"/>
            <a:ext cx="363088" cy="3657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10645026" y="5492037"/>
            <a:ext cx="363093" cy="3657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8468919" y="5129256"/>
            <a:ext cx="363088" cy="3657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45929">
            <a:off x="8474535" y="5524902"/>
            <a:ext cx="363093" cy="365700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996715" y="1737459"/>
            <a:ext cx="126509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>
                <a:solidFill>
                  <a:schemeClr val="tx1"/>
                </a:solidFill>
                <a:latin typeface="Comic Sans MS" panose="030F0702030302020204" pitchFamily="66" charset="0"/>
              </a:rPr>
              <a:t>6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881966" y="1797979"/>
            <a:ext cx="126509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>
                <a:solidFill>
                  <a:schemeClr val="tx1"/>
                </a:solidFill>
                <a:latin typeface="Comic Sans MS" panose="030F0702030302020204" pitchFamily="66" charset="0"/>
              </a:rPr>
              <a:t>9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253844" y="4400322"/>
            <a:ext cx="206178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10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279941" y="4400321"/>
            <a:ext cx="126509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8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246313" y="4428506"/>
            <a:ext cx="206178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10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2" y="1415889"/>
            <a:ext cx="3734370" cy="263739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349" y="2270204"/>
            <a:ext cx="709593" cy="71469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935" y="2736609"/>
            <a:ext cx="709593" cy="71469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208" y="3047075"/>
            <a:ext cx="709593" cy="71469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775" y="3028920"/>
            <a:ext cx="709593" cy="71469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4773" y="2285759"/>
            <a:ext cx="709593" cy="7146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03313" y="1689022"/>
            <a:ext cx="126509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  <a:endParaRPr lang="en-GB" sz="13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56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131" y="1093159"/>
            <a:ext cx="3782241" cy="2692833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50770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Monday’s 2nd challenge: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17646" y="318607"/>
            <a:ext cx="6855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Which has </a:t>
            </a:r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More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? </a:t>
            </a:r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Less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? </a:t>
            </a:r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Fewer? The same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amount?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885825" y="2285999"/>
            <a:ext cx="2981326" cy="1243014"/>
            <a:chOff x="885825" y="2285999"/>
            <a:chExt cx="2981326" cy="1243014"/>
          </a:xfrm>
        </p:grpSpPr>
        <p:sp>
          <p:nvSpPr>
            <p:cNvPr id="6" name="Rectangle 5"/>
            <p:cNvSpPr/>
            <p:nvPr/>
          </p:nvSpPr>
          <p:spPr>
            <a:xfrm>
              <a:off x="885825" y="2286000"/>
              <a:ext cx="1243013" cy="1243013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624138" y="2285999"/>
              <a:ext cx="1243013" cy="1243013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65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549" y="269844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457" y="309470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935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219" y="269844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127" y="309470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079" y="226981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761" y="3031924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546" y="1098365"/>
            <a:ext cx="3737273" cy="266081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4903655" y="2283158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618799" y="2291381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823" y="2324221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834" y="300507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245" y="233191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00" y="299658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855" y="273287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705408" y="1355680"/>
            <a:ext cx="30251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fewer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408" y="1093454"/>
            <a:ext cx="3737273" cy="266081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8529659" y="1318914"/>
            <a:ext cx="28937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shows 2 </a:t>
            </a:r>
            <a:r>
              <a:rPr lang="en-GB" b="1" u="sng" dirty="0" smtClean="0">
                <a:latin typeface="Comic Sans MS" panose="030F0702030302020204" pitchFamily="66" charset="0"/>
              </a:rPr>
              <a:t>less</a:t>
            </a:r>
            <a:r>
              <a:rPr lang="en-GB" dirty="0" smtClean="0">
                <a:latin typeface="Comic Sans MS" panose="030F0702030302020204" pitchFamily="66" charset="0"/>
              </a:rPr>
              <a:t> apples?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754355" y="2240445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10356072" y="2264136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553" y="229809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837" y="271053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2745" y="310679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457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01" y="3953658"/>
            <a:ext cx="3737273" cy="266081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30792" y="4129911"/>
            <a:ext cx="2943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more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810492" y="5043778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531162" y="5058543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26" y="541380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179" y="538695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922" y="3980794"/>
            <a:ext cx="3737273" cy="2660817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9844131" y="5098266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8226934" y="5143551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loud Callout 22"/>
          <p:cNvSpPr/>
          <p:nvPr/>
        </p:nvSpPr>
        <p:spPr>
          <a:xfrm>
            <a:off x="4289547" y="4171767"/>
            <a:ext cx="2329251" cy="2129789"/>
          </a:xfrm>
          <a:prstGeom prst="cloudCallout">
            <a:avLst>
              <a:gd name="adj1" fmla="val -104261"/>
              <a:gd name="adj2" fmla="val -3598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563124" y="4585335"/>
            <a:ext cx="17495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Remember to use the correct vocabulary to explain.</a:t>
            </a:r>
            <a:endParaRPr lang="en-GB" dirty="0"/>
          </a:p>
        </p:txBody>
      </p:sp>
      <p:pic>
        <p:nvPicPr>
          <p:cNvPr id="51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455" y="5465730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089" y="547382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48" y="520145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8599" y="516327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753" y="587652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387" y="588462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7828485" y="4308159"/>
            <a:ext cx="3449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Do both boxes have </a:t>
            </a:r>
            <a:r>
              <a:rPr lang="en-GB" b="1" u="sng" dirty="0" smtClean="0">
                <a:latin typeface="Comic Sans MS" panose="030F0702030302020204" pitchFamily="66" charset="0"/>
              </a:rPr>
              <a:t>the same </a:t>
            </a:r>
            <a:r>
              <a:rPr lang="en-GB" dirty="0" smtClean="0">
                <a:latin typeface="Comic Sans MS" panose="030F0702030302020204" pitchFamily="66" charset="0"/>
              </a:rPr>
              <a:t>amount?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906195" y="1406425"/>
            <a:ext cx="2943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more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716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2063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546" y="1098365"/>
            <a:ext cx="3737273" cy="266081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4903655" y="2283158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618799" y="2291381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823" y="2324221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834" y="300507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245" y="233191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00" y="299658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855" y="273287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705408" y="1355680"/>
            <a:ext cx="30251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fewer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408" y="1093454"/>
            <a:ext cx="3737273" cy="266081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8529659" y="1318914"/>
            <a:ext cx="28937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shows 2 </a:t>
            </a:r>
            <a:r>
              <a:rPr lang="en-GB" b="1" u="sng" dirty="0" smtClean="0">
                <a:latin typeface="Comic Sans MS" panose="030F0702030302020204" pitchFamily="66" charset="0"/>
              </a:rPr>
              <a:t>less</a:t>
            </a:r>
            <a:r>
              <a:rPr lang="en-GB" dirty="0" smtClean="0">
                <a:latin typeface="Comic Sans MS" panose="030F0702030302020204" pitchFamily="66" charset="0"/>
              </a:rPr>
              <a:t> apples?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754355" y="2240445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10356072" y="2264136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553" y="229809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837" y="271053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2745" y="310679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457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01" y="3953658"/>
            <a:ext cx="3737273" cy="266081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57120" y="4185727"/>
            <a:ext cx="2943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more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810492" y="5043778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531162" y="5058543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26" y="541380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179" y="538695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922" y="3980794"/>
            <a:ext cx="3737273" cy="2660817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9844131" y="5098266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8226934" y="5143551"/>
            <a:ext cx="1243013" cy="124301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loud Callout 22"/>
          <p:cNvSpPr/>
          <p:nvPr/>
        </p:nvSpPr>
        <p:spPr>
          <a:xfrm>
            <a:off x="4289547" y="4171767"/>
            <a:ext cx="2329251" cy="2129789"/>
          </a:xfrm>
          <a:prstGeom prst="cloudCallout">
            <a:avLst>
              <a:gd name="adj1" fmla="val -104261"/>
              <a:gd name="adj2" fmla="val -3598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563124" y="4585335"/>
            <a:ext cx="17495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Remember to use the correct vocabulary to explain.</a:t>
            </a:r>
            <a:endParaRPr lang="en-GB" dirty="0"/>
          </a:p>
        </p:txBody>
      </p:sp>
      <p:pic>
        <p:nvPicPr>
          <p:cNvPr id="51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455" y="5465730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089" y="547382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48" y="520145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8599" y="5163276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753" y="5876528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387" y="588462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7650869" y="4193965"/>
            <a:ext cx="3449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Do both boxes have </a:t>
            </a:r>
            <a:r>
              <a:rPr lang="en-GB" b="1" u="sng" dirty="0" smtClean="0">
                <a:latin typeface="Comic Sans MS" panose="030F0702030302020204" pitchFamily="66" charset="0"/>
              </a:rPr>
              <a:t>the same </a:t>
            </a:r>
            <a:r>
              <a:rPr lang="en-GB" dirty="0" smtClean="0">
                <a:latin typeface="Comic Sans MS" panose="030F0702030302020204" pitchFamily="66" charset="0"/>
              </a:rPr>
              <a:t>amount?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7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52" y="2000801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96" y="1860211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60"/>
          <p:cNvSpPr/>
          <p:nvPr/>
        </p:nvSpPr>
        <p:spPr>
          <a:xfrm>
            <a:off x="642123" y="4499236"/>
            <a:ext cx="30658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Neither, they both have the same amount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10323253" y="4408316"/>
            <a:ext cx="9424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No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131" y="1093159"/>
            <a:ext cx="3782241" cy="2692833"/>
          </a:xfrm>
          <a:prstGeom prst="rect">
            <a:avLst/>
          </a:prstGeom>
        </p:spPr>
      </p:pic>
      <p:grpSp>
        <p:nvGrpSpPr>
          <p:cNvPr id="64" name="Group 63"/>
          <p:cNvGrpSpPr/>
          <p:nvPr/>
        </p:nvGrpSpPr>
        <p:grpSpPr>
          <a:xfrm>
            <a:off x="885825" y="2285999"/>
            <a:ext cx="2981326" cy="1243014"/>
            <a:chOff x="885825" y="2285999"/>
            <a:chExt cx="2981326" cy="1243014"/>
          </a:xfrm>
        </p:grpSpPr>
        <p:sp>
          <p:nvSpPr>
            <p:cNvPr id="65" name="Rectangle 64"/>
            <p:cNvSpPr/>
            <p:nvPr/>
          </p:nvSpPr>
          <p:spPr>
            <a:xfrm>
              <a:off x="885825" y="2286000"/>
              <a:ext cx="1243013" cy="1243013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2624138" y="2285999"/>
              <a:ext cx="1243013" cy="1243013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65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549" y="269844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457" y="309470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935" y="2285999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219" y="269844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127" y="3094705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079" y="2269817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761" y="3031924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906195" y="1406425"/>
            <a:ext cx="2943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box has </a:t>
            </a:r>
            <a:r>
              <a:rPr lang="en-GB" b="1" u="sng" dirty="0" smtClean="0">
                <a:latin typeface="Comic Sans MS" panose="030F0702030302020204" pitchFamily="66" charset="0"/>
              </a:rPr>
              <a:t>more</a:t>
            </a:r>
            <a:r>
              <a:rPr lang="en-GB" dirty="0" smtClean="0">
                <a:latin typeface="Comic Sans MS" panose="030F0702030302020204" pitchFamily="66" charset="0"/>
              </a:rPr>
              <a:t> apples in it?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86" y="1932493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233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9038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Tuesday’s 1st challenge: 2D and 3D Shapes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424" y="884051"/>
            <a:ext cx="4081463" cy="27977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84946" y="970415"/>
            <a:ext cx="2504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a 3D shape?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Cloud Callout 6"/>
          <p:cNvSpPr/>
          <p:nvPr/>
        </p:nvSpPr>
        <p:spPr>
          <a:xfrm>
            <a:off x="9001126" y="1124303"/>
            <a:ext cx="3043238" cy="1858391"/>
          </a:xfrm>
          <a:prstGeom prst="cloudCallout">
            <a:avLst>
              <a:gd name="adj1" fmla="val -67686"/>
              <a:gd name="adj2" fmla="val -3396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272854" y="1349295"/>
            <a:ext cx="225139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Remember:</a:t>
            </a:r>
          </a:p>
          <a:p>
            <a:pPr algn="ctr"/>
            <a:r>
              <a:rPr lang="en-GB" sz="1800" b="1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3D shapes are solid</a:t>
            </a:r>
          </a:p>
          <a:p>
            <a:pPr algn="ctr"/>
            <a:r>
              <a:rPr lang="en-GB" sz="1800" b="1" u="sng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2D shapes are flat</a:t>
            </a:r>
            <a:endParaRPr lang="en-GB" sz="18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What Is A Cuboid | Cuboid Shape | DK Find Ou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r="14102"/>
          <a:stretch/>
        </p:blipFill>
        <p:spPr bwMode="auto">
          <a:xfrm flipH="1">
            <a:off x="4357779" y="2352305"/>
            <a:ext cx="1514475" cy="104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254" y="2433852"/>
            <a:ext cx="852924" cy="8862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0182" y="2336677"/>
            <a:ext cx="1028701" cy="10533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92647"/>
            <a:ext cx="4081463" cy="27977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522" y="3879011"/>
            <a:ext cx="2504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a 2D shape?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2274" y="5220464"/>
            <a:ext cx="1094392" cy="1089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6666" y="5150869"/>
            <a:ext cx="1257300" cy="12001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940" y="3814517"/>
            <a:ext cx="4081463" cy="279777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341462" y="3900881"/>
            <a:ext cx="2805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</a:t>
            </a:r>
            <a:r>
              <a:rPr lang="en-GB" sz="2000" b="1" u="sng" dirty="0" smtClean="0">
                <a:latin typeface="Comic Sans MS" panose="030F0702030302020204" pitchFamily="66" charset="0"/>
              </a:rPr>
              <a:t>not</a:t>
            </a:r>
            <a:r>
              <a:rPr lang="en-GB" sz="2000" b="1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a sphere?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4190" y="5261245"/>
            <a:ext cx="1094392" cy="10897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6477" y="5256848"/>
            <a:ext cx="1028701" cy="10533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2084" y="5194920"/>
            <a:ext cx="1096799" cy="1244780"/>
          </a:xfrm>
          <a:prstGeom prst="rect">
            <a:avLst/>
          </a:prstGeom>
        </p:spPr>
      </p:pic>
      <p:pic>
        <p:nvPicPr>
          <p:cNvPr id="22" name="Picture 2" descr="Smart Math Formula: Math Formulas | Triangular Prism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0" y="5267204"/>
            <a:ext cx="1322732" cy="88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4788" y="901600"/>
            <a:ext cx="387667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10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8605206" y="2867892"/>
            <a:ext cx="3043238" cy="3698946"/>
          </a:xfrm>
          <a:prstGeom prst="cloudCallout">
            <a:avLst>
              <a:gd name="adj1" fmla="val -62223"/>
              <a:gd name="adj2" fmla="val 4112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2063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424" y="884051"/>
            <a:ext cx="4081463" cy="27977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84946" y="970415"/>
            <a:ext cx="2504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a 3D shape?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925006" y="3749798"/>
            <a:ext cx="22513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circle is a 2D shape and is flat.</a:t>
            </a:r>
          </a:p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sphere is a 3D solid shape.  </a:t>
            </a:r>
            <a:endParaRPr lang="en-GB" sz="28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What Is A Cuboid | Cuboid Shape | DK Find Ou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r="14102"/>
          <a:stretch/>
        </p:blipFill>
        <p:spPr bwMode="auto">
          <a:xfrm flipH="1">
            <a:off x="4357779" y="2352305"/>
            <a:ext cx="1514475" cy="104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254" y="2433852"/>
            <a:ext cx="852924" cy="8862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0182" y="2336677"/>
            <a:ext cx="1028701" cy="10533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92647"/>
            <a:ext cx="4081463" cy="27977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2522" y="3879011"/>
            <a:ext cx="2504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a 2D shape?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2274" y="5220464"/>
            <a:ext cx="1094392" cy="1089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6666" y="5150869"/>
            <a:ext cx="1257300" cy="12001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940" y="3814517"/>
            <a:ext cx="4081463" cy="279777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341462" y="3900881"/>
            <a:ext cx="2805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shape is </a:t>
            </a:r>
            <a:r>
              <a:rPr lang="en-GB" sz="2000" b="1" u="sng" dirty="0" smtClean="0">
                <a:latin typeface="Comic Sans MS" panose="030F0702030302020204" pitchFamily="66" charset="0"/>
              </a:rPr>
              <a:t>not</a:t>
            </a:r>
            <a:r>
              <a:rPr lang="en-GB" sz="2000" b="1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a sphere?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4190" y="5261245"/>
            <a:ext cx="1094392" cy="10897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6477" y="5256848"/>
            <a:ext cx="1028701" cy="10533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2084" y="5194920"/>
            <a:ext cx="1096799" cy="1244780"/>
          </a:xfrm>
          <a:prstGeom prst="rect">
            <a:avLst/>
          </a:prstGeom>
        </p:spPr>
      </p:pic>
      <p:pic>
        <p:nvPicPr>
          <p:cNvPr id="23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638" y="4835974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mart Math Formula: Math Formulas | Triangular Prism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0" y="5267204"/>
            <a:ext cx="1322732" cy="88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997" y="4847152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859" y="1750140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3414" y="941994"/>
            <a:ext cx="3876675" cy="2724150"/>
          </a:xfrm>
          <a:prstGeom prst="rect">
            <a:avLst/>
          </a:prstGeom>
        </p:spPr>
      </p:pic>
      <p:pic>
        <p:nvPicPr>
          <p:cNvPr id="22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" y="1779055"/>
            <a:ext cx="1940315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852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091" y="180109"/>
            <a:ext cx="6694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Tuesday’s 2nd challenge: length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523" y="958621"/>
            <a:ext cx="3881145" cy="26954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523" y="962418"/>
            <a:ext cx="3881145" cy="26954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63" y="4035931"/>
            <a:ext cx="7578642" cy="269545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20149" y="1101142"/>
            <a:ext cx="2723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worm is the shortest?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1867286" y="5170111"/>
            <a:ext cx="4670473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457698" y="4232540"/>
            <a:ext cx="2537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pencil is the longest?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1867286" y="5720774"/>
            <a:ext cx="4670473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loud Callout 13"/>
          <p:cNvSpPr/>
          <p:nvPr/>
        </p:nvSpPr>
        <p:spPr>
          <a:xfrm>
            <a:off x="8591476" y="4494474"/>
            <a:ext cx="3043238" cy="2026521"/>
          </a:xfrm>
          <a:prstGeom prst="cloudCallout">
            <a:avLst>
              <a:gd name="adj1" fmla="val -104751"/>
              <a:gd name="adj2" fmla="val -2274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882802" y="4999904"/>
            <a:ext cx="22513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 to verbally explain your answer.</a:t>
            </a:r>
            <a:endParaRPr lang="en-GB" sz="2800" dirty="0">
              <a:solidFill>
                <a:srgbClr val="00B0F0"/>
              </a:solidFill>
            </a:endParaRPr>
          </a:p>
        </p:txBody>
      </p:sp>
      <p:pic>
        <p:nvPicPr>
          <p:cNvPr id="16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9186203" y="2121863"/>
            <a:ext cx="2610529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asic Blue Pencil Sharpen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21915" r="14313" b="20144"/>
          <a:stretch/>
        </p:blipFill>
        <p:spPr bwMode="auto">
          <a:xfrm rot="2205578">
            <a:off x="9179979" y="2559993"/>
            <a:ext cx="672933" cy="59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523" y="956681"/>
            <a:ext cx="3881145" cy="269545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9167687" y="1762707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867286" y="4808275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091219" y="1880984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016105" y="1762707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703882" y="1141733"/>
            <a:ext cx="24609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Is the pencil the shortest?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74237" y="1101141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worm is the longest?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355" y="2161932"/>
            <a:ext cx="1924050" cy="8763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2868" y="1973713"/>
            <a:ext cx="2848652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690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091" y="180109"/>
            <a:ext cx="1984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523" y="958621"/>
            <a:ext cx="3881145" cy="26954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635" y="909796"/>
            <a:ext cx="3881145" cy="26954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63" y="4035931"/>
            <a:ext cx="7578642" cy="269545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20149" y="1101142"/>
            <a:ext cx="2723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worm is the shortest?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1867286" y="5170111"/>
            <a:ext cx="4670473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457698" y="4232540"/>
            <a:ext cx="2537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pencil is the longest?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1867286" y="5720774"/>
            <a:ext cx="4670473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loud Callout 13"/>
          <p:cNvSpPr/>
          <p:nvPr/>
        </p:nvSpPr>
        <p:spPr>
          <a:xfrm>
            <a:off x="8591476" y="4494474"/>
            <a:ext cx="3043238" cy="2026521"/>
          </a:xfrm>
          <a:prstGeom prst="cloudCallout">
            <a:avLst>
              <a:gd name="adj1" fmla="val -104751"/>
              <a:gd name="adj2" fmla="val -2274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882802" y="4999904"/>
            <a:ext cx="22513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 to verbally explain your answer.</a:t>
            </a:r>
            <a:endParaRPr lang="en-GB" sz="2800" dirty="0">
              <a:solidFill>
                <a:srgbClr val="00B0F0"/>
              </a:solidFill>
            </a:endParaRPr>
          </a:p>
        </p:txBody>
      </p:sp>
      <p:pic>
        <p:nvPicPr>
          <p:cNvPr id="16" name="Picture 2" descr="Staedtler Noris 122 HB Pencil with Rubber Tip, Pack of 12 - 122-HBR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1" t="46523" r="7461" b="47274"/>
          <a:stretch/>
        </p:blipFill>
        <p:spPr bwMode="auto">
          <a:xfrm>
            <a:off x="9186203" y="2121863"/>
            <a:ext cx="2610529" cy="33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asic Blue Pencil Sharpen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21915" r="14313" b="20144"/>
          <a:stretch/>
        </p:blipFill>
        <p:spPr bwMode="auto">
          <a:xfrm rot="2205578">
            <a:off x="9179979" y="2559993"/>
            <a:ext cx="672933" cy="59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523" y="956681"/>
            <a:ext cx="3881145" cy="269545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9167687" y="1762707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867286" y="4808275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091219" y="1880984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016105" y="1762707"/>
            <a:ext cx="0" cy="15333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703882" y="1141733"/>
            <a:ext cx="24609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Is the pencil the shortest?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74237" y="1101141"/>
            <a:ext cx="2501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worm is the longest?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355" y="2161932"/>
            <a:ext cx="1924050" cy="8763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2868" y="1973713"/>
            <a:ext cx="2848652" cy="971550"/>
          </a:xfrm>
          <a:prstGeom prst="rect">
            <a:avLst/>
          </a:prstGeom>
        </p:spPr>
      </p:pic>
      <p:pic>
        <p:nvPicPr>
          <p:cNvPr id="6146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446" y="2205122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759" y="122764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10854321" y="1336437"/>
            <a:ext cx="9424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No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63860" y="4121012"/>
            <a:ext cx="3480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They are both the same length. </a:t>
            </a:r>
            <a:endParaRPr lang="en-GB" sz="11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278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6" y="1005887"/>
            <a:ext cx="3881145" cy="2695459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00511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1st challenge: Number Bonds to 10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8118" y="2120184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48118" y="2875607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537740" y="2047220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 + 5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5145" y="278379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 + 4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9018" y="1218776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0173" y="1005887"/>
            <a:ext cx="3881145" cy="26954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418885" y="2120184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18885" y="2875607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808507" y="2047220"/>
            <a:ext cx="1513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10 + 1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75912" y="2783796"/>
            <a:ext cx="1282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9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+ 1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09785" y="1218776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91" y="3989903"/>
            <a:ext cx="3881145" cy="269545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145803" y="5104200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145803" y="5859623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535425" y="503123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+ 6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02830" y="5767812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6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+ 4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36703" y="4202792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210" y="3989903"/>
            <a:ext cx="3881145" cy="2695459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5426922" y="5104200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426922" y="5859623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16544" y="503123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8 + 2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83949" y="5767812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+ 8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17822" y="4202792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Cloud Callout 28"/>
          <p:cNvSpPr/>
          <p:nvPr/>
        </p:nvSpPr>
        <p:spPr>
          <a:xfrm>
            <a:off x="8939896" y="4299968"/>
            <a:ext cx="3043238" cy="2026521"/>
          </a:xfrm>
          <a:prstGeom prst="cloudCallout">
            <a:avLst>
              <a:gd name="adj1" fmla="val -104751"/>
              <a:gd name="adj2" fmla="val -2274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231222" y="4805398"/>
            <a:ext cx="22513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 to verbally explain your answer.</a:t>
            </a:r>
            <a:endParaRPr lang="en-GB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078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6" y="1005887"/>
            <a:ext cx="3881145" cy="2695459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2063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8118" y="2120184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148118" y="2875607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537740" y="2047220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 + 5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5145" y="278379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 + 4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9018" y="1218776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0173" y="1005887"/>
            <a:ext cx="3881145" cy="26954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418885" y="2120184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18885" y="2875607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808507" y="2047220"/>
            <a:ext cx="1513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10 + 1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75912" y="2783796"/>
            <a:ext cx="1282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9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+ 1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09785" y="1218776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91" y="3989903"/>
            <a:ext cx="3881145" cy="269545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145803" y="5104200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145803" y="5859623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535425" y="503123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+ 6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02830" y="5767812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6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+ 4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36703" y="4202792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210" y="3989903"/>
            <a:ext cx="3881145" cy="2695459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5426922" y="5104200"/>
            <a:ext cx="2143722" cy="4668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426922" y="5859623"/>
            <a:ext cx="2143722" cy="466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16544" y="5031236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8 + 2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83949" y="5767812"/>
            <a:ext cx="1364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+ 8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17822" y="4202792"/>
            <a:ext cx="25619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calculation makes 10?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Cloud Callout 28"/>
          <p:cNvSpPr/>
          <p:nvPr/>
        </p:nvSpPr>
        <p:spPr>
          <a:xfrm>
            <a:off x="8907364" y="2176271"/>
            <a:ext cx="3043238" cy="2026521"/>
          </a:xfrm>
          <a:prstGeom prst="cloudCallout">
            <a:avLst>
              <a:gd name="adj1" fmla="val -85798"/>
              <a:gd name="adj2" fmla="val 7444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256380" y="2618145"/>
            <a:ext cx="22513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 to verbally explain your answer.</a:t>
            </a:r>
            <a:endParaRPr lang="en-GB" sz="2800" dirty="0">
              <a:solidFill>
                <a:srgbClr val="00B0F0"/>
              </a:solidFill>
            </a:endParaRPr>
          </a:p>
        </p:txBody>
      </p:sp>
      <p:pic>
        <p:nvPicPr>
          <p:cNvPr id="31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01" y="149855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734" y="533093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414" y="2334709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372" y="527022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414" y="4595450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8444411" y="4866874"/>
            <a:ext cx="3454427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They </a:t>
            </a:r>
            <a:r>
              <a:rPr lang="en-GB" sz="3200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both</a:t>
            </a:r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make 10.</a:t>
            </a:r>
            <a:b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sz="1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(T</a:t>
            </a:r>
            <a:r>
              <a:rPr lang="en-GB" sz="18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he numbers are the same they are just reversed). </a:t>
            </a:r>
            <a:endParaRPr lang="en-GB" b="1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40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5963083" y="2961535"/>
            <a:ext cx="6154143" cy="3759440"/>
            <a:chOff x="5963083" y="2961535"/>
            <a:chExt cx="6154143" cy="375944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63083" y="2961535"/>
              <a:ext cx="6154143" cy="3759440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6327367" y="4576273"/>
              <a:ext cx="5026599" cy="3005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964338"/>
            <a:ext cx="4081463" cy="27977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5" y="3877163"/>
            <a:ext cx="4081463" cy="2797777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7430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2nd challenge: Money 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3962" y="1132577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 smtClean="0">
                <a:latin typeface="Comic Sans MS" panose="030F0702030302020204" pitchFamily="66" charset="0"/>
              </a:rPr>
              <a:t>2p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53805" y="3930354"/>
            <a:ext cx="2622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 smtClean="0">
                <a:latin typeface="Comic Sans MS" panose="030F0702030302020204" pitchFamily="66" charset="0"/>
              </a:rPr>
              <a:t>10p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59376" y="3160646"/>
            <a:ext cx="3249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coins together make </a:t>
            </a:r>
            <a:r>
              <a:rPr lang="en-GB" sz="2800" b="1" dirty="0" smtClean="0">
                <a:latin typeface="Comic Sans MS" panose="030F0702030302020204" pitchFamily="66" charset="0"/>
              </a:rPr>
              <a:t>10p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304" y="2966651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028" y="4885397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4253661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10" y="5746824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rowned Lion 1p - 20p Coin - Mintage: 2,430,957,4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99" y="5399905"/>
            <a:ext cx="953757" cy="95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535" y="2922934"/>
            <a:ext cx="568588" cy="5923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051" y="163757"/>
            <a:ext cx="4081463" cy="27977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441759" y="319971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>
                <a:latin typeface="Comic Sans MS" panose="030F0702030302020204" pitchFamily="66" charset="0"/>
              </a:rPr>
              <a:t>5</a:t>
            </a:r>
            <a:r>
              <a:rPr lang="en-GB" sz="2800" b="1" dirty="0" smtClean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582" y="2079090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rowned Lion 1p - 20p Coin - Mintage: 2,430,957,4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510" y="1707183"/>
            <a:ext cx="953757" cy="95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9076" y="1999786"/>
            <a:ext cx="568588" cy="5923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8596" y="5653829"/>
            <a:ext cx="568588" cy="592356"/>
          </a:xfrm>
          <a:prstGeom prst="rect">
            <a:avLst/>
          </a:prstGeom>
        </p:spPr>
      </p:pic>
      <p:pic>
        <p:nvPicPr>
          <p:cNvPr id="7176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274" y="2652546"/>
            <a:ext cx="916084" cy="91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013" y="4084661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7450" y="4885397"/>
            <a:ext cx="568588" cy="59235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465888" y="3909081"/>
            <a:ext cx="3209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a.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8274085" y="3866817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b.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867782" y="3836096"/>
            <a:ext cx="3225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/>
          </a:p>
        </p:txBody>
      </p:sp>
      <p:pic>
        <p:nvPicPr>
          <p:cNvPr id="35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2873" y="4159867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530" y="4133658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123" y="5064113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033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5963083" y="2961535"/>
            <a:ext cx="6154143" cy="3759440"/>
            <a:chOff x="5963083" y="2961535"/>
            <a:chExt cx="6154143" cy="375944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63083" y="2961535"/>
              <a:ext cx="6154143" cy="3759440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6327367" y="4576273"/>
              <a:ext cx="5026599" cy="3005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964338"/>
            <a:ext cx="4081463" cy="27977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5" y="3877163"/>
            <a:ext cx="4081463" cy="2797777"/>
          </a:xfrm>
          <a:prstGeom prst="rect">
            <a:avLst/>
          </a:prstGeom>
        </p:spPr>
      </p:pic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984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3962" y="1132577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 smtClean="0">
                <a:latin typeface="Comic Sans MS" panose="030F0702030302020204" pitchFamily="66" charset="0"/>
              </a:rPr>
              <a:t>2p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53805" y="3930354"/>
            <a:ext cx="2622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 smtClean="0">
                <a:latin typeface="Comic Sans MS" panose="030F0702030302020204" pitchFamily="66" charset="0"/>
              </a:rPr>
              <a:t>10p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59376" y="3160646"/>
            <a:ext cx="3249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coins together make </a:t>
            </a:r>
            <a:r>
              <a:rPr lang="en-GB" sz="2800" b="1" dirty="0" smtClean="0">
                <a:latin typeface="Comic Sans MS" panose="030F0702030302020204" pitchFamily="66" charset="0"/>
              </a:rPr>
              <a:t>10p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304" y="2966651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028" y="4885397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4253661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10" y="5746824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rowned Lion 1p - 20p Coin - Mintage: 2,430,957,4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99" y="5399905"/>
            <a:ext cx="953757" cy="95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535" y="2922934"/>
            <a:ext cx="568588" cy="5923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7051" y="163757"/>
            <a:ext cx="4081463" cy="27977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441759" y="319971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coin is worth </a:t>
            </a:r>
            <a:r>
              <a:rPr lang="en-GB" sz="2800" b="1" dirty="0">
                <a:latin typeface="Comic Sans MS" panose="030F0702030302020204" pitchFamily="66" charset="0"/>
              </a:rPr>
              <a:t>5</a:t>
            </a:r>
            <a:r>
              <a:rPr lang="en-GB" sz="2800" b="1" dirty="0" smtClean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9" name="Picture 2" descr="Royal Mint 1982 - 1990 Five Pence Uncirculated Coins - Variou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582" y="2079090"/>
            <a:ext cx="513052" cy="51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rowned Lion 1p - 20p Coin - Mintage: 2,430,957,4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510" y="1707183"/>
            <a:ext cx="953757" cy="95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9076" y="1999786"/>
            <a:ext cx="568588" cy="5923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8596" y="5653829"/>
            <a:ext cx="568588" cy="592356"/>
          </a:xfrm>
          <a:prstGeom prst="rect">
            <a:avLst/>
          </a:prstGeom>
        </p:spPr>
      </p:pic>
      <p:pic>
        <p:nvPicPr>
          <p:cNvPr id="7176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274" y="2652546"/>
            <a:ext cx="916084" cy="91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013" y="4084661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7450" y="4885397"/>
            <a:ext cx="568588" cy="59235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465888" y="3909081"/>
            <a:ext cx="3209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a.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8274085" y="3866817"/>
            <a:ext cx="335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b.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867782" y="3836096"/>
            <a:ext cx="3225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/>
          </a:p>
        </p:txBody>
      </p:sp>
      <p:pic>
        <p:nvPicPr>
          <p:cNvPr id="35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2873" y="4159867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530" y="4133658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UK Decimal Coins - Two Penc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123" y="5064113"/>
            <a:ext cx="798282" cy="7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493" y="2247738"/>
            <a:ext cx="1694635" cy="16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115" y="5015077"/>
            <a:ext cx="1694635" cy="16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1571" y="1498083"/>
            <a:ext cx="1694635" cy="16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004" y="3936190"/>
            <a:ext cx="1694635" cy="16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116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17535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1st challenge: positional language/prepositions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2682"/>
          <a:stretch/>
        </p:blipFill>
        <p:spPr>
          <a:xfrm>
            <a:off x="164550" y="786792"/>
            <a:ext cx="4532801" cy="26612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8550" y="1087329"/>
            <a:ext cx="32447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colour square is in the </a:t>
            </a:r>
            <a:r>
              <a:rPr lang="en-GB" b="1" dirty="0" smtClean="0">
                <a:latin typeface="Comic Sans MS" panose="030F0702030302020204" pitchFamily="66" charset="0"/>
              </a:rPr>
              <a:t>middle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061" y="811149"/>
            <a:ext cx="3000156" cy="26538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23169" y="979705"/>
            <a:ext cx="19319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worm?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6979" y="1287482"/>
            <a:ext cx="1324320" cy="18934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1724" y="794180"/>
            <a:ext cx="3829857" cy="26538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180682" y="933440"/>
            <a:ext cx="19319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worm?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5755" y="1573689"/>
            <a:ext cx="3117835" cy="16072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351" y="4032680"/>
            <a:ext cx="3371437" cy="26538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5755" y="4032680"/>
            <a:ext cx="3371437" cy="26538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18394" y="4133600"/>
            <a:ext cx="19752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teddy?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72496" y="4133600"/>
            <a:ext cx="19752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teddy?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5142" y="4708446"/>
            <a:ext cx="2378442" cy="18076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6322" y="4605881"/>
            <a:ext cx="2917268" cy="1910181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30114" y="4199774"/>
            <a:ext cx="1279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under</a:t>
            </a:r>
            <a:endParaRPr lang="en-GB" sz="3200" dirty="0"/>
          </a:p>
        </p:txBody>
      </p:sp>
      <p:sp>
        <p:nvSpPr>
          <p:cNvPr id="21" name="Rectangle 20"/>
          <p:cNvSpPr/>
          <p:nvPr/>
        </p:nvSpPr>
        <p:spPr>
          <a:xfrm>
            <a:off x="2036883" y="4774815"/>
            <a:ext cx="2026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 top of</a:t>
            </a:r>
            <a:endParaRPr lang="en-GB" sz="3200" dirty="0"/>
          </a:p>
        </p:txBody>
      </p:sp>
      <p:sp>
        <p:nvSpPr>
          <p:cNvPr id="22" name="Rectangle 21"/>
          <p:cNvSpPr/>
          <p:nvPr/>
        </p:nvSpPr>
        <p:spPr>
          <a:xfrm>
            <a:off x="80927" y="5199208"/>
            <a:ext cx="1443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beside</a:t>
            </a:r>
            <a:endParaRPr lang="en-GB" sz="3200" dirty="0"/>
          </a:p>
        </p:txBody>
      </p:sp>
      <p:sp>
        <p:nvSpPr>
          <p:cNvPr id="23" name="Rectangle 22"/>
          <p:cNvSpPr/>
          <p:nvPr/>
        </p:nvSpPr>
        <p:spPr>
          <a:xfrm>
            <a:off x="2231232" y="5893432"/>
            <a:ext cx="1805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between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231046" y="6040378"/>
            <a:ext cx="14414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middle</a:t>
            </a:r>
            <a:endParaRPr lang="en-GB" sz="3200" dirty="0"/>
          </a:p>
        </p:txBody>
      </p:sp>
      <p:sp>
        <p:nvSpPr>
          <p:cNvPr id="25" name="Rectangle 24"/>
          <p:cNvSpPr/>
          <p:nvPr/>
        </p:nvSpPr>
        <p:spPr>
          <a:xfrm>
            <a:off x="132096" y="3835154"/>
            <a:ext cx="4248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Use the correct words to describe…</a:t>
            </a:r>
            <a:endParaRPr lang="en-GB" sz="1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47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984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2682"/>
          <a:stretch/>
        </p:blipFill>
        <p:spPr>
          <a:xfrm>
            <a:off x="164550" y="786792"/>
            <a:ext cx="4532801" cy="26612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8550" y="1087329"/>
            <a:ext cx="32447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colour square is in the </a:t>
            </a:r>
            <a:r>
              <a:rPr lang="en-GB" b="1" dirty="0" smtClean="0">
                <a:latin typeface="Comic Sans MS" panose="030F0702030302020204" pitchFamily="66" charset="0"/>
              </a:rPr>
              <a:t>middle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061" y="811149"/>
            <a:ext cx="3000156" cy="26538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23169" y="979705"/>
            <a:ext cx="19319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worm?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6979" y="1287482"/>
            <a:ext cx="1324320" cy="18934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1724" y="794180"/>
            <a:ext cx="3829857" cy="26538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180682" y="933440"/>
            <a:ext cx="19319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worm?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5755" y="1573689"/>
            <a:ext cx="3117835" cy="16072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351" y="4032680"/>
            <a:ext cx="3371437" cy="26538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5755" y="4032680"/>
            <a:ext cx="3371437" cy="26538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18394" y="4133600"/>
            <a:ext cx="19752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teddy?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72496" y="4133600"/>
            <a:ext cx="19752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is the teddy?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5142" y="4708446"/>
            <a:ext cx="2378442" cy="18076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6322" y="4605881"/>
            <a:ext cx="2917268" cy="1910181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5076968" y="2965724"/>
            <a:ext cx="28377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worm is under the pot.</a:t>
            </a:r>
            <a:endParaRPr lang="en-GB" sz="2400" dirty="0"/>
          </a:p>
        </p:txBody>
      </p:sp>
      <p:sp>
        <p:nvSpPr>
          <p:cNvPr id="21" name="Rectangle 20"/>
          <p:cNvSpPr/>
          <p:nvPr/>
        </p:nvSpPr>
        <p:spPr>
          <a:xfrm>
            <a:off x="2036883" y="4774815"/>
            <a:ext cx="20265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 top of</a:t>
            </a:r>
            <a:endParaRPr lang="en-GB" sz="3200" dirty="0"/>
          </a:p>
        </p:txBody>
      </p:sp>
      <p:sp>
        <p:nvSpPr>
          <p:cNvPr id="22" name="Rectangle 21"/>
          <p:cNvSpPr/>
          <p:nvPr/>
        </p:nvSpPr>
        <p:spPr>
          <a:xfrm>
            <a:off x="80927" y="5199208"/>
            <a:ext cx="1443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beside</a:t>
            </a:r>
            <a:endParaRPr lang="en-GB" sz="3200" dirty="0"/>
          </a:p>
        </p:txBody>
      </p:sp>
      <p:sp>
        <p:nvSpPr>
          <p:cNvPr id="23" name="Rectangle 22"/>
          <p:cNvSpPr/>
          <p:nvPr/>
        </p:nvSpPr>
        <p:spPr>
          <a:xfrm>
            <a:off x="2231232" y="5893432"/>
            <a:ext cx="1805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between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231046" y="6040378"/>
            <a:ext cx="14414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middle</a:t>
            </a:r>
            <a:endParaRPr lang="en-GB" sz="3200" dirty="0"/>
          </a:p>
        </p:txBody>
      </p:sp>
      <p:sp>
        <p:nvSpPr>
          <p:cNvPr id="25" name="Rectangle 24"/>
          <p:cNvSpPr/>
          <p:nvPr/>
        </p:nvSpPr>
        <p:spPr>
          <a:xfrm>
            <a:off x="132096" y="3835154"/>
            <a:ext cx="4248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Use the correct words to describe…</a:t>
            </a:r>
            <a:endParaRPr lang="en-GB" sz="1800" dirty="0">
              <a:solidFill>
                <a:srgbClr val="00B050"/>
              </a:solidFill>
            </a:endParaRPr>
          </a:p>
        </p:txBody>
      </p:sp>
      <p:pic>
        <p:nvPicPr>
          <p:cNvPr id="26" name="Picture 2" descr="File:Small-dark-green-circle.svg - Wikimedia Common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51" y="1518780"/>
            <a:ext cx="1694635" cy="16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8393027" y="2964720"/>
            <a:ext cx="40289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worm is between the pot and the football.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5251438" y="4329265"/>
            <a:ext cx="28377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teddy is under the table.</a:t>
            </a:r>
            <a:endParaRPr lang="en-GB" sz="2400" dirty="0"/>
          </a:p>
        </p:txBody>
      </p:sp>
      <p:sp>
        <p:nvSpPr>
          <p:cNvPr id="29" name="Rectangle 28"/>
          <p:cNvSpPr/>
          <p:nvPr/>
        </p:nvSpPr>
        <p:spPr>
          <a:xfrm>
            <a:off x="8567763" y="4318938"/>
            <a:ext cx="32231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teddy is beside the table.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62972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7229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2nd challenge: capacity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891541"/>
            <a:ext cx="4081463" cy="27977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22632" y="1183887"/>
            <a:ext cx="2236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58" y="891540"/>
            <a:ext cx="4081463" cy="27977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75545" y="1159387"/>
            <a:ext cx="28023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 nearly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59" y="3800000"/>
            <a:ext cx="4081463" cy="30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75545" y="4098350"/>
            <a:ext cx="2637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containers are empty?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3840478"/>
            <a:ext cx="4081463" cy="30175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22632" y="4098350"/>
            <a:ext cx="26260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 half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2" y="1802904"/>
            <a:ext cx="796221" cy="16957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0225" y="5170111"/>
            <a:ext cx="592200" cy="15049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1905" y="5356052"/>
            <a:ext cx="1118744" cy="13764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25" y="2053005"/>
            <a:ext cx="842993" cy="14956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021" y="5170111"/>
            <a:ext cx="890518" cy="15624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88699" y="1802904"/>
            <a:ext cx="809840" cy="17138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35967" y="1797764"/>
            <a:ext cx="809840" cy="17138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1538" y="2355028"/>
            <a:ext cx="993798" cy="11936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573" y="5425255"/>
            <a:ext cx="1062411" cy="12760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45343" y="5425255"/>
            <a:ext cx="993798" cy="11936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205" y="2068483"/>
            <a:ext cx="1118744" cy="137646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83455" y="5043488"/>
            <a:ext cx="1091124" cy="165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845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984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891541"/>
            <a:ext cx="4081463" cy="27977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22632" y="1183887"/>
            <a:ext cx="2236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58" y="891540"/>
            <a:ext cx="4081463" cy="27977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75545" y="1159387"/>
            <a:ext cx="28023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 nearly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59" y="3800000"/>
            <a:ext cx="4081463" cy="30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75545" y="4098350"/>
            <a:ext cx="2637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containers are empty?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6" y="3840478"/>
            <a:ext cx="4081463" cy="30175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22632" y="4098350"/>
            <a:ext cx="26260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container is  half full?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2" y="1802904"/>
            <a:ext cx="796221" cy="16957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0225" y="5170111"/>
            <a:ext cx="592200" cy="15049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1905" y="5356052"/>
            <a:ext cx="1118744" cy="13764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25" y="2053005"/>
            <a:ext cx="842993" cy="14956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021" y="5170111"/>
            <a:ext cx="890518" cy="15624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88699" y="1802904"/>
            <a:ext cx="809840" cy="17138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35967" y="1797764"/>
            <a:ext cx="809840" cy="17138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1538" y="2355028"/>
            <a:ext cx="993798" cy="11936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573" y="5425255"/>
            <a:ext cx="1062411" cy="12760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45343" y="5425255"/>
            <a:ext cx="993798" cy="11936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205" y="2068483"/>
            <a:ext cx="1118744" cy="137646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83455" y="5043488"/>
            <a:ext cx="1091124" cy="1657785"/>
          </a:xfrm>
          <a:prstGeom prst="rect">
            <a:avLst/>
          </a:prstGeom>
        </p:spPr>
      </p:pic>
      <p:pic>
        <p:nvPicPr>
          <p:cNvPr id="28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49" y="2072280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415" y="547713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786" y="2218591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904" y="5454885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445" y="5466398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033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12677766" y="5960732"/>
            <a:ext cx="292480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6236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1st challenge: weight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20" y="754412"/>
            <a:ext cx="4885198" cy="31743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510" y="2417001"/>
            <a:ext cx="1426333" cy="9204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9813" y="2258813"/>
            <a:ext cx="1876425" cy="1228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10226" y="969855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424" y="769707"/>
            <a:ext cx="4885198" cy="31743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63389" y="927802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8391" y="2229179"/>
            <a:ext cx="1549996" cy="1014972"/>
          </a:xfrm>
          <a:prstGeom prst="rect">
            <a:avLst/>
          </a:prstGeom>
        </p:spPr>
      </p:pic>
      <p:pic>
        <p:nvPicPr>
          <p:cNvPr id="10242" name="Picture 2" descr="Red latex Balloons Red Balloon Valentine Balloon Red | Ets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697" y="1734469"/>
            <a:ext cx="1448406" cy="178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3189" y="3998219"/>
            <a:ext cx="4885198" cy="28858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01589" y="4209128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4138" y="4978766"/>
            <a:ext cx="592200" cy="15049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8391" y="4828619"/>
            <a:ext cx="796221" cy="169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031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12677766" y="5960732"/>
            <a:ext cx="292480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2063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20" y="754412"/>
            <a:ext cx="4885198" cy="31743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510" y="2417001"/>
            <a:ext cx="1426333" cy="9204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9813" y="2258813"/>
            <a:ext cx="1876425" cy="1228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10226" y="969855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424" y="769707"/>
            <a:ext cx="4885198" cy="31743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63389" y="927802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8391" y="2229179"/>
            <a:ext cx="1549996" cy="1014972"/>
          </a:xfrm>
          <a:prstGeom prst="rect">
            <a:avLst/>
          </a:prstGeom>
        </p:spPr>
      </p:pic>
      <p:pic>
        <p:nvPicPr>
          <p:cNvPr id="10242" name="Picture 2" descr="Red latex Balloons Red Balloon Valentine Balloon Red | Ets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697" y="1734469"/>
            <a:ext cx="1448406" cy="178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3189" y="3998219"/>
            <a:ext cx="4885198" cy="28858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01589" y="4209128"/>
            <a:ext cx="271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heaviest?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4138" y="4978766"/>
            <a:ext cx="592200" cy="15049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8391" y="4828619"/>
            <a:ext cx="796221" cy="1695769"/>
          </a:xfrm>
          <a:prstGeom prst="rect">
            <a:avLst/>
          </a:prstGeom>
        </p:spPr>
      </p:pic>
      <p:pic>
        <p:nvPicPr>
          <p:cNvPr id="16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117" y="2360704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118" y="2193512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071" y="5441120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20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62969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ay’s 2nd challenge: weight</a:t>
            </a:r>
            <a:r>
              <a:rPr lang="en-GB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5" y="764884"/>
            <a:ext cx="4885198" cy="317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10226" y="969855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4446" y="3939220"/>
            <a:ext cx="4885198" cy="29187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80400" y="4183000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562" y="764884"/>
            <a:ext cx="4885198" cy="31743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11243" y="969855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7940" r="57698" b="1"/>
          <a:stretch/>
        </p:blipFill>
        <p:spPr>
          <a:xfrm>
            <a:off x="1128713" y="2135001"/>
            <a:ext cx="1108052" cy="10084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5712" y="1663563"/>
            <a:ext cx="1615607" cy="1479842"/>
          </a:xfrm>
          <a:prstGeom prst="rect">
            <a:avLst/>
          </a:prstGeom>
        </p:spPr>
      </p:pic>
      <p:pic>
        <p:nvPicPr>
          <p:cNvPr id="16386" name="Picture 2" descr="Flat cartoon empty straw wicker basket Royalty Free Vecto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 bwMode="auto">
          <a:xfrm>
            <a:off x="7183605" y="1780968"/>
            <a:ext cx="1398038" cy="18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lat cartoon empty straw wicker basket Royalty Free Vecto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 bwMode="auto">
          <a:xfrm>
            <a:off x="9373686" y="1707176"/>
            <a:ext cx="1398038" cy="18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240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174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074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083" y="250677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983" y="250677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What We Can Learn From the Near-Extinction of Bananas | Tim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6" t="19213" r="19640" b="22290"/>
          <a:stretch/>
        </p:blipFill>
        <p:spPr bwMode="auto">
          <a:xfrm>
            <a:off x="6296132" y="5451020"/>
            <a:ext cx="2030221" cy="105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Pineapple (each) | Tropical fruit | Planet Organic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4" t="8819" r="29072" b="10125"/>
          <a:stretch/>
        </p:blipFill>
        <p:spPr bwMode="auto">
          <a:xfrm>
            <a:off x="4771319" y="4674940"/>
            <a:ext cx="966836" cy="198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6824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7091" y="180109"/>
            <a:ext cx="1984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Answers: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45" y="764884"/>
            <a:ext cx="4885198" cy="317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10226" y="969855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4446" y="3939220"/>
            <a:ext cx="4885198" cy="29187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80400" y="4183000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562" y="764884"/>
            <a:ext cx="4885198" cy="31743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11243" y="969855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Which is the lightest? 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7940" r="57698" b="1"/>
          <a:stretch/>
        </p:blipFill>
        <p:spPr>
          <a:xfrm>
            <a:off x="1128713" y="2135001"/>
            <a:ext cx="1108052" cy="10084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5712" y="1663563"/>
            <a:ext cx="1615607" cy="1479842"/>
          </a:xfrm>
          <a:prstGeom prst="rect">
            <a:avLst/>
          </a:prstGeom>
        </p:spPr>
      </p:pic>
      <p:pic>
        <p:nvPicPr>
          <p:cNvPr id="16386" name="Picture 2" descr="Flat cartoon empty straw wicker basket Royalty Free Vecto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 bwMode="auto">
          <a:xfrm>
            <a:off x="7183605" y="1780968"/>
            <a:ext cx="1398038" cy="18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lat cartoon empty straw wicker basket Royalty Free Vecto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 bwMode="auto">
          <a:xfrm>
            <a:off x="9373686" y="1707176"/>
            <a:ext cx="1398038" cy="18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240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174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074" y="2544332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083" y="250677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.pinimg.com/originals/a3/75/0f/a3750f235cf6f62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983" y="2506773"/>
            <a:ext cx="342900" cy="41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What We Can Learn From the Near-Extinction of Bananas | Tim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6" t="19213" r="19640" b="22290"/>
          <a:stretch/>
        </p:blipFill>
        <p:spPr bwMode="auto">
          <a:xfrm>
            <a:off x="6296132" y="5451020"/>
            <a:ext cx="2030221" cy="105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Pineapple (each) | Tropical fruit | Planet Organic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4" t="8819" r="29072" b="10125"/>
          <a:stretch/>
        </p:blipFill>
        <p:spPr bwMode="auto">
          <a:xfrm>
            <a:off x="4771319" y="4674940"/>
            <a:ext cx="966836" cy="198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468" y="2183301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3712" y="2463150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Free Green Check Mark Transparent, Download Free Clip Art, Free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644" y="5116515"/>
            <a:ext cx="1024541" cy="117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281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770</Words>
  <Application>Microsoft Office PowerPoint</Application>
  <PresentationFormat>Widescreen</PresentationFormat>
  <Paragraphs>178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Comic Sans MS</vt:lpstr>
      <vt:lpstr>Office Theme</vt:lpstr>
      <vt:lpstr>Maths in Reception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in Reception</dc:title>
  <dc:creator>Knight R</dc:creator>
  <cp:lastModifiedBy>Knight R</cp:lastModifiedBy>
  <cp:revision>58</cp:revision>
  <dcterms:created xsi:type="dcterms:W3CDTF">2020-04-13T17:57:05Z</dcterms:created>
  <dcterms:modified xsi:type="dcterms:W3CDTF">2020-07-02T18:13:13Z</dcterms:modified>
</cp:coreProperties>
</file>