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9" r:id="rId4"/>
    <p:sldId id="267" r:id="rId5"/>
    <p:sldId id="272" r:id="rId6"/>
    <p:sldId id="268" r:id="rId7"/>
    <p:sldId id="269" r:id="rId8"/>
    <p:sldId id="270" r:id="rId9"/>
    <p:sldId id="275" r:id="rId10"/>
    <p:sldId id="274" r:id="rId11"/>
    <p:sldId id="276" r:id="rId12"/>
    <p:sldId id="260" r:id="rId13"/>
    <p:sldId id="273"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92" autoAdjust="0"/>
  </p:normalViewPr>
  <p:slideViewPr>
    <p:cSldViewPr>
      <p:cViewPr varScale="1">
        <p:scale>
          <a:sx n="67" d="100"/>
          <a:sy n="67" d="100"/>
        </p:scale>
        <p:origin x="146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30/04/2020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3</a:t>
            </a:fld>
            <a:endParaRPr lang="en-GB"/>
          </a:p>
        </p:txBody>
      </p:sp>
    </p:spTree>
    <p:extLst>
      <p:ext uri="{BB962C8B-B14F-4D97-AF65-F5344CB8AC3E}">
        <p14:creationId xmlns:p14="http://schemas.microsoft.com/office/powerpoint/2010/main" val="4120205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12</a:t>
            </a:fld>
            <a:endParaRPr lang="en-GB"/>
          </a:p>
        </p:txBody>
      </p:sp>
    </p:spTree>
    <p:extLst>
      <p:ext uri="{BB962C8B-B14F-4D97-AF65-F5344CB8AC3E}">
        <p14:creationId xmlns:p14="http://schemas.microsoft.com/office/powerpoint/2010/main" val="4254608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13</a:t>
            </a:fld>
            <a:endParaRPr lang="en-GB"/>
          </a:p>
        </p:txBody>
      </p:sp>
    </p:spTree>
    <p:extLst>
      <p:ext uri="{BB962C8B-B14F-4D97-AF65-F5344CB8AC3E}">
        <p14:creationId xmlns:p14="http://schemas.microsoft.com/office/powerpoint/2010/main" val="13815148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30/04/2020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9.gif"/><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jpeg"/><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www.mymaths.co.uk/"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052736"/>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sz="3600" b="1" dirty="0">
                <a:latin typeface="Comic Sans MS" panose="030F0702030302020204" pitchFamily="66" charset="0"/>
              </a:rPr>
              <a:t>Week 4</a:t>
            </a:r>
            <a:endParaRPr lang="en-GB" sz="3600" b="1" dirty="0" smtClean="0">
              <a:latin typeface="Comic Sans MS" panose="030F0702030302020204" pitchFamily="66" charset="0"/>
            </a:endParaRPr>
          </a:p>
          <a:p>
            <a:r>
              <a:rPr lang="en-GB" sz="3600" b="1" dirty="0" smtClean="0">
                <a:latin typeface="Comic Sans MS" panose="030F0702030302020204" pitchFamily="66" charset="0"/>
              </a:rPr>
              <a:t>11/5/20</a:t>
            </a:r>
            <a:endParaRPr lang="en-GB" dirty="0"/>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734" y="388384"/>
            <a:ext cx="8229600" cy="778098"/>
          </a:xfrm>
        </p:spPr>
        <p:txBody>
          <a:bodyPr>
            <a:normAutofit/>
          </a:bodyPr>
          <a:lstStyle/>
          <a:p>
            <a:r>
              <a:rPr lang="en-GB" sz="2400" dirty="0" smtClean="0">
                <a:latin typeface="Comic Sans MS" panose="030F0702030302020204" pitchFamily="66" charset="0"/>
              </a:rPr>
              <a:t>Information for Parents and Carers.</a:t>
            </a:r>
            <a:endParaRPr lang="en-GB" sz="2800" dirty="0">
              <a:latin typeface="Comic Sans MS" panose="030F0702030302020204" pitchFamily="66" charset="0"/>
            </a:endParaRPr>
          </a:p>
        </p:txBody>
      </p:sp>
      <p:sp>
        <p:nvSpPr>
          <p:cNvPr id="6" name="Rectangle 5"/>
          <p:cNvSpPr/>
          <p:nvPr/>
        </p:nvSpPr>
        <p:spPr>
          <a:xfrm>
            <a:off x="546804" y="1030288"/>
            <a:ext cx="6976340" cy="1080296"/>
          </a:xfrm>
          <a:prstGeom prst="rect">
            <a:avLst/>
          </a:prstGeom>
        </p:spPr>
        <p:txBody>
          <a:bodyPr wrap="square">
            <a:spAutoFit/>
          </a:bodyPr>
          <a:lstStyle/>
          <a:p>
            <a:pPr algn="just">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At St Catherine’s we follow the Mathematic programme ‘White Rose Maths’. White Rose Maths have set up a series of daily lessons for your child to follow at home.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6" descr="White Rose Maths - Trent Valley Teaching School Alliance"/>
          <p:cNvPicPr/>
          <p:nvPr/>
        </p:nvPicPr>
        <p:blipFill rotWithShape="1">
          <a:blip r:embed="rId2" cstate="print">
            <a:extLst>
              <a:ext uri="{28A0092B-C50C-407E-A947-70E740481C1C}">
                <a14:useLocalDpi xmlns:a14="http://schemas.microsoft.com/office/drawing/2010/main" val="0"/>
              </a:ext>
            </a:extLst>
          </a:blip>
          <a:srcRect r="51370" b="1011"/>
          <a:stretch/>
        </p:blipFill>
        <p:spPr bwMode="auto">
          <a:xfrm>
            <a:off x="7534022" y="890323"/>
            <a:ext cx="1156404" cy="1152128"/>
          </a:xfrm>
          <a:prstGeom prst="rect">
            <a:avLst/>
          </a:prstGeom>
          <a:noFill/>
          <a:ln>
            <a:noFill/>
          </a:ln>
          <a:extLst>
            <a:ext uri="{53640926-AAD7-44D8-BBD7-CCE9431645EC}">
              <a14:shadowObscured xmlns:a14="http://schemas.microsoft.com/office/drawing/2010/main"/>
            </a:ext>
          </a:extLst>
        </p:spPr>
      </p:pic>
      <p:sp>
        <p:nvSpPr>
          <p:cNvPr id="8" name="Rectangle 7"/>
          <p:cNvSpPr/>
          <p:nvPr/>
        </p:nvSpPr>
        <p:spPr>
          <a:xfrm>
            <a:off x="546804" y="2336364"/>
            <a:ext cx="8135594" cy="2166875"/>
          </a:xfrm>
          <a:prstGeom prst="rect">
            <a:avLst/>
          </a:prstGeom>
        </p:spPr>
        <p:txBody>
          <a:bodyPr wrap="square">
            <a:spAutoFit/>
          </a:bodyPr>
          <a:lstStyle/>
          <a:p>
            <a:pPr algn="just">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Each week you will find five lessons, one for each day. Every lesson comes with a short video for you to watch and discuss with your child. We recommend you pause the video at certain points to allow for discussion and questioning. After each video there is an </a:t>
            </a:r>
            <a:r>
              <a:rPr lang="en-GB" dirty="0" smtClean="0">
                <a:latin typeface="Comic Sans MS" panose="030F0702030302020204" pitchFamily="66" charset="0"/>
                <a:ea typeface="Calibri" panose="020F0502020204030204" pitchFamily="34" charset="0"/>
                <a:cs typeface="Times New Roman" panose="02020603050405020304" pitchFamily="18" charset="0"/>
              </a:rPr>
              <a:t>activity for your child to complete with your support. </a:t>
            </a:r>
            <a:r>
              <a:rPr lang="en-GB" dirty="0">
                <a:latin typeface="Comic Sans MS" panose="030F0702030302020204" pitchFamily="66" charset="0"/>
                <a:ea typeface="Calibri" panose="020F0502020204030204" pitchFamily="34" charset="0"/>
                <a:cs typeface="Times New Roman" panose="02020603050405020304" pitchFamily="18" charset="0"/>
              </a:rPr>
              <a:t>You may want to print this off or work from the screen and write your answers on a separate piece of paper. Each lesson should take approximately </a:t>
            </a:r>
            <a:r>
              <a:rPr lang="en-GB" dirty="0" smtClean="0">
                <a:latin typeface="Comic Sans MS" panose="030F0702030302020204" pitchFamily="66" charset="0"/>
                <a:ea typeface="Calibri" panose="020F0502020204030204" pitchFamily="34" charset="0"/>
                <a:cs typeface="Times New Roman" panose="02020603050405020304" pitchFamily="18" charset="0"/>
              </a:rPr>
              <a:t>20 minutes</a:t>
            </a:r>
            <a:r>
              <a:rPr lang="en-GB" dirty="0">
                <a:latin typeface="Comic Sans MS" panose="030F0702030302020204" pitchFamily="66" charset="0"/>
                <a:ea typeface="Calibri" panose="020F0502020204030204" pitchFamily="34" charset="0"/>
                <a:cs typeface="Times New Roman" panose="02020603050405020304" pitchFamily="18" charset="0"/>
              </a:rPr>
              <a:t>. </a:t>
            </a:r>
          </a:p>
        </p:txBody>
      </p:sp>
      <p:pic>
        <p:nvPicPr>
          <p:cNvPr id="18" name="Picture 17"/>
          <p:cNvPicPr>
            <a:picLocks noChangeAspect="1"/>
          </p:cNvPicPr>
          <p:nvPr/>
        </p:nvPicPr>
        <p:blipFill rotWithShape="1">
          <a:blip r:embed="rId3"/>
          <a:srcRect l="27309" t="63780" r="10706" b="10626"/>
          <a:stretch/>
        </p:blipFill>
        <p:spPr>
          <a:xfrm>
            <a:off x="251520" y="4853040"/>
            <a:ext cx="5207596" cy="1566012"/>
          </a:xfrm>
          <a:prstGeom prst="rect">
            <a:avLst/>
          </a:prstGeom>
        </p:spPr>
      </p:pic>
      <p:pic>
        <p:nvPicPr>
          <p:cNvPr id="9" name="Picture 2" descr="Tips label collection with flat design | Free Vector"/>
          <p:cNvPicPr>
            <a:picLocks noChangeAspect="1" noChangeArrowheads="1"/>
          </p:cNvPicPr>
          <p:nvPr/>
        </p:nvPicPr>
        <p:blipFill rotWithShape="1">
          <a:blip r:embed="rId4">
            <a:extLst>
              <a:ext uri="{28A0092B-C50C-407E-A947-70E740481C1C}">
                <a14:useLocalDpi xmlns:a14="http://schemas.microsoft.com/office/drawing/2010/main" val="0"/>
              </a:ext>
            </a:extLst>
          </a:blip>
          <a:srcRect l="66823" t="41771" r="5401" b="40240"/>
          <a:stretch/>
        </p:blipFill>
        <p:spPr bwMode="auto">
          <a:xfrm>
            <a:off x="6804248" y="438209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39952" y="5095613"/>
            <a:ext cx="3240360" cy="1323439"/>
          </a:xfrm>
          <a:prstGeom prst="rect">
            <a:avLst/>
          </a:prstGeom>
          <a:noFill/>
          <a:ln w="38100">
            <a:solidFill>
              <a:schemeClr val="accent1"/>
            </a:solidFill>
          </a:ln>
        </p:spPr>
        <p:txBody>
          <a:bodyPr wrap="square" rtlCol="0">
            <a:spAutoFit/>
          </a:bodyPr>
          <a:lstStyle/>
          <a:p>
            <a:r>
              <a:rPr lang="en-GB" sz="1600" dirty="0" smtClean="0">
                <a:latin typeface="Comic Sans MS" panose="030F0702030302020204" pitchFamily="66" charset="0"/>
              </a:rPr>
              <a:t>Look out for our ‘Helpful Tips’ on each slide. We have added a little more information about how you can support your child at home with each lesson. </a:t>
            </a:r>
            <a:r>
              <a:rPr lang="en-GB" sz="1600" dirty="0" smtClean="0">
                <a:latin typeface="Comic Sans MS" panose="030F0702030302020204" pitchFamily="66" charset="0"/>
                <a:sym typeface="Wingdings" panose="05000000000000000000" pitchFamily="2" charset="2"/>
              </a:rPr>
              <a:t></a:t>
            </a:r>
            <a:endParaRPr lang="en-GB" sz="1600" dirty="0">
              <a:latin typeface="Comic Sans MS" panose="030F0702030302020204" pitchFamily="66" charset="0"/>
            </a:endParaRPr>
          </a:p>
        </p:txBody>
      </p:sp>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38067" y="461521"/>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4</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Google Shape;75;p15"/>
          <p:cNvPicPr preferRelativeResize="0"/>
          <p:nvPr/>
        </p:nvPicPr>
        <p:blipFill>
          <a:blip r:embed="rId3">
            <a:alphaModFix/>
          </a:blip>
          <a:stretch>
            <a:fillRect/>
          </a:stretch>
        </p:blipFill>
        <p:spPr>
          <a:xfrm>
            <a:off x="1835696" y="3501008"/>
            <a:ext cx="5631622" cy="2448272"/>
          </a:xfrm>
          <a:prstGeom prst="rect">
            <a:avLst/>
          </a:prstGeom>
          <a:noFill/>
          <a:ln>
            <a:noFill/>
          </a:ln>
        </p:spPr>
      </p:pic>
      <p:sp>
        <p:nvSpPr>
          <p:cNvPr id="2" name="TextBox 1"/>
          <p:cNvSpPr txBox="1"/>
          <p:nvPr/>
        </p:nvSpPr>
        <p:spPr>
          <a:xfrm>
            <a:off x="396139" y="6078983"/>
            <a:ext cx="8280920" cy="369332"/>
          </a:xfrm>
          <a:prstGeom prst="rect">
            <a:avLst/>
          </a:prstGeom>
          <a:noFill/>
        </p:spPr>
        <p:txBody>
          <a:bodyPr wrap="square" rtlCol="0">
            <a:spAutoFit/>
          </a:bodyPr>
          <a:lstStyle/>
          <a:p>
            <a:pPr algn="ctr"/>
            <a:r>
              <a:rPr lang="en-GB" dirty="0" smtClean="0">
                <a:latin typeface="Comic Sans MS" panose="030F0702030302020204" pitchFamily="66" charset="0"/>
              </a:rPr>
              <a:t>This PowerPoint includes five Maths sessions for you to complete this week. </a:t>
            </a:r>
            <a:endParaRPr lang="en-GB" dirty="0">
              <a:latin typeface="Comic Sans MS" panose="030F0702030302020204" pitchFamily="66" charset="0"/>
            </a:endParaRPr>
          </a:p>
        </p:txBody>
      </p:sp>
      <p:sp>
        <p:nvSpPr>
          <p:cNvPr id="9" name="TextBox 8"/>
          <p:cNvSpPr txBox="1"/>
          <p:nvPr/>
        </p:nvSpPr>
        <p:spPr>
          <a:xfrm>
            <a:off x="631770" y="1312498"/>
            <a:ext cx="8188702" cy="1354217"/>
          </a:xfrm>
          <a:prstGeom prst="rect">
            <a:avLst/>
          </a:prstGeom>
          <a:noFill/>
        </p:spPr>
        <p:txBody>
          <a:bodyPr wrap="square" rtlCol="0">
            <a:spAutoFit/>
          </a:bodyPr>
          <a:lstStyle/>
          <a:p>
            <a:pPr algn="ctr"/>
            <a:r>
              <a:rPr lang="en-GB" sz="2400" dirty="0" smtClean="0">
                <a:latin typeface="Comic Sans MS" panose="030F0702030302020204" pitchFamily="66" charset="0"/>
                <a:cs typeface="Times New Roman" panose="02020603050405020304" pitchFamily="18" charset="0"/>
              </a:rPr>
              <a:t>Hello Year 1! </a:t>
            </a:r>
          </a:p>
          <a:p>
            <a:pPr algn="ctr"/>
            <a:r>
              <a:rPr lang="en-GB" sz="2000" dirty="0" smtClean="0">
                <a:latin typeface="Comic Sans MS" panose="030F0702030302020204" pitchFamily="66" charset="0"/>
                <a:cs typeface="Times New Roman" panose="02020603050405020304" pitchFamily="18" charset="0"/>
              </a:rPr>
              <a:t>This week we will be:</a:t>
            </a:r>
          </a:p>
          <a:p>
            <a:pPr algn="ctr"/>
            <a:r>
              <a:rPr lang="en-GB" sz="2000" dirty="0" smtClean="0">
                <a:latin typeface="Comic Sans MS" panose="030F0702030302020204" pitchFamily="66" charset="0"/>
                <a:cs typeface="Times New Roman" panose="02020603050405020304" pitchFamily="18" charset="0"/>
              </a:rPr>
              <a:t>1. Halving 	  2. Finding a quarter	      3. Problem solving</a:t>
            </a:r>
            <a:endParaRPr lang="en-GB" sz="2400" dirty="0">
              <a:latin typeface="Comic Sans MS" panose="030F0702030302020204" pitchFamily="66" charset="0"/>
              <a:cs typeface="Times New Roman" panose="02020603050405020304" pitchFamily="18" charset="0"/>
            </a:endParaRPr>
          </a:p>
          <a:p>
            <a:endParaRPr lang="en-GB" dirty="0" smtClean="0"/>
          </a:p>
        </p:txBody>
      </p:sp>
      <p:pic>
        <p:nvPicPr>
          <p:cNvPr id="10" name="Picture 9"/>
          <p:cNvPicPr>
            <a:picLocks noChangeAspect="1"/>
          </p:cNvPicPr>
          <p:nvPr/>
        </p:nvPicPr>
        <p:blipFill>
          <a:blip r:embed="rId4"/>
          <a:stretch>
            <a:fillRect/>
          </a:stretch>
        </p:blipFill>
        <p:spPr>
          <a:xfrm>
            <a:off x="1835696" y="2409736"/>
            <a:ext cx="757918" cy="961569"/>
          </a:xfrm>
          <a:prstGeom prst="rect">
            <a:avLst/>
          </a:prstGeom>
        </p:spPr>
      </p:pic>
      <p:pic>
        <p:nvPicPr>
          <p:cNvPr id="12" name="Picture 11"/>
          <p:cNvPicPr>
            <a:picLocks noChangeAspect="1"/>
          </p:cNvPicPr>
          <p:nvPr/>
        </p:nvPicPr>
        <p:blipFill>
          <a:blip r:embed="rId5"/>
          <a:stretch>
            <a:fillRect/>
          </a:stretch>
        </p:blipFill>
        <p:spPr>
          <a:xfrm>
            <a:off x="980783" y="2374930"/>
            <a:ext cx="690734" cy="982564"/>
          </a:xfrm>
          <a:prstGeom prst="rect">
            <a:avLst/>
          </a:prstGeom>
        </p:spPr>
      </p:pic>
      <p:pic>
        <p:nvPicPr>
          <p:cNvPr id="1026" name="Picture 2" descr="quarter ~ A Maths Dictionary for Kids Quick Reference by Jenny Eather"/>
          <p:cNvPicPr>
            <a:picLocks noChangeAspect="1" noChangeArrowheads="1"/>
          </p:cNvPicPr>
          <p:nvPr/>
        </p:nvPicPr>
        <p:blipFill rotWithShape="1">
          <a:blip r:embed="rId6">
            <a:extLst>
              <a:ext uri="{28A0092B-C50C-407E-A947-70E740481C1C}">
                <a14:useLocalDpi xmlns:a14="http://schemas.microsoft.com/office/drawing/2010/main" val="0"/>
              </a:ext>
            </a:extLst>
          </a:blip>
          <a:srcRect t="44434" r="59263" b="34894"/>
          <a:stretch/>
        </p:blipFill>
        <p:spPr bwMode="auto">
          <a:xfrm>
            <a:off x="3491880" y="2409736"/>
            <a:ext cx="1680121" cy="10081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ee Problem Cliparts, Download Free Clip Art, Free Clip Art on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44208" y="2374930"/>
            <a:ext cx="1230645" cy="1042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897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697" y="629257"/>
            <a:ext cx="8229600" cy="1143000"/>
          </a:xfrm>
        </p:spPr>
        <p:txBody>
          <a:bodyPr>
            <a:noAutofit/>
          </a:bodyPr>
          <a:lstStyle/>
          <a:p>
            <a:r>
              <a:rPr lang="en-GB" sz="2800" dirty="0" smtClean="0">
                <a:latin typeface="Comic Sans MS" panose="030F0702030302020204" pitchFamily="66" charset="0"/>
              </a:rPr>
              <a:t>Lesson 1 – Find a half (2).</a:t>
            </a:r>
            <a:endParaRPr lang="en-GB" sz="2800" dirty="0">
              <a:latin typeface="Comic Sans MS" panose="030F0702030302020204" pitchFamily="66" charset="0"/>
            </a:endParaRPr>
          </a:p>
        </p:txBody>
      </p:sp>
      <p:sp>
        <p:nvSpPr>
          <p:cNvPr id="6" name="TextBox 5"/>
          <p:cNvSpPr txBox="1"/>
          <p:nvPr/>
        </p:nvSpPr>
        <p:spPr>
          <a:xfrm>
            <a:off x="851244" y="3284984"/>
            <a:ext cx="7488832" cy="3385542"/>
          </a:xfrm>
          <a:prstGeom prst="rect">
            <a:avLst/>
          </a:prstGeom>
          <a:noFill/>
        </p:spPr>
        <p:txBody>
          <a:bodyPr wrap="square" rtlCol="0">
            <a:spAutoFit/>
          </a:bodyPr>
          <a:lstStyle/>
          <a:p>
            <a:pPr algn="ctr"/>
            <a:r>
              <a:rPr lang="en-GB" dirty="0" smtClean="0">
                <a:latin typeface="Comic Sans MS" panose="030F0702030302020204" pitchFamily="66" charset="0"/>
              </a:rPr>
              <a:t>1 . Watch the video clip with your adult. </a:t>
            </a:r>
          </a:p>
          <a:p>
            <a:pPr algn="ctr"/>
            <a:r>
              <a:rPr lang="en-GB" sz="1100" dirty="0" smtClean="0">
                <a:latin typeface="Comic Sans MS" panose="030F0702030302020204" pitchFamily="66" charset="0"/>
              </a:rPr>
              <a:t>Adults - Please pause the video to answer the questions and discuss the pictures </a:t>
            </a:r>
            <a:r>
              <a:rPr lang="en-GB" sz="1100" dirty="0" smtClean="0">
                <a:latin typeface="Comic Sans MS" panose="030F0702030302020204" pitchFamily="66" charset="0"/>
                <a:sym typeface="Wingdings" panose="05000000000000000000" pitchFamily="2" charset="2"/>
              </a:rPr>
              <a:t></a:t>
            </a:r>
          </a:p>
          <a:p>
            <a:pPr algn="ctr"/>
            <a:r>
              <a:rPr lang="en-GB" dirty="0" smtClean="0">
                <a:solidFill>
                  <a:srgbClr val="0070C0"/>
                </a:solidFill>
                <a:latin typeface="Comic Sans MS" panose="030F0702030302020204" pitchFamily="66" charset="0"/>
                <a:sym typeface="Wingdings" panose="05000000000000000000" pitchFamily="2" charset="2"/>
              </a:rPr>
              <a:t>Each video clip now starts with four ‘Flash back’ questions. </a:t>
            </a:r>
          </a:p>
          <a:p>
            <a:pPr algn="ctr"/>
            <a:r>
              <a:rPr lang="en-GB" dirty="0" smtClean="0">
                <a:solidFill>
                  <a:srgbClr val="0070C0"/>
                </a:solidFill>
                <a:latin typeface="Comic Sans MS" panose="030F0702030302020204" pitchFamily="66" charset="0"/>
                <a:sym typeface="Wingdings" panose="05000000000000000000" pitchFamily="2" charset="2"/>
              </a:rPr>
              <a:t>These are designed to recap on previous learning. </a:t>
            </a:r>
            <a:endParaRPr lang="en-GB" dirty="0" smtClean="0">
              <a:solidFill>
                <a:srgbClr val="0070C0"/>
              </a:solidFill>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2. Complete the activity with your adult.</a:t>
            </a:r>
          </a:p>
          <a:p>
            <a:pPr algn="ctr"/>
            <a:r>
              <a:rPr lang="en-GB" sz="1100" dirty="0">
                <a:latin typeface="Comic Sans MS" panose="030F0702030302020204" pitchFamily="66" charset="0"/>
              </a:rPr>
              <a:t>Adults – Please read through the questions with your child. They are not expected to do this on their own </a:t>
            </a:r>
            <a:r>
              <a:rPr lang="en-GB" sz="1100" dirty="0">
                <a:latin typeface="Comic Sans MS" panose="030F0702030302020204" pitchFamily="66" charset="0"/>
                <a:sym typeface="Wingdings" panose="05000000000000000000" pitchFamily="2" charset="2"/>
              </a:rPr>
              <a:t></a:t>
            </a:r>
            <a:endParaRPr lang="en-GB" sz="1100"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3. Check your answers by clicking on ‘Get the Answers’. </a:t>
            </a:r>
          </a:p>
          <a:p>
            <a:pPr algn="ctr"/>
            <a:endParaRPr lang="en-GB" dirty="0" smtClean="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2483768" y="1412776"/>
            <a:ext cx="4166120" cy="1793674"/>
          </a:xfrm>
          <a:prstGeom prst="rect">
            <a:avLst/>
          </a:prstGeom>
        </p:spPr>
      </p:pic>
      <p:sp>
        <p:nvSpPr>
          <p:cNvPr id="5" name="Rectangle 4"/>
          <p:cNvSpPr/>
          <p:nvPr/>
        </p:nvSpPr>
        <p:spPr>
          <a:xfrm>
            <a:off x="453946" y="77365"/>
            <a:ext cx="8133932" cy="864096"/>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latin typeface="Comic Sans MS" panose="030F0702030302020204" pitchFamily="66" charset="0"/>
              </a:rPr>
              <a:t>Adults please note, this week we are completing Summer Term – Week </a:t>
            </a:r>
            <a:r>
              <a:rPr lang="en-GB" sz="1600" b="1" dirty="0" smtClean="0">
                <a:solidFill>
                  <a:schemeClr val="tx1"/>
                </a:solidFill>
                <a:latin typeface="Comic Sans MS" panose="030F0702030302020204" pitchFamily="66" charset="0"/>
              </a:rPr>
              <a:t>2 </a:t>
            </a:r>
            <a:r>
              <a:rPr lang="en-GB" sz="1600" b="1" dirty="0" smtClean="0">
                <a:solidFill>
                  <a:schemeClr val="tx1"/>
                </a:solidFill>
                <a:latin typeface="Comic Sans MS" panose="030F0702030302020204" pitchFamily="66" charset="0"/>
              </a:rPr>
              <a:t>(w/c </a:t>
            </a:r>
            <a:r>
              <a:rPr lang="en-GB" sz="1600" b="1" dirty="0" smtClean="0">
                <a:solidFill>
                  <a:schemeClr val="tx1"/>
                </a:solidFill>
                <a:latin typeface="Comic Sans MS" panose="030F0702030302020204" pitchFamily="66" charset="0"/>
              </a:rPr>
              <a:t>27.4.20</a:t>
            </a:r>
            <a:r>
              <a:rPr lang="en-GB" sz="1600" b="1" dirty="0" smtClean="0">
                <a:solidFill>
                  <a:schemeClr val="tx1"/>
                </a:solidFill>
                <a:latin typeface="Comic Sans MS" panose="030F0702030302020204" pitchFamily="66" charset="0"/>
              </a:rPr>
              <a:t>) on the website. Please ignore the date. We are following the sequence of learning from the point we are at. Thank you </a:t>
            </a:r>
            <a:r>
              <a:rPr lang="en-GB" sz="1600" b="1" dirty="0" smtClean="0">
                <a:solidFill>
                  <a:schemeClr val="tx1"/>
                </a:solidFill>
                <a:latin typeface="Comic Sans MS" panose="030F0702030302020204" pitchFamily="66" charset="0"/>
                <a:sym typeface="Wingdings" panose="05000000000000000000" pitchFamily="2" charset="2"/>
              </a:rPr>
              <a:t></a:t>
            </a:r>
            <a:endParaRPr lang="en-GB" sz="1600" b="1"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620687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87666" y="4232535"/>
            <a:ext cx="4497275" cy="2495453"/>
          </a:xfrm>
          <a:prstGeom prst="rect">
            <a:avLst/>
          </a:prstGeom>
          <a:noFill/>
          <a:ln w="38100">
            <a:solidFill>
              <a:srgbClr val="00B0F0"/>
            </a:solidFill>
          </a:ln>
        </p:spPr>
        <p:txBody>
          <a:bodyPr wrap="square" rtlCol="0">
            <a:spAutoFit/>
          </a:bodyPr>
          <a:lstStyle/>
          <a:p>
            <a:endParaRPr lang="en-GB" sz="1400" dirty="0">
              <a:latin typeface="Comic Sans MS" panose="030F0702030302020204" pitchFamily="66" charset="0"/>
            </a:endParaRPr>
          </a:p>
        </p:txBody>
      </p:sp>
      <p:sp>
        <p:nvSpPr>
          <p:cNvPr id="2" name="Title 1"/>
          <p:cNvSpPr>
            <a:spLocks noGrp="1"/>
          </p:cNvSpPr>
          <p:nvPr>
            <p:ph type="title"/>
          </p:nvPr>
        </p:nvSpPr>
        <p:spPr>
          <a:xfrm>
            <a:off x="457200" y="280247"/>
            <a:ext cx="8229600" cy="1143000"/>
          </a:xfrm>
        </p:spPr>
        <p:txBody>
          <a:bodyPr>
            <a:normAutofit/>
          </a:bodyPr>
          <a:lstStyle/>
          <a:p>
            <a:r>
              <a:rPr lang="en-GB" sz="3200" dirty="0" smtClean="0">
                <a:latin typeface="Comic Sans MS" panose="030F0702030302020204" pitchFamily="66" charset="0"/>
              </a:rPr>
              <a:t>Lesson 1 – Find a half (2).</a:t>
            </a:r>
            <a:endParaRPr lang="en-GB" sz="3200" dirty="0">
              <a:latin typeface="Comic Sans MS" panose="030F0702030302020204" pitchFamily="66" charset="0"/>
            </a:endParaRPr>
          </a:p>
        </p:txBody>
      </p:sp>
      <p:pic>
        <p:nvPicPr>
          <p:cNvPr id="3" name="Picture 2" descr="Tips label collection with flat design | Free Vector"/>
          <p:cNvPicPr>
            <a:picLocks noChangeAspect="1" noChangeArrowheads="1"/>
          </p:cNvPicPr>
          <p:nvPr/>
        </p:nvPicPr>
        <p:blipFill rotWithShape="1">
          <a:blip r:embed="rId2">
            <a:extLst>
              <a:ext uri="{28A0092B-C50C-407E-A947-70E740481C1C}">
                <a14:useLocalDpi xmlns:a14="http://schemas.microsoft.com/office/drawing/2010/main" val="0"/>
              </a:ext>
            </a:extLst>
          </a:blip>
          <a:srcRect l="66823" t="41771" r="5401" b="40240"/>
          <a:stretch/>
        </p:blipFill>
        <p:spPr bwMode="auto">
          <a:xfrm>
            <a:off x="614137" y="3373364"/>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18895" y="1329673"/>
            <a:ext cx="6624736" cy="369332"/>
          </a:xfrm>
          <a:prstGeom prst="rect">
            <a:avLst/>
          </a:prstGeom>
          <a:noFill/>
        </p:spPr>
        <p:txBody>
          <a:bodyPr wrap="square" rtlCol="0">
            <a:spAutoFit/>
          </a:bodyPr>
          <a:lstStyle/>
          <a:p>
            <a:endParaRPr lang="en-GB" dirty="0">
              <a:latin typeface="Comic Sans MS" panose="030F0702030302020204" pitchFamily="66" charset="0"/>
            </a:endParaRPr>
          </a:p>
        </p:txBody>
      </p:sp>
      <p:sp>
        <p:nvSpPr>
          <p:cNvPr id="6" name="TextBox 5"/>
          <p:cNvSpPr txBox="1"/>
          <p:nvPr/>
        </p:nvSpPr>
        <p:spPr>
          <a:xfrm>
            <a:off x="4439136" y="1519587"/>
            <a:ext cx="3960440" cy="738664"/>
          </a:xfrm>
          <a:prstGeom prst="rect">
            <a:avLst/>
          </a:prstGeom>
          <a:noFill/>
          <a:ln w="38100">
            <a:solidFill>
              <a:srgbClr val="00B0F0"/>
            </a:solidFill>
          </a:ln>
        </p:spPr>
        <p:txBody>
          <a:bodyPr wrap="square" rtlCol="0">
            <a:spAutoFit/>
          </a:bodyPr>
          <a:lstStyle/>
          <a:p>
            <a:r>
              <a:rPr lang="en-GB" sz="1400" dirty="0" smtClean="0">
                <a:latin typeface="Comic Sans MS" panose="030F0702030302020204" pitchFamily="66" charset="0"/>
              </a:rPr>
              <a:t>For an extra challenge, you could draw the stars again and show a </a:t>
            </a:r>
            <a:r>
              <a:rPr lang="en-GB" sz="1400" u="sng" dirty="0" smtClean="0">
                <a:latin typeface="Comic Sans MS" panose="030F0702030302020204" pitchFamily="66" charset="0"/>
              </a:rPr>
              <a:t>different</a:t>
            </a:r>
            <a:r>
              <a:rPr lang="en-GB" sz="1400" dirty="0" smtClean="0">
                <a:latin typeface="Comic Sans MS" panose="030F0702030302020204" pitchFamily="66" charset="0"/>
              </a:rPr>
              <a:t> way of colouring half.</a:t>
            </a:r>
            <a:endParaRPr lang="en-GB" sz="1400" dirty="0">
              <a:latin typeface="Comic Sans MS" panose="030F0702030302020204" pitchFamily="66" charset="0"/>
            </a:endParaRPr>
          </a:p>
        </p:txBody>
      </p:sp>
      <p:cxnSp>
        <p:nvCxnSpPr>
          <p:cNvPr id="8" name="Straight Arrow Connector 7"/>
          <p:cNvCxnSpPr/>
          <p:nvPr/>
        </p:nvCxnSpPr>
        <p:spPr>
          <a:xfrm flipH="1" flipV="1">
            <a:off x="4064846" y="1996639"/>
            <a:ext cx="374290"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882527" y="4456814"/>
            <a:ext cx="6624736" cy="369332"/>
          </a:xfrm>
          <a:prstGeom prst="rect">
            <a:avLst/>
          </a:prstGeom>
          <a:noFill/>
        </p:spPr>
        <p:txBody>
          <a:bodyPr wrap="square" rtlCol="0">
            <a:spAutoFit/>
          </a:bodyPr>
          <a:lstStyle/>
          <a:p>
            <a:r>
              <a:rPr lang="en-GB" dirty="0" smtClean="0">
                <a:latin typeface="Comic Sans MS" panose="030F0702030302020204" pitchFamily="66" charset="0"/>
              </a:rPr>
              <a:t>e.g. Half of	     is </a:t>
            </a:r>
            <a:endParaRPr lang="en-GB" dirty="0">
              <a:latin typeface="Comic Sans MS" panose="030F0702030302020204" pitchFamily="66" charset="0"/>
            </a:endParaRPr>
          </a:p>
        </p:txBody>
      </p:sp>
      <p:pic>
        <p:nvPicPr>
          <p:cNvPr id="1026"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5095" y="5295018"/>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5295018"/>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0313" y="5295017"/>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5095" y="5748415"/>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5748415"/>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0313" y="5748414"/>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5095" y="6201812"/>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6201812"/>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0313" y="6201811"/>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1233" y="5289809"/>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1233" y="5743206"/>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Sea Turtle Marble | House of Mar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1233" y="6196603"/>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4"/>
          <a:srcRect b="60934"/>
          <a:stretch/>
        </p:blipFill>
        <p:spPr>
          <a:xfrm>
            <a:off x="768836" y="1185091"/>
            <a:ext cx="3269591" cy="1148195"/>
          </a:xfrm>
          <a:prstGeom prst="rect">
            <a:avLst/>
          </a:prstGeom>
        </p:spPr>
      </p:pic>
      <p:sp>
        <p:nvSpPr>
          <p:cNvPr id="11" name="Oval 10"/>
          <p:cNvSpPr/>
          <p:nvPr/>
        </p:nvSpPr>
        <p:spPr>
          <a:xfrm>
            <a:off x="1233093" y="5094652"/>
            <a:ext cx="1207220" cy="15605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369165" y="4316177"/>
            <a:ext cx="612068" cy="62799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3452778" y="4327481"/>
            <a:ext cx="612068" cy="62799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2452964" y="4450154"/>
            <a:ext cx="1656184" cy="369332"/>
          </a:xfrm>
          <a:prstGeom prst="rect">
            <a:avLst/>
          </a:prstGeom>
          <a:noFill/>
        </p:spPr>
        <p:txBody>
          <a:bodyPr wrap="square" rtlCol="0">
            <a:spAutoFit/>
          </a:bodyPr>
          <a:lstStyle/>
          <a:p>
            <a:r>
              <a:rPr lang="en-US" dirty="0" smtClean="0">
                <a:solidFill>
                  <a:srgbClr val="FF0000"/>
                </a:solidFill>
                <a:latin typeface="Comic Sans MS" panose="030F0702030302020204" pitchFamily="66" charset="0"/>
              </a:rPr>
              <a:t>12	   6</a:t>
            </a:r>
            <a:endParaRPr lang="en-GB" dirty="0">
              <a:solidFill>
                <a:srgbClr val="FF0000"/>
              </a:solidFill>
              <a:latin typeface="Comic Sans MS" panose="030F0702030302020204" pitchFamily="66" charset="0"/>
            </a:endParaRPr>
          </a:p>
        </p:txBody>
      </p:sp>
      <p:sp>
        <p:nvSpPr>
          <p:cNvPr id="34" name="TextBox 33"/>
          <p:cNvSpPr txBox="1"/>
          <p:nvPr/>
        </p:nvSpPr>
        <p:spPr>
          <a:xfrm>
            <a:off x="3628757" y="5459188"/>
            <a:ext cx="1656184" cy="954107"/>
          </a:xfrm>
          <a:prstGeom prst="rect">
            <a:avLst/>
          </a:prstGeom>
          <a:noFill/>
        </p:spPr>
        <p:txBody>
          <a:bodyPr wrap="square" rtlCol="0">
            <a:spAutoFit/>
          </a:bodyPr>
          <a:lstStyle/>
          <a:p>
            <a:r>
              <a:rPr lang="en-US" sz="1400" dirty="0" smtClean="0">
                <a:latin typeface="Comic Sans MS" panose="030F0702030302020204" pitchFamily="66" charset="0"/>
              </a:rPr>
              <a:t>Encourage your child to circle the objects to help them.</a:t>
            </a:r>
            <a:endParaRPr lang="en-GB" sz="1400" dirty="0">
              <a:latin typeface="Comic Sans MS" panose="030F0702030302020204" pitchFamily="66" charset="0"/>
            </a:endParaRPr>
          </a:p>
        </p:txBody>
      </p:sp>
      <p:pic>
        <p:nvPicPr>
          <p:cNvPr id="35" name="Picture 34"/>
          <p:cNvPicPr>
            <a:picLocks noChangeAspect="1"/>
          </p:cNvPicPr>
          <p:nvPr/>
        </p:nvPicPr>
        <p:blipFill>
          <a:blip r:embed="rId5"/>
          <a:stretch>
            <a:fillRect/>
          </a:stretch>
        </p:blipFill>
        <p:spPr>
          <a:xfrm>
            <a:off x="4959149" y="2631837"/>
            <a:ext cx="3353268" cy="1381318"/>
          </a:xfrm>
          <a:prstGeom prst="rect">
            <a:avLst/>
          </a:prstGeom>
        </p:spPr>
      </p:pic>
      <p:sp>
        <p:nvSpPr>
          <p:cNvPr id="37" name="TextBox 36"/>
          <p:cNvSpPr txBox="1"/>
          <p:nvPr/>
        </p:nvSpPr>
        <p:spPr>
          <a:xfrm>
            <a:off x="5712431" y="4757039"/>
            <a:ext cx="2687145" cy="1169551"/>
          </a:xfrm>
          <a:prstGeom prst="rect">
            <a:avLst/>
          </a:prstGeom>
          <a:noFill/>
          <a:ln w="38100">
            <a:solidFill>
              <a:srgbClr val="00B0F0"/>
            </a:solidFill>
          </a:ln>
        </p:spPr>
        <p:txBody>
          <a:bodyPr wrap="square" rtlCol="0">
            <a:spAutoFit/>
          </a:bodyPr>
          <a:lstStyle/>
          <a:p>
            <a:r>
              <a:rPr lang="en-GB" sz="1400" dirty="0" smtClean="0">
                <a:latin typeface="Comic Sans MS" panose="030F0702030302020204" pitchFamily="66" charset="0"/>
              </a:rPr>
              <a:t>Don’t forget to use objects to help you! Discuss what halves are again. If 7 is one half, we need to make another group of 7 to work out the whole.</a:t>
            </a:r>
            <a:endParaRPr lang="en-GB" sz="1400" dirty="0">
              <a:latin typeface="Comic Sans MS" panose="030F0702030302020204" pitchFamily="66" charset="0"/>
            </a:endParaRPr>
          </a:p>
        </p:txBody>
      </p:sp>
      <p:cxnSp>
        <p:nvCxnSpPr>
          <p:cNvPr id="38" name="Straight Arrow Connector 37"/>
          <p:cNvCxnSpPr>
            <a:endCxn id="35" idx="2"/>
          </p:cNvCxnSpPr>
          <p:nvPr/>
        </p:nvCxnSpPr>
        <p:spPr>
          <a:xfrm flipV="1">
            <a:off x="6635783" y="4013155"/>
            <a:ext cx="0" cy="74388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79417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3325"/>
            <a:ext cx="8229600" cy="1143000"/>
          </a:xfrm>
        </p:spPr>
        <p:txBody>
          <a:bodyPr>
            <a:noAutofit/>
          </a:bodyPr>
          <a:lstStyle/>
          <a:p>
            <a:r>
              <a:rPr lang="en-GB" sz="3200" dirty="0" smtClean="0">
                <a:latin typeface="Comic Sans MS" panose="030F0702030302020204" pitchFamily="66" charset="0"/>
              </a:rPr>
              <a:t>Lesson  2 – Find a quarter (1).</a:t>
            </a:r>
            <a:endParaRPr lang="en-GB" sz="3200" dirty="0">
              <a:latin typeface="Comic Sans MS" panose="030F0702030302020204" pitchFamily="66" charset="0"/>
            </a:endParaRPr>
          </a:p>
        </p:txBody>
      </p:sp>
      <p:sp>
        <p:nvSpPr>
          <p:cNvPr id="6" name="TextBox 5"/>
          <p:cNvSpPr txBox="1"/>
          <p:nvPr/>
        </p:nvSpPr>
        <p:spPr>
          <a:xfrm>
            <a:off x="837928" y="3106888"/>
            <a:ext cx="7488832" cy="1107996"/>
          </a:xfrm>
          <a:prstGeom prst="rect">
            <a:avLst/>
          </a:prstGeom>
          <a:noFill/>
        </p:spPr>
        <p:txBody>
          <a:bodyPr wrap="square" rtlCol="0">
            <a:spAutoFit/>
          </a:bodyPr>
          <a:lstStyle/>
          <a:p>
            <a:pPr algn="ctr"/>
            <a:r>
              <a:rPr lang="en-GB" dirty="0" smtClean="0">
                <a:latin typeface="Comic Sans MS" panose="030F0702030302020204" pitchFamily="66" charset="0"/>
              </a:rPr>
              <a:t>Follow the same instructions as yesterday, but with lesson 2. </a:t>
            </a:r>
            <a:endParaRPr lang="en-GB" dirty="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sp>
        <p:nvSpPr>
          <p:cNvPr id="8" name="TextBox 7"/>
          <p:cNvSpPr txBox="1"/>
          <p:nvPr/>
        </p:nvSpPr>
        <p:spPr>
          <a:xfrm>
            <a:off x="5188544" y="5121188"/>
            <a:ext cx="3117032" cy="1569660"/>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For this question you could draw the shapes, cut the pieces out and lay them on top of each other to show which are the same (equal) and which are not.</a:t>
            </a:r>
            <a:endParaRPr lang="en-GB" sz="1600" dirty="0">
              <a:latin typeface="Comic Sans MS" panose="030F0702030302020204" pitchFamily="66" charset="0"/>
            </a:endParaRPr>
          </a:p>
        </p:txBody>
      </p:sp>
      <p:pic>
        <p:nvPicPr>
          <p:cNvPr id="11"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0" y="440110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1366753" y="4361958"/>
            <a:ext cx="6938823" cy="584775"/>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Discuss the term </a:t>
            </a:r>
            <a:r>
              <a:rPr lang="en-GB" sz="1600" b="1" dirty="0" smtClean="0">
                <a:latin typeface="Comic Sans MS" panose="030F0702030302020204" pitchFamily="66" charset="0"/>
              </a:rPr>
              <a:t>equal </a:t>
            </a:r>
            <a:r>
              <a:rPr lang="en-GB" sz="1600" dirty="0" smtClean="0">
                <a:latin typeface="Comic Sans MS" panose="030F0702030302020204" pitchFamily="66" charset="0"/>
              </a:rPr>
              <a:t>together. Equal means </a:t>
            </a:r>
            <a:r>
              <a:rPr lang="en-GB" sz="1600" u="sng" dirty="0" smtClean="0">
                <a:latin typeface="Comic Sans MS" panose="030F0702030302020204" pitchFamily="66" charset="0"/>
              </a:rPr>
              <a:t>the same.</a:t>
            </a:r>
            <a:r>
              <a:rPr lang="en-GB" sz="1600" dirty="0" smtClean="0">
                <a:latin typeface="Comic Sans MS" panose="030F0702030302020204" pitchFamily="66" charset="0"/>
              </a:rPr>
              <a:t> Remember that to have quarters, we need </a:t>
            </a:r>
            <a:r>
              <a:rPr lang="en-GB" sz="1600" b="1" dirty="0" smtClean="0">
                <a:latin typeface="Comic Sans MS" panose="030F0702030302020204" pitchFamily="66" charset="0"/>
              </a:rPr>
              <a:t>4</a:t>
            </a:r>
            <a:r>
              <a:rPr lang="en-GB" sz="1600" dirty="0" smtClean="0">
                <a:latin typeface="Comic Sans MS" panose="030F0702030302020204" pitchFamily="66" charset="0"/>
              </a:rPr>
              <a:t> equal pieces.</a:t>
            </a:r>
            <a:r>
              <a:rPr lang="en-GB" sz="1600" u="sng" dirty="0" smtClean="0">
                <a:latin typeface="Comic Sans MS" panose="030F0702030302020204" pitchFamily="66" charset="0"/>
              </a:rPr>
              <a:t> </a:t>
            </a:r>
            <a:endParaRPr lang="en-GB" sz="1600" u="sng" dirty="0">
              <a:latin typeface="Comic Sans MS" panose="030F0702030302020204" pitchFamily="66" charset="0"/>
            </a:endParaRPr>
          </a:p>
        </p:txBody>
      </p:sp>
      <p:pic>
        <p:nvPicPr>
          <p:cNvPr id="5" name="Picture 4"/>
          <p:cNvPicPr>
            <a:picLocks noChangeAspect="1"/>
          </p:cNvPicPr>
          <p:nvPr/>
        </p:nvPicPr>
        <p:blipFill>
          <a:blip r:embed="rId4"/>
          <a:stretch>
            <a:fillRect/>
          </a:stretch>
        </p:blipFill>
        <p:spPr>
          <a:xfrm>
            <a:off x="2288305" y="1077462"/>
            <a:ext cx="4588078" cy="2003327"/>
          </a:xfrm>
          <a:prstGeom prst="rect">
            <a:avLst/>
          </a:prstGeom>
        </p:spPr>
      </p:pic>
      <p:pic>
        <p:nvPicPr>
          <p:cNvPr id="7" name="Picture 6"/>
          <p:cNvPicPr>
            <a:picLocks noChangeAspect="1"/>
          </p:cNvPicPr>
          <p:nvPr/>
        </p:nvPicPr>
        <p:blipFill>
          <a:blip r:embed="rId5"/>
          <a:stretch>
            <a:fillRect/>
          </a:stretch>
        </p:blipFill>
        <p:spPr>
          <a:xfrm>
            <a:off x="0" y="5298804"/>
            <a:ext cx="4982270" cy="1209844"/>
          </a:xfrm>
          <a:prstGeom prst="rect">
            <a:avLst/>
          </a:prstGeom>
        </p:spPr>
      </p:pic>
    </p:spTree>
    <p:extLst>
      <p:ext uri="{BB962C8B-B14F-4D97-AF65-F5344CB8AC3E}">
        <p14:creationId xmlns:p14="http://schemas.microsoft.com/office/powerpoint/2010/main" val="4247053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4766"/>
            <a:ext cx="8229600" cy="1143000"/>
          </a:xfrm>
        </p:spPr>
        <p:txBody>
          <a:bodyPr>
            <a:noAutofit/>
          </a:bodyPr>
          <a:lstStyle/>
          <a:p>
            <a:r>
              <a:rPr lang="en-GB" sz="3200" dirty="0" smtClean="0">
                <a:latin typeface="Comic Sans MS" panose="030F0702030302020204" pitchFamily="66" charset="0"/>
              </a:rPr>
              <a:t>Lesson  3 – </a:t>
            </a:r>
            <a:r>
              <a:rPr lang="en-GB" sz="3200" dirty="0" smtClean="0">
                <a:latin typeface="Comic Sans MS" panose="030F0702030302020204" pitchFamily="66" charset="0"/>
              </a:rPr>
              <a:t>Find a quarter (2) </a:t>
            </a:r>
            <a:r>
              <a:rPr lang="en-GB" sz="3200" dirty="0" smtClean="0">
                <a:latin typeface="Comic Sans MS" panose="030F0702030302020204" pitchFamily="66" charset="0"/>
              </a:rPr>
              <a:t>.</a:t>
            </a:r>
            <a:endParaRPr lang="en-GB" sz="3200" dirty="0">
              <a:latin typeface="Comic Sans MS" panose="030F0702030302020204" pitchFamily="66" charset="0"/>
            </a:endParaRPr>
          </a:p>
        </p:txBody>
      </p:sp>
      <p:sp>
        <p:nvSpPr>
          <p:cNvPr id="6" name="TextBox 5"/>
          <p:cNvSpPr txBox="1"/>
          <p:nvPr/>
        </p:nvSpPr>
        <p:spPr>
          <a:xfrm>
            <a:off x="837928" y="3217876"/>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3.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3"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467544" y="4603074"/>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882331" y="4380469"/>
            <a:ext cx="3456384" cy="2246769"/>
          </a:xfrm>
          <a:prstGeom prst="rect">
            <a:avLst/>
          </a:prstGeom>
          <a:noFill/>
          <a:ln w="38100">
            <a:solidFill>
              <a:srgbClr val="00B0F0"/>
            </a:solidFill>
          </a:ln>
        </p:spPr>
        <p:txBody>
          <a:bodyPr wrap="square" rtlCol="0">
            <a:spAutoFit/>
          </a:bodyPr>
          <a:lstStyle/>
          <a:p>
            <a:pPr algn="ctr"/>
            <a:r>
              <a:rPr lang="en-GB" sz="2000" dirty="0" smtClean="0">
                <a:latin typeface="Comic Sans MS" panose="030F0702030302020204" pitchFamily="66" charset="0"/>
              </a:rPr>
              <a:t>Use objects to help you with this question. Remember you need two equal groups when finding one half and four equal groups when finding one quarter.  </a:t>
            </a:r>
          </a:p>
        </p:txBody>
      </p:sp>
      <p:pic>
        <p:nvPicPr>
          <p:cNvPr id="3" name="Picture 2"/>
          <p:cNvPicPr>
            <a:picLocks noChangeAspect="1"/>
          </p:cNvPicPr>
          <p:nvPr/>
        </p:nvPicPr>
        <p:blipFill rotWithShape="1">
          <a:blip r:embed="rId4"/>
          <a:srcRect l="9599" t="31297" r="31184" b="22438"/>
          <a:stretch/>
        </p:blipFill>
        <p:spPr>
          <a:xfrm>
            <a:off x="2242096" y="1256836"/>
            <a:ext cx="4464496" cy="1961040"/>
          </a:xfrm>
          <a:prstGeom prst="rect">
            <a:avLst/>
          </a:prstGeom>
        </p:spPr>
      </p:pic>
      <p:pic>
        <p:nvPicPr>
          <p:cNvPr id="4" name="Picture 3"/>
          <p:cNvPicPr>
            <a:picLocks noChangeAspect="1"/>
          </p:cNvPicPr>
          <p:nvPr/>
        </p:nvPicPr>
        <p:blipFill rotWithShape="1">
          <a:blip r:embed="rId5"/>
          <a:srcRect l="32291" t="30313" r="45572" b="13579"/>
          <a:stretch/>
        </p:blipFill>
        <p:spPr>
          <a:xfrm>
            <a:off x="2232968" y="4205018"/>
            <a:ext cx="1800200" cy="2565285"/>
          </a:xfrm>
          <a:prstGeom prst="rect">
            <a:avLst/>
          </a:prstGeom>
          <a:ln w="38100">
            <a:solidFill>
              <a:schemeClr val="accent1"/>
            </a:solidFill>
          </a:ln>
        </p:spPr>
      </p:pic>
      <p:cxnSp>
        <p:nvCxnSpPr>
          <p:cNvPr id="9" name="Straight Arrow Connector 8"/>
          <p:cNvCxnSpPr/>
          <p:nvPr/>
        </p:nvCxnSpPr>
        <p:spPr>
          <a:xfrm flipH="1" flipV="1">
            <a:off x="4033168" y="4603074"/>
            <a:ext cx="849163" cy="113018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2440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3" y="194265"/>
            <a:ext cx="8229600" cy="1143000"/>
          </a:xfrm>
        </p:spPr>
        <p:txBody>
          <a:bodyPr>
            <a:noAutofit/>
          </a:bodyPr>
          <a:lstStyle/>
          <a:p>
            <a:r>
              <a:rPr lang="en-GB" sz="2800" dirty="0" smtClean="0">
                <a:latin typeface="Comic Sans MS" panose="030F0702030302020204" pitchFamily="66" charset="0"/>
              </a:rPr>
              <a:t>Lesson  4 – </a:t>
            </a:r>
            <a:r>
              <a:rPr lang="en-GB" sz="2800" dirty="0" smtClean="0">
                <a:latin typeface="Comic Sans MS" panose="030F0702030302020204" pitchFamily="66" charset="0"/>
              </a:rPr>
              <a:t>Problem Solving</a:t>
            </a:r>
            <a:r>
              <a:rPr lang="en-GB" sz="2800" dirty="0" smtClean="0">
                <a:latin typeface="Comic Sans MS" panose="030F0702030302020204" pitchFamily="66" charset="0"/>
              </a:rPr>
              <a:t>.</a:t>
            </a:r>
            <a:endParaRPr lang="en-GB" sz="2800" dirty="0">
              <a:latin typeface="Comic Sans MS" panose="030F0702030302020204" pitchFamily="66" charset="0"/>
            </a:endParaRPr>
          </a:p>
        </p:txBody>
      </p:sp>
      <p:sp>
        <p:nvSpPr>
          <p:cNvPr id="7" name="TextBox 6"/>
          <p:cNvSpPr txBox="1"/>
          <p:nvPr/>
        </p:nvSpPr>
        <p:spPr>
          <a:xfrm>
            <a:off x="611561" y="1152599"/>
            <a:ext cx="7920880" cy="1846659"/>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Today, instead of watching the video, we would like you to have a go at the activity below. </a:t>
            </a:r>
          </a:p>
          <a:p>
            <a:pPr algn="ctr"/>
            <a:r>
              <a:rPr lang="en-GB" sz="2400" dirty="0" smtClean="0">
                <a:latin typeface="Comic Sans MS" panose="030F0702030302020204" pitchFamily="66" charset="0"/>
              </a:rPr>
              <a:t>What number could be behind each star? </a:t>
            </a:r>
          </a:p>
          <a:p>
            <a:pPr algn="ctr"/>
            <a:r>
              <a:rPr lang="en-GB" dirty="0" smtClean="0">
                <a:latin typeface="Comic Sans MS" panose="030F0702030302020204" pitchFamily="66" charset="0"/>
              </a:rPr>
              <a:t>This problem has lots of possible answers. How many can you think of? Use objects to help you if you are unsure. </a:t>
            </a:r>
          </a:p>
          <a:p>
            <a:pPr algn="ctr"/>
            <a:r>
              <a:rPr lang="en-GB" dirty="0" smtClean="0">
                <a:latin typeface="Comic Sans MS" panose="030F0702030302020204" pitchFamily="66" charset="0"/>
              </a:rPr>
              <a:t>Would a system help?</a:t>
            </a:r>
          </a:p>
        </p:txBody>
      </p:sp>
      <p:pic>
        <p:nvPicPr>
          <p:cNvPr id="5" name="Picture 4"/>
          <p:cNvPicPr>
            <a:picLocks noChangeAspect="1"/>
          </p:cNvPicPr>
          <p:nvPr/>
        </p:nvPicPr>
        <p:blipFill rotWithShape="1">
          <a:blip r:embed="rId2"/>
          <a:srcRect l="28970" t="31297" r="37824" b="51969"/>
          <a:stretch/>
        </p:blipFill>
        <p:spPr>
          <a:xfrm>
            <a:off x="845329" y="3140968"/>
            <a:ext cx="7474028" cy="2117641"/>
          </a:xfrm>
          <a:prstGeom prst="rect">
            <a:avLst/>
          </a:prstGeom>
        </p:spPr>
      </p:pic>
      <p:pic>
        <p:nvPicPr>
          <p:cNvPr id="8" name="Picture 2" descr="Number Bonds to 20 Display Posters"/>
          <p:cNvPicPr>
            <a:picLocks noChangeAspect="1" noChangeArrowheads="1"/>
          </p:cNvPicPr>
          <p:nvPr/>
        </p:nvPicPr>
        <p:blipFill rotWithShape="1">
          <a:blip r:embed="rId3">
            <a:extLst>
              <a:ext uri="{28A0092B-C50C-407E-A947-70E740481C1C}">
                <a14:useLocalDpi xmlns:a14="http://schemas.microsoft.com/office/drawing/2010/main" val="0"/>
              </a:ext>
            </a:extLst>
          </a:blip>
          <a:srcRect l="7903" t="21285" r="7048" b="11932"/>
          <a:stretch/>
        </p:blipFill>
        <p:spPr bwMode="auto">
          <a:xfrm>
            <a:off x="2987824" y="5517232"/>
            <a:ext cx="2088232" cy="116012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475656" y="5535488"/>
            <a:ext cx="2016223" cy="369332"/>
          </a:xfrm>
          <a:prstGeom prst="rect">
            <a:avLst/>
          </a:prstGeom>
          <a:noFill/>
        </p:spPr>
        <p:txBody>
          <a:bodyPr wrap="square" rtlCol="0">
            <a:spAutoFit/>
          </a:bodyPr>
          <a:lstStyle/>
          <a:p>
            <a:r>
              <a:rPr lang="en-GB" dirty="0" smtClean="0">
                <a:latin typeface="Comic Sans MS" panose="030F0702030302020204" pitchFamily="66" charset="0"/>
              </a:rPr>
              <a:t>Example:</a:t>
            </a:r>
            <a:endParaRPr lang="en-GB" dirty="0">
              <a:latin typeface="Comic Sans MS" panose="030F0702030302020204" pitchFamily="66" charset="0"/>
            </a:endParaRPr>
          </a:p>
        </p:txBody>
      </p:sp>
    </p:spTree>
    <p:extLst>
      <p:ext uri="{BB962C8B-B14F-4D97-AF65-F5344CB8AC3E}">
        <p14:creationId xmlns:p14="http://schemas.microsoft.com/office/powerpoint/2010/main" val="5909733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692696"/>
            <a:ext cx="6624736" cy="369332"/>
          </a:xfrm>
          <a:prstGeom prst="rect">
            <a:avLst/>
          </a:prstGeom>
          <a:noFill/>
        </p:spPr>
        <p:txBody>
          <a:bodyPr wrap="square" rtlCol="0">
            <a:spAutoFit/>
          </a:bodyPr>
          <a:lstStyle/>
          <a:p>
            <a:r>
              <a:rPr lang="en-GB" dirty="0" smtClean="0">
                <a:latin typeface="Comic Sans MS" panose="030F0702030302020204" pitchFamily="66" charset="0"/>
              </a:rPr>
              <a:t>Here are all the possible answers to the problem:</a:t>
            </a:r>
            <a:endParaRPr lang="en-GB" dirty="0">
              <a:latin typeface="Comic Sans MS" panose="030F0702030302020204" pitchFamily="66" charset="0"/>
            </a:endParaRPr>
          </a:p>
        </p:txBody>
      </p:sp>
      <p:pic>
        <p:nvPicPr>
          <p:cNvPr id="2050" name="Picture 2" descr="Numeracy: Numeracy link 2 = number bonds and place value"/>
          <p:cNvPicPr>
            <a:picLocks noChangeAspect="1" noChangeArrowheads="1"/>
          </p:cNvPicPr>
          <p:nvPr/>
        </p:nvPicPr>
        <p:blipFill rotWithShape="1">
          <a:blip r:embed="rId2">
            <a:extLst>
              <a:ext uri="{28A0092B-C50C-407E-A947-70E740481C1C}">
                <a14:useLocalDpi xmlns:a14="http://schemas.microsoft.com/office/drawing/2010/main" val="0"/>
              </a:ext>
            </a:extLst>
          </a:blip>
          <a:srcRect l="7879" t="6239" r="17227" b="20231"/>
          <a:stretch/>
        </p:blipFill>
        <p:spPr bwMode="auto">
          <a:xfrm>
            <a:off x="1475656" y="1062028"/>
            <a:ext cx="3960440" cy="5500611"/>
          </a:xfrm>
          <a:prstGeom prst="rect">
            <a:avLst/>
          </a:prstGeom>
          <a:noFill/>
          <a:ln w="38100">
            <a:solidFill>
              <a:schemeClr val="accent1"/>
            </a:solidFill>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688124" y="3140968"/>
            <a:ext cx="3096344" cy="923330"/>
          </a:xfrm>
          <a:prstGeom prst="rect">
            <a:avLst/>
          </a:prstGeom>
          <a:noFill/>
        </p:spPr>
        <p:txBody>
          <a:bodyPr wrap="square" rtlCol="0">
            <a:spAutoFit/>
          </a:bodyPr>
          <a:lstStyle/>
          <a:p>
            <a:r>
              <a:rPr lang="en-GB" dirty="0" smtClean="0">
                <a:latin typeface="Comic Sans MS" panose="030F0702030302020204" pitchFamily="66" charset="0"/>
              </a:rPr>
              <a:t>Do you notice a pattern? </a:t>
            </a:r>
          </a:p>
          <a:p>
            <a:endParaRPr lang="en-GB" dirty="0">
              <a:latin typeface="Comic Sans MS" panose="030F0702030302020204" pitchFamily="66" charset="0"/>
            </a:endParaRPr>
          </a:p>
          <a:p>
            <a:r>
              <a:rPr lang="en-GB" dirty="0" smtClean="0">
                <a:latin typeface="Comic Sans MS" panose="030F0702030302020204" pitchFamily="66" charset="0"/>
              </a:rPr>
              <a:t>Using a system can help </a:t>
            </a:r>
            <a:r>
              <a:rPr lang="en-GB" dirty="0" smtClean="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Tree>
    <p:extLst>
      <p:ext uri="{BB962C8B-B14F-4D97-AF65-F5344CB8AC3E}">
        <p14:creationId xmlns:p14="http://schemas.microsoft.com/office/powerpoint/2010/main" val="486795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3" y="194265"/>
            <a:ext cx="8229600" cy="1143000"/>
          </a:xfrm>
        </p:spPr>
        <p:txBody>
          <a:bodyPr>
            <a:noAutofit/>
          </a:bodyPr>
          <a:lstStyle/>
          <a:p>
            <a:r>
              <a:rPr lang="en-GB" sz="2800" dirty="0" smtClean="0">
                <a:latin typeface="Comic Sans MS" panose="030F0702030302020204" pitchFamily="66" charset="0"/>
              </a:rPr>
              <a:t>Lesson  </a:t>
            </a:r>
            <a:r>
              <a:rPr lang="en-GB" sz="2800" dirty="0" smtClean="0">
                <a:latin typeface="Comic Sans MS" panose="030F0702030302020204" pitchFamily="66" charset="0"/>
              </a:rPr>
              <a:t>5 </a:t>
            </a:r>
            <a:r>
              <a:rPr lang="en-GB" sz="2800" dirty="0" smtClean="0">
                <a:latin typeface="Comic Sans MS" panose="030F0702030302020204" pitchFamily="66" charset="0"/>
              </a:rPr>
              <a:t>– </a:t>
            </a:r>
            <a:r>
              <a:rPr lang="en-GB" sz="2800" dirty="0" smtClean="0">
                <a:latin typeface="Comic Sans MS" panose="030F0702030302020204" pitchFamily="66" charset="0"/>
              </a:rPr>
              <a:t>Problem Solving</a:t>
            </a:r>
            <a:r>
              <a:rPr lang="en-GB" sz="2800" dirty="0" smtClean="0">
                <a:latin typeface="Comic Sans MS" panose="030F0702030302020204" pitchFamily="66" charset="0"/>
              </a:rPr>
              <a:t>.</a:t>
            </a:r>
            <a:endParaRPr lang="en-GB" sz="2800" dirty="0">
              <a:latin typeface="Comic Sans MS" panose="030F0702030302020204" pitchFamily="66" charset="0"/>
            </a:endParaRPr>
          </a:p>
        </p:txBody>
      </p:sp>
      <p:sp>
        <p:nvSpPr>
          <p:cNvPr id="8" name="TextBox 7"/>
          <p:cNvSpPr txBox="1"/>
          <p:nvPr/>
        </p:nvSpPr>
        <p:spPr>
          <a:xfrm>
            <a:off x="481235" y="1052736"/>
            <a:ext cx="7920880" cy="1477328"/>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Today, instead of watching the video, we would like you to have a go at the activity below. </a:t>
            </a:r>
          </a:p>
          <a:p>
            <a:pPr algn="ctr"/>
            <a:endParaRPr lang="en-GB" dirty="0" smtClean="0">
              <a:latin typeface="Comic Sans MS" panose="030F0702030302020204" pitchFamily="66" charset="0"/>
            </a:endParaRPr>
          </a:p>
          <a:p>
            <a:pPr algn="ctr"/>
            <a:r>
              <a:rPr lang="en-GB" dirty="0" smtClean="0">
                <a:latin typeface="Comic Sans MS" panose="030F0702030302020204" pitchFamily="66" charset="0"/>
              </a:rPr>
              <a:t>This problem has lots of possible answers. How many can you find? Would a system help?</a:t>
            </a:r>
          </a:p>
        </p:txBody>
      </p:sp>
      <p:pic>
        <p:nvPicPr>
          <p:cNvPr id="3" name="Picture 2"/>
          <p:cNvPicPr>
            <a:picLocks noChangeAspect="1"/>
          </p:cNvPicPr>
          <p:nvPr/>
        </p:nvPicPr>
        <p:blipFill rotWithShape="1">
          <a:blip r:embed="rId2"/>
          <a:srcRect l="15687" t="22438" r="50553" b="46062"/>
          <a:stretch/>
        </p:blipFill>
        <p:spPr>
          <a:xfrm>
            <a:off x="1979712" y="2924944"/>
            <a:ext cx="5249286" cy="2753724"/>
          </a:xfrm>
          <a:prstGeom prst="rect">
            <a:avLst/>
          </a:prstGeom>
        </p:spPr>
      </p:pic>
      <p:sp>
        <p:nvSpPr>
          <p:cNvPr id="5" name="TextBox 4"/>
          <p:cNvSpPr txBox="1"/>
          <p:nvPr/>
        </p:nvSpPr>
        <p:spPr>
          <a:xfrm>
            <a:off x="899592" y="5805264"/>
            <a:ext cx="7128792" cy="461665"/>
          </a:xfrm>
          <a:prstGeom prst="rect">
            <a:avLst/>
          </a:prstGeom>
          <a:noFill/>
        </p:spPr>
        <p:txBody>
          <a:bodyPr wrap="square" rtlCol="0">
            <a:spAutoFit/>
          </a:bodyPr>
          <a:lstStyle/>
          <a:p>
            <a:pPr algn="ctr"/>
            <a:r>
              <a:rPr lang="en-GB" sz="2400" dirty="0" smtClean="0">
                <a:latin typeface="Comic Sans MS" panose="030F0702030302020204" pitchFamily="66" charset="0"/>
              </a:rPr>
              <a:t>How many different numbers can she make? </a:t>
            </a:r>
            <a:endParaRPr lang="en-GB" sz="2400" dirty="0">
              <a:latin typeface="Comic Sans MS" panose="030F0702030302020204" pitchFamily="66" charset="0"/>
            </a:endParaRPr>
          </a:p>
        </p:txBody>
      </p:sp>
    </p:spTree>
    <p:extLst>
      <p:ext uri="{BB962C8B-B14F-4D97-AF65-F5344CB8AC3E}">
        <p14:creationId xmlns:p14="http://schemas.microsoft.com/office/powerpoint/2010/main" val="36969312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836712"/>
            <a:ext cx="7776864" cy="3447098"/>
          </a:xfrm>
          <a:prstGeom prst="rect">
            <a:avLst/>
          </a:prstGeom>
          <a:noFill/>
        </p:spPr>
        <p:txBody>
          <a:bodyPr wrap="square" rtlCol="0">
            <a:spAutoFit/>
          </a:bodyPr>
          <a:lstStyle/>
          <a:p>
            <a:r>
              <a:rPr lang="en-GB" dirty="0" smtClean="0">
                <a:latin typeface="Comic Sans MS" panose="030F0702030302020204" pitchFamily="66" charset="0"/>
              </a:rPr>
              <a:t>Answers:</a:t>
            </a:r>
          </a:p>
          <a:p>
            <a:endParaRPr lang="en-GB" dirty="0">
              <a:latin typeface="Comic Sans MS" panose="030F0702030302020204" pitchFamily="66" charset="0"/>
            </a:endParaRPr>
          </a:p>
          <a:p>
            <a:r>
              <a:rPr lang="en-GB" sz="3200" dirty="0" smtClean="0">
                <a:latin typeface="Comic Sans MS" panose="030F0702030302020204" pitchFamily="66" charset="0"/>
              </a:rPr>
              <a:t>Mary can make 6 different numbers. </a:t>
            </a:r>
          </a:p>
          <a:p>
            <a:endParaRPr lang="en-GB" sz="3200" dirty="0">
              <a:latin typeface="Comic Sans MS" panose="030F0702030302020204" pitchFamily="66" charset="0"/>
            </a:endParaRPr>
          </a:p>
          <a:p>
            <a:endParaRPr lang="en-GB" sz="3200" dirty="0" smtClean="0">
              <a:latin typeface="Comic Sans MS" panose="030F0702030302020204" pitchFamily="66" charset="0"/>
            </a:endParaRPr>
          </a:p>
          <a:p>
            <a:endParaRPr lang="en-GB" sz="3200" dirty="0">
              <a:latin typeface="Comic Sans MS" panose="030F0702030302020204" pitchFamily="66" charset="0"/>
            </a:endParaRPr>
          </a:p>
          <a:p>
            <a:pPr algn="ctr"/>
            <a:r>
              <a:rPr lang="en-GB" sz="5400" b="1" dirty="0" smtClean="0">
                <a:solidFill>
                  <a:srgbClr val="FF0000"/>
                </a:solidFill>
                <a:latin typeface="Primer Print" panose="020F0603020202060B02" pitchFamily="34" charset="0"/>
              </a:rPr>
              <a:t>14     15     41     45     51     54</a:t>
            </a:r>
            <a:endParaRPr lang="en-GB" sz="5400" b="1" dirty="0">
              <a:solidFill>
                <a:srgbClr val="FF0000"/>
              </a:solidFill>
              <a:latin typeface="Primer Print" panose="020F0603020202060B02" pitchFamily="34" charset="0"/>
            </a:endParaRPr>
          </a:p>
        </p:txBody>
      </p:sp>
    </p:spTree>
    <p:extLst>
      <p:ext uri="{BB962C8B-B14F-4D97-AF65-F5344CB8AC3E}">
        <p14:creationId xmlns:p14="http://schemas.microsoft.com/office/powerpoint/2010/main" val="2799622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415414"/>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3</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523757" y="1384256"/>
            <a:ext cx="8136904" cy="984885"/>
          </a:xfrm>
          <a:prstGeom prst="rect">
            <a:avLst/>
          </a:prstGeom>
          <a:noFill/>
        </p:spPr>
        <p:txBody>
          <a:bodyPr wrap="square" rtlCol="0">
            <a:spAutoFit/>
          </a:bodyPr>
          <a:lstStyle/>
          <a:p>
            <a:pPr lvl="0" algn="ctr"/>
            <a:r>
              <a:rPr lang="en-GB" altLang="en-US" sz="2000" dirty="0">
                <a:latin typeface="Comic Sans MS" panose="030F0702030302020204" pitchFamily="66" charset="0"/>
                <a:ea typeface="Calibri" panose="020F0502020204030204" pitchFamily="34" charset="0"/>
                <a:cs typeface="Times New Roman" panose="02020603050405020304" pitchFamily="18" charset="0"/>
              </a:rPr>
              <a:t>Here are some practical (non-screen)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‘quarters’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activities </a:t>
            </a:r>
            <a:r>
              <a:rPr lang="en-GB" altLang="en-US" sz="2000" dirty="0">
                <a:latin typeface="Comic Sans MS" panose="030F0702030302020204" pitchFamily="66" charset="0"/>
                <a:ea typeface="Calibri" panose="020F0502020204030204" pitchFamily="34" charset="0"/>
                <a:cs typeface="Times New Roman" panose="02020603050405020304" pitchFamily="18" charset="0"/>
              </a:rPr>
              <a:t>you may want to try at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home.</a:t>
            </a:r>
            <a:endParaRPr lang="en-GB" altLang="en-US" sz="2000" dirty="0">
              <a:latin typeface="Comic Sans MS" panose="030F0702030302020204" pitchFamily="66" charset="0"/>
              <a:ea typeface="Calibri" panose="020F0502020204030204" pitchFamily="34" charset="0"/>
              <a:cs typeface="Times New Roman" panose="02020603050405020304" pitchFamily="18" charset="0"/>
            </a:endParaRPr>
          </a:p>
          <a:p>
            <a:endParaRPr lang="en-GB" dirty="0"/>
          </a:p>
        </p:txBody>
      </p:sp>
      <p:sp>
        <p:nvSpPr>
          <p:cNvPr id="2" name="TextBox 1"/>
          <p:cNvSpPr txBox="1"/>
          <p:nvPr/>
        </p:nvSpPr>
        <p:spPr>
          <a:xfrm>
            <a:off x="731314" y="5516798"/>
            <a:ext cx="3336630" cy="1077218"/>
          </a:xfrm>
          <a:prstGeom prst="rect">
            <a:avLst/>
          </a:prstGeom>
          <a:noFill/>
          <a:ln w="38100">
            <a:solidFill>
              <a:srgbClr val="00B0F0"/>
            </a:solidFill>
          </a:ln>
        </p:spPr>
        <p:txBody>
          <a:bodyPr wrap="square" rtlCol="0">
            <a:spAutoFit/>
          </a:bodyPr>
          <a:lstStyle/>
          <a:p>
            <a:pPr lvl="0"/>
            <a:r>
              <a:rPr lang="en-GB" altLang="en-US" sz="1600" dirty="0" smtClean="0">
                <a:latin typeface="Comic Sans MS" panose="030F0702030302020204" pitchFamily="66" charset="0"/>
                <a:ea typeface="Calibri" panose="020F0502020204030204" pitchFamily="34" charset="0"/>
                <a:cs typeface="Times New Roman" panose="02020603050405020304" pitchFamily="18" charset="0"/>
              </a:rPr>
              <a:t>Find an object in your house to share in </a:t>
            </a:r>
            <a:r>
              <a:rPr lang="en-GB" altLang="en-US" sz="1600" dirty="0" smtClean="0">
                <a:latin typeface="Comic Sans MS" panose="030F0702030302020204" pitchFamily="66" charset="0"/>
                <a:ea typeface="Calibri" panose="020F0502020204030204" pitchFamily="34" charset="0"/>
                <a:cs typeface="Times New Roman" panose="02020603050405020304" pitchFamily="18" charset="0"/>
              </a:rPr>
              <a:t>half and quarters </a:t>
            </a:r>
            <a:r>
              <a:rPr lang="en-GB" altLang="en-US" sz="1600" dirty="0" smtClean="0">
                <a:latin typeface="Comic Sans MS" panose="030F0702030302020204" pitchFamily="66" charset="0"/>
                <a:ea typeface="Calibri" panose="020F0502020204030204" pitchFamily="34" charset="0"/>
                <a:cs typeface="Times New Roman" panose="02020603050405020304" pitchFamily="18" charset="0"/>
              </a:rPr>
              <a:t>with a family member. E.g. a chocolate bar, an orange, some sweets.</a:t>
            </a:r>
            <a:endParaRPr lang="en-GB" altLang="en-US" sz="16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TextBox 13"/>
          <p:cNvSpPr txBox="1"/>
          <p:nvPr/>
        </p:nvSpPr>
        <p:spPr>
          <a:xfrm>
            <a:off x="4556738" y="2233895"/>
            <a:ext cx="3888432" cy="3139321"/>
          </a:xfrm>
          <a:prstGeom prst="rect">
            <a:avLst/>
          </a:prstGeom>
          <a:noFill/>
          <a:ln w="38100">
            <a:solidFill>
              <a:srgbClr val="00B0F0"/>
            </a:solidFill>
          </a:ln>
        </p:spPr>
        <p:txBody>
          <a:bodyPr wrap="square" rtlCol="0">
            <a:spAutoFit/>
          </a:bodyPr>
          <a:lstStyle/>
          <a:p>
            <a:pPr lvl="0" algn="just"/>
            <a:r>
              <a:rPr lang="en-US" altLang="en-US" dirty="0" smtClean="0">
                <a:latin typeface="Comic Sans MS" panose="030F0702030302020204" pitchFamily="66" charset="0"/>
                <a:cs typeface="Times New Roman" panose="02020603050405020304" pitchFamily="18" charset="0"/>
              </a:rPr>
              <a:t>Watch your adult cut a sandwich or cake in half and then into quarters. How many equal parts are there? </a:t>
            </a:r>
          </a:p>
          <a:p>
            <a:pPr lvl="0" algn="just"/>
            <a:endParaRPr lang="en-US" altLang="en-US" dirty="0">
              <a:latin typeface="Comic Sans MS" panose="030F0702030302020204" pitchFamily="66" charset="0"/>
              <a:cs typeface="Times New Roman" panose="02020603050405020304" pitchFamily="18" charset="0"/>
            </a:endParaRPr>
          </a:p>
          <a:p>
            <a:pPr lvl="0" algn="just"/>
            <a:endParaRPr lang="en-US" altLang="en-US" dirty="0" smtClean="0">
              <a:latin typeface="Comic Sans MS" panose="030F0702030302020204" pitchFamily="66" charset="0"/>
              <a:cs typeface="Times New Roman" panose="02020603050405020304" pitchFamily="18" charset="0"/>
            </a:endParaRPr>
          </a:p>
          <a:p>
            <a:pPr lvl="0" algn="just"/>
            <a:endParaRPr lang="en-US" altLang="en-US" dirty="0">
              <a:latin typeface="Comic Sans MS" panose="030F0702030302020204" pitchFamily="66" charset="0"/>
              <a:cs typeface="Times New Roman" panose="02020603050405020304" pitchFamily="18" charset="0"/>
            </a:endParaRPr>
          </a:p>
          <a:p>
            <a:pPr lvl="0" algn="just"/>
            <a:endParaRPr lang="en-US" altLang="en-US" dirty="0" smtClean="0">
              <a:latin typeface="Comic Sans MS" panose="030F0702030302020204" pitchFamily="66" charset="0"/>
              <a:cs typeface="Times New Roman" panose="02020603050405020304" pitchFamily="18" charset="0"/>
            </a:endParaRPr>
          </a:p>
          <a:p>
            <a:pPr lvl="0" algn="just"/>
            <a:endParaRPr lang="en-US" altLang="en-US" dirty="0">
              <a:latin typeface="Comic Sans MS" panose="030F0702030302020204" pitchFamily="66" charset="0"/>
              <a:cs typeface="Times New Roman" panose="02020603050405020304" pitchFamily="18" charset="0"/>
            </a:endParaRPr>
          </a:p>
          <a:p>
            <a:pPr lvl="0" algn="just"/>
            <a:endParaRPr lang="en-US" altLang="en-US" dirty="0">
              <a:latin typeface="Comic Sans MS" panose="030F0702030302020204" pitchFamily="66" charset="0"/>
              <a:cs typeface="Times New Roman" panose="02020603050405020304" pitchFamily="18" charset="0"/>
            </a:endParaRPr>
          </a:p>
          <a:p>
            <a:pPr lvl="0" algn="just"/>
            <a:endParaRPr lang="en-GB" altLang="en-US" dirty="0">
              <a:latin typeface="Comic Sans MS" panose="030F0702030302020204" pitchFamily="66" charset="0"/>
            </a:endParaRPr>
          </a:p>
        </p:txBody>
      </p:sp>
      <p:grpSp>
        <p:nvGrpSpPr>
          <p:cNvPr id="27" name="Group 26"/>
          <p:cNvGrpSpPr/>
          <p:nvPr/>
        </p:nvGrpSpPr>
        <p:grpSpPr>
          <a:xfrm>
            <a:off x="1121624" y="2217013"/>
            <a:ext cx="2299261" cy="3139321"/>
            <a:chOff x="1121624" y="2217013"/>
            <a:chExt cx="2299261" cy="3139321"/>
          </a:xfrm>
        </p:grpSpPr>
        <p:sp>
          <p:nvSpPr>
            <p:cNvPr id="8" name="TextBox 7"/>
            <p:cNvSpPr txBox="1"/>
            <p:nvPr/>
          </p:nvSpPr>
          <p:spPr>
            <a:xfrm>
              <a:off x="1121624" y="2217013"/>
              <a:ext cx="2299261" cy="3139321"/>
            </a:xfrm>
            <a:prstGeom prst="rect">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Use Lego bricks to </a:t>
              </a:r>
            </a:p>
            <a:p>
              <a:pPr algn="just"/>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make a tower</a:t>
              </a: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 Can you halve it? Split it into quarters? </a:t>
              </a:r>
              <a:endParaRPr lang="en-GB"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p:txBody>
        </p:sp>
        <p:pic>
          <p:nvPicPr>
            <p:cNvPr id="2050" name="Picture 2" descr="Block clipart tower lego, Block tower lego Transparent FREE for ..."/>
            <p:cNvPicPr>
              <a:picLocks noChangeAspect="1" noChangeArrowheads="1"/>
            </p:cNvPicPr>
            <p:nvPr/>
          </p:nvPicPr>
          <p:blipFill rotWithShape="1">
            <a:blip r:embed="rId3">
              <a:extLst>
                <a:ext uri="{28A0092B-C50C-407E-A947-70E740481C1C}">
                  <a14:useLocalDpi xmlns:a14="http://schemas.microsoft.com/office/drawing/2010/main" val="0"/>
                </a:ext>
              </a:extLst>
            </a:blip>
            <a:srcRect l="34647" t="24841" r="35113" b="12159"/>
            <a:stretch/>
          </p:blipFill>
          <p:spPr bwMode="auto">
            <a:xfrm>
              <a:off x="1984036" y="3345494"/>
              <a:ext cx="574436" cy="1795114"/>
            </a:xfrm>
            <a:prstGeom prst="rect">
              <a:avLst/>
            </a:prstGeom>
            <a:noFill/>
            <a:ln>
              <a:noFill/>
            </a:ln>
            <a:extLst>
              <a:ext uri="{909E8E84-426E-40DD-AFC4-6F175D3DCCD1}">
                <a14:hiddenFill xmlns:a14="http://schemas.microsoft.com/office/drawing/2010/main">
                  <a:solidFill>
                    <a:srgbClr val="FFFFFF"/>
                  </a:solidFill>
                </a14:hiddenFill>
              </a:ext>
            </a:extLst>
          </p:spPr>
        </p:pic>
      </p:grpSp>
      <p:pic>
        <p:nvPicPr>
          <p:cNvPr id="3" name="Picture 2"/>
          <p:cNvPicPr>
            <a:picLocks noChangeAspect="1"/>
          </p:cNvPicPr>
          <p:nvPr/>
        </p:nvPicPr>
        <p:blipFill rotWithShape="1">
          <a:blip r:embed="rId4"/>
          <a:srcRect l="66049" t="16532" r="13474" b="50000"/>
          <a:stretch/>
        </p:blipFill>
        <p:spPr>
          <a:xfrm>
            <a:off x="5508104" y="3479297"/>
            <a:ext cx="1872208" cy="1720408"/>
          </a:xfrm>
          <a:prstGeom prst="rect">
            <a:avLst/>
          </a:prstGeom>
        </p:spPr>
      </p:pic>
    </p:spTree>
    <p:extLst>
      <p:ext uri="{BB962C8B-B14F-4D97-AF65-F5344CB8AC3E}">
        <p14:creationId xmlns:p14="http://schemas.microsoft.com/office/powerpoint/2010/main" val="38658981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610232"/>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3</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7722" t="18062" r="37221" b="69783"/>
          <a:stretch/>
        </p:blipFill>
        <p:spPr bwMode="auto">
          <a:xfrm>
            <a:off x="5580112" y="4456333"/>
            <a:ext cx="2232248" cy="600453"/>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713881" y="2022109"/>
            <a:ext cx="7756656" cy="3034677"/>
          </a:xfrm>
          <a:prstGeom prst="rect">
            <a:avLst/>
          </a:prstGeom>
        </p:spPr>
        <p:txBody>
          <a:bodyPr wrap="square">
            <a:spAutoFit/>
          </a:bodyPr>
          <a:lstStyle/>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We advise you follow the White Rose Mathematics learning sequences in Year 1, as outlined in this PowerPoint. </a:t>
            </a: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If you are looking for more Maths work you can find a mixture of interactive </a:t>
            </a:r>
            <a:r>
              <a:rPr lang="en-GB" sz="2000" dirty="0">
                <a:latin typeface="Comic Sans MS" panose="030F0702030302020204" pitchFamily="66" charset="0"/>
                <a:ea typeface="Calibri" panose="020F0502020204030204" pitchFamily="34" charset="0"/>
                <a:cs typeface="Times New Roman" panose="02020603050405020304" pitchFamily="18" charset="0"/>
              </a:rPr>
              <a:t>activities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on the </a:t>
            </a:r>
            <a:r>
              <a:rPr lang="en-GB" sz="2000" dirty="0" err="1" smtClean="0">
                <a:latin typeface="Comic Sans MS" panose="030F0702030302020204" pitchFamily="66" charset="0"/>
                <a:ea typeface="Calibri" panose="020F0502020204030204" pitchFamily="34" charset="0"/>
                <a:cs typeface="Times New Roman" panose="02020603050405020304" pitchFamily="18" charset="0"/>
              </a:rPr>
              <a:t>MyMaths</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r>
              <a:rPr lang="en-GB" sz="2000" dirty="0">
                <a:latin typeface="Comic Sans MS" panose="030F0702030302020204" pitchFamily="66" charset="0"/>
                <a:ea typeface="Calibri" panose="020F0502020204030204" pitchFamily="34" charset="0"/>
                <a:cs typeface="Times New Roman" panose="02020603050405020304" pitchFamily="18" charset="0"/>
              </a:rPr>
              <a:t>website.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We do not expect you to do this as well as the White Rose Math lessons. This is purely ‘extra’ should you want it </a:t>
            </a:r>
            <a:r>
              <a:rPr lang="en-GB" sz="2000" dirty="0" smtClean="0">
                <a:latin typeface="Comic Sans MS" panose="030F0702030302020204" pitchFamily="66" charset="0"/>
                <a:ea typeface="Calibri" panose="020F0502020204030204" pitchFamily="34" charset="0"/>
                <a:cs typeface="Times New Roman" panose="02020603050405020304" pitchFamily="18" charset="0"/>
                <a:sym typeface="Wingdings" panose="05000000000000000000" pitchFamily="2" charset="2"/>
              </a:rPr>
              <a:t> </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hlinkClick r:id="rId4"/>
              </a:rPr>
              <a:t>https</a:t>
            </a:r>
            <a:r>
              <a:rPr lang="en-GB" sz="2000" dirty="0">
                <a:latin typeface="Comic Sans MS" panose="030F0702030302020204" pitchFamily="66" charset="0"/>
                <a:hlinkClick r:id="rId4"/>
              </a:rPr>
              <a:t>://www.mymaths.co.uk</a:t>
            </a:r>
            <a:r>
              <a:rPr lang="en-GB" sz="2000" dirty="0" smtClean="0">
                <a:latin typeface="Comic Sans MS" panose="030F0702030302020204" pitchFamily="66" charset="0"/>
                <a:hlinkClick r:id="rId4"/>
              </a:rPr>
              <a:t>/</a:t>
            </a:r>
            <a:r>
              <a:rPr lang="en-GB" sz="2000" dirty="0" smtClean="0">
                <a:latin typeface="Comic Sans MS" panose="030F0702030302020204" pitchFamily="66" charset="0"/>
              </a:rPr>
              <a:t> </a:t>
            </a:r>
            <a:endParaRPr lang="en-GB" sz="2800" dirty="0" smtClean="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21472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1508" y="892455"/>
            <a:ext cx="7992888" cy="7017306"/>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smtClean="0">
              <a:latin typeface="Comic Sans MS" panose="030F0702030302020204" pitchFamily="66" charset="0"/>
            </a:endParaRPr>
          </a:p>
          <a:p>
            <a:pPr algn="ctr"/>
            <a:r>
              <a:rPr lang="en-GB" sz="3600" dirty="0" smtClean="0">
                <a:latin typeface="Comic Sans MS" panose="030F0702030302020204" pitchFamily="66" charset="0"/>
              </a:rPr>
              <a:t>Have a </a:t>
            </a:r>
            <a:r>
              <a:rPr lang="en-GB" sz="3600" dirty="0" smtClean="0">
                <a:latin typeface="Comic Sans MS" panose="030F0702030302020204" pitchFamily="66" charset="0"/>
              </a:rPr>
              <a:t>lovely weekend</a:t>
            </a:r>
            <a:r>
              <a:rPr lang="en-GB" sz="36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1671</TotalTime>
  <Words>938</Words>
  <Application>Microsoft Office PowerPoint</Application>
  <PresentationFormat>On-screen Show (4:3)</PresentationFormat>
  <Paragraphs>101</Paragraphs>
  <Slides>14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Comic Sans MS</vt:lpstr>
      <vt:lpstr>Primer Print</vt:lpstr>
      <vt:lpstr>Times New Roman</vt:lpstr>
      <vt:lpstr>Wingdings</vt:lpstr>
      <vt:lpstr>Office Theme</vt:lpstr>
      <vt:lpstr>Year 1 Maths</vt:lpstr>
      <vt:lpstr>Information for Parents and Carers.</vt:lpstr>
      <vt:lpstr>PowerPoint Presentation</vt:lpstr>
      <vt:lpstr>Lesson 1 – Find a half (2).</vt:lpstr>
      <vt:lpstr>Lesson 1 – Find a half (2).</vt:lpstr>
      <vt:lpstr>Lesson  2 – Find a quarter (1).</vt:lpstr>
      <vt:lpstr>Lesson  3 – Find a quarter (2) .</vt:lpstr>
      <vt:lpstr>Lesson  4 – Problem Solving.</vt:lpstr>
      <vt:lpstr>PowerPoint Presentation</vt:lpstr>
      <vt:lpstr>Lesson  5 – Problem Solving.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71</cp:revision>
  <dcterms:created xsi:type="dcterms:W3CDTF">2012-04-28T17:18:27Z</dcterms:created>
  <dcterms:modified xsi:type="dcterms:W3CDTF">2020-05-01T11:49:30Z</dcterms:modified>
</cp:coreProperties>
</file>