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Lst>
  <p:sldSz cy="5143500" cx="9144000"/>
  <p:notesSz cx="6858000" cy="9144000"/>
  <p:embeddedFontLst>
    <p:embeddedFont>
      <p:font typeface="Amatic SC"/>
      <p:regular r:id="rId24"/>
      <p:bold r:id="rId25"/>
    </p:embeddedFont>
    <p:embeddedFont>
      <p:font typeface="Source Code Pro"/>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font" Target="fonts/AmaticSC-regular.fntdata"/><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font" Target="fonts/SourceCodePro-regular.fntdata"/><Relationship Id="rId25" Type="http://schemas.openxmlformats.org/officeDocument/2006/relationships/font" Target="fonts/AmaticSC-bold.fntdata"/><Relationship Id="rId28" Type="http://schemas.openxmlformats.org/officeDocument/2006/relationships/font" Target="fonts/SourceCodePro-italic.fntdata"/><Relationship Id="rId27" Type="http://schemas.openxmlformats.org/officeDocument/2006/relationships/font" Target="fonts/SourceCodePro-bold.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font" Target="fonts/SourceCodePro-boldItalic.fntdata"/><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8ab43dbf01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8ab43dbf01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Google Shape;110;g8aa7ab3ee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8aa7ab3ee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9" name="Shape 119"/>
        <p:cNvGrpSpPr/>
        <p:nvPr/>
      </p:nvGrpSpPr>
      <p:grpSpPr>
        <a:xfrm>
          <a:off x="0" y="0"/>
          <a:ext cx="0" cy="0"/>
          <a:chOff x="0" y="0"/>
          <a:chExt cx="0" cy="0"/>
        </a:xfrm>
      </p:grpSpPr>
      <p:sp>
        <p:nvSpPr>
          <p:cNvPr id="120" name="Google Shape;120;g881b94766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881b94766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solidFill>
                  <a:schemeClr val="dk1"/>
                </a:solidFill>
              </a:rPr>
              <a:t>Children complete in maths book. </a:t>
            </a:r>
            <a:endParaRPr>
              <a:solidFill>
                <a:schemeClr val="dk1"/>
              </a:solidFill>
            </a:endParaRPr>
          </a:p>
          <a:p>
            <a:pPr indent="0" lvl="0" marL="0" rtl="0" algn="l">
              <a:spcBef>
                <a:spcPts val="0"/>
              </a:spcBef>
              <a:spcAft>
                <a:spcPts val="0"/>
              </a:spcAft>
              <a:buClr>
                <a:schemeClr val="dk1"/>
              </a:buClr>
              <a:buSzPts val="1100"/>
              <a:buFont typeface="Arial"/>
              <a:buNone/>
            </a:pPr>
            <a:r>
              <a:rPr lang="en-GB">
                <a:solidFill>
                  <a:schemeClr val="dk1"/>
                </a:solidFill>
              </a:rPr>
              <a:t>They have 15 minutes to complete independently.</a:t>
            </a:r>
            <a:endParaRPr>
              <a:solidFill>
                <a:schemeClr val="dk1"/>
              </a:solidFill>
            </a:endParaRPr>
          </a:p>
          <a:p>
            <a:pPr indent="0" lvl="0" marL="0" rtl="0" algn="l">
              <a:spcBef>
                <a:spcPts val="0"/>
              </a:spcBef>
              <a:spcAft>
                <a:spcPts val="0"/>
              </a:spcAft>
              <a:buClr>
                <a:schemeClr val="dk1"/>
              </a:buClr>
              <a:buSzPts val="1100"/>
              <a:buFont typeface="Arial"/>
              <a:buNone/>
            </a:pPr>
            <a:r>
              <a:rPr lang="en-GB">
                <a:solidFill>
                  <a:schemeClr val="dk1"/>
                </a:solidFill>
              </a:rPr>
              <a:t>Spend 10 minutes at the end of the session going through the answers and the children self mark.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9" name="Shape 129"/>
        <p:cNvGrpSpPr/>
        <p:nvPr/>
      </p:nvGrpSpPr>
      <p:grpSpPr>
        <a:xfrm>
          <a:off x="0" y="0"/>
          <a:ext cx="0" cy="0"/>
          <a:chOff x="0" y="0"/>
          <a:chExt cx="0" cy="0"/>
        </a:xfrm>
      </p:grpSpPr>
      <p:sp>
        <p:nvSpPr>
          <p:cNvPr id="130" name="Google Shape;130;g881b94766d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881b94766d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2" name="Shape 142"/>
        <p:cNvGrpSpPr/>
        <p:nvPr/>
      </p:nvGrpSpPr>
      <p:grpSpPr>
        <a:xfrm>
          <a:off x="0" y="0"/>
          <a:ext cx="0" cy="0"/>
          <a:chOff x="0" y="0"/>
          <a:chExt cx="0" cy="0"/>
        </a:xfrm>
      </p:grpSpPr>
      <p:sp>
        <p:nvSpPr>
          <p:cNvPr id="143" name="Google Shape;143;g892a2afef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892a2afef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9" name="Shape 149"/>
        <p:cNvGrpSpPr/>
        <p:nvPr/>
      </p:nvGrpSpPr>
      <p:grpSpPr>
        <a:xfrm>
          <a:off x="0" y="0"/>
          <a:ext cx="0" cy="0"/>
          <a:chOff x="0" y="0"/>
          <a:chExt cx="0" cy="0"/>
        </a:xfrm>
      </p:grpSpPr>
      <p:sp>
        <p:nvSpPr>
          <p:cNvPr id="150" name="Google Shape;150;g892a2afef5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892a2afef5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7" name="Shape 157"/>
        <p:cNvGrpSpPr/>
        <p:nvPr/>
      </p:nvGrpSpPr>
      <p:grpSpPr>
        <a:xfrm>
          <a:off x="0" y="0"/>
          <a:ext cx="0" cy="0"/>
          <a:chOff x="0" y="0"/>
          <a:chExt cx="0" cy="0"/>
        </a:xfrm>
      </p:grpSpPr>
      <p:sp>
        <p:nvSpPr>
          <p:cNvPr id="158" name="Google Shape;158;g881b94766d_1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881b94766d_1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3" name="Shape 163"/>
        <p:cNvGrpSpPr/>
        <p:nvPr/>
      </p:nvGrpSpPr>
      <p:grpSpPr>
        <a:xfrm>
          <a:off x="0" y="0"/>
          <a:ext cx="0" cy="0"/>
          <a:chOff x="0" y="0"/>
          <a:chExt cx="0" cy="0"/>
        </a:xfrm>
      </p:grpSpPr>
      <p:sp>
        <p:nvSpPr>
          <p:cNvPr id="164" name="Google Shape;164;g892a2afef5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892a2afef5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1" name="Shape 171"/>
        <p:cNvGrpSpPr/>
        <p:nvPr/>
      </p:nvGrpSpPr>
      <p:grpSpPr>
        <a:xfrm>
          <a:off x="0" y="0"/>
          <a:ext cx="0" cy="0"/>
          <a:chOff x="0" y="0"/>
          <a:chExt cx="0" cy="0"/>
        </a:xfrm>
      </p:grpSpPr>
      <p:sp>
        <p:nvSpPr>
          <p:cNvPr id="172" name="Google Shape;172;g892a2afef5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892a2afef5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8" name="Shape 178"/>
        <p:cNvGrpSpPr/>
        <p:nvPr/>
      </p:nvGrpSpPr>
      <p:grpSpPr>
        <a:xfrm>
          <a:off x="0" y="0"/>
          <a:ext cx="0" cy="0"/>
          <a:chOff x="0" y="0"/>
          <a:chExt cx="0" cy="0"/>
        </a:xfrm>
      </p:grpSpPr>
      <p:sp>
        <p:nvSpPr>
          <p:cNvPr id="179" name="Google Shape;179;g78450f3184_0_42:notes"/>
          <p:cNvSpPr txBox="1"/>
          <p:nvPr>
            <p:ph idx="1" type="body"/>
          </p:nvPr>
        </p:nvSpPr>
        <p:spPr>
          <a:xfrm>
            <a:off x="685782" y="434338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g78450f3184_0_42:notes"/>
          <p:cNvSpPr/>
          <p:nvPr>
            <p:ph idx="2" type="sldImg"/>
          </p:nvPr>
        </p:nvSpPr>
        <p:spPr>
          <a:xfrm>
            <a:off x="1143206" y="68578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Google Shape;186;g88227bf4a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88227bf4a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1" name="Shape 191"/>
        <p:cNvGrpSpPr/>
        <p:nvPr/>
      </p:nvGrpSpPr>
      <p:grpSpPr>
        <a:xfrm>
          <a:off x="0" y="0"/>
          <a:ext cx="0" cy="0"/>
          <a:chOff x="0" y="0"/>
          <a:chExt cx="0" cy="0"/>
        </a:xfrm>
      </p:grpSpPr>
      <p:sp>
        <p:nvSpPr>
          <p:cNvPr id="192" name="Google Shape;192;g8aa74fce8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8aa74fce8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1" name="Shape 201"/>
        <p:cNvGrpSpPr/>
        <p:nvPr/>
      </p:nvGrpSpPr>
      <p:grpSpPr>
        <a:xfrm>
          <a:off x="0" y="0"/>
          <a:ext cx="0" cy="0"/>
          <a:chOff x="0" y="0"/>
          <a:chExt cx="0" cy="0"/>
        </a:xfrm>
      </p:grpSpPr>
      <p:sp>
        <p:nvSpPr>
          <p:cNvPr id="202" name="Google Shape;202;g8aa74fce8c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8aa74fce8c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You may want to model this on the board to begin with. Then children can copy this and complete the information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9" name="Shape 209"/>
        <p:cNvGrpSpPr/>
        <p:nvPr/>
      </p:nvGrpSpPr>
      <p:grpSpPr>
        <a:xfrm>
          <a:off x="0" y="0"/>
          <a:ext cx="0" cy="0"/>
          <a:chOff x="0" y="0"/>
          <a:chExt cx="0" cy="0"/>
        </a:xfrm>
      </p:grpSpPr>
      <p:sp>
        <p:nvSpPr>
          <p:cNvPr id="210" name="Google Shape;210;g8aa74fce8c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 name="Google Shape;211;g8aa74fce8c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You may want to model this on the board to begin with. Then children can copy this and complete the information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6" name="Shape 216"/>
        <p:cNvGrpSpPr/>
        <p:nvPr/>
      </p:nvGrpSpPr>
      <p:grpSpPr>
        <a:xfrm>
          <a:off x="0" y="0"/>
          <a:ext cx="0" cy="0"/>
          <a:chOff x="0" y="0"/>
          <a:chExt cx="0" cy="0"/>
        </a:xfrm>
      </p:grpSpPr>
      <p:sp>
        <p:nvSpPr>
          <p:cNvPr id="217" name="Google Shape;217;g8aa74fce8c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8aa74fce8c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3" name="Shape 223"/>
        <p:cNvGrpSpPr/>
        <p:nvPr/>
      </p:nvGrpSpPr>
      <p:grpSpPr>
        <a:xfrm>
          <a:off x="0" y="0"/>
          <a:ext cx="0" cy="0"/>
          <a:chOff x="0" y="0"/>
          <a:chExt cx="0" cy="0"/>
        </a:xfrm>
      </p:grpSpPr>
      <p:sp>
        <p:nvSpPr>
          <p:cNvPr id="224" name="Google Shape;224;g8aa74fce8c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5" name="Google Shape;225;g8aa74fce8c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2" name="Shape 232"/>
        <p:cNvGrpSpPr/>
        <p:nvPr/>
      </p:nvGrpSpPr>
      <p:grpSpPr>
        <a:xfrm>
          <a:off x="0" y="0"/>
          <a:ext cx="0" cy="0"/>
          <a:chOff x="0" y="0"/>
          <a:chExt cx="0" cy="0"/>
        </a:xfrm>
      </p:grpSpPr>
      <p:sp>
        <p:nvSpPr>
          <p:cNvPr id="233" name="Google Shape;233;g8aa74fce8c_0_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4" name="Google Shape;234;g8aa74fce8c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image" Target="../media/image3.png"/><Relationship Id="rId5"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7.png"/><Relationship Id="rId4" Type="http://schemas.openxmlformats.org/officeDocument/2006/relationships/image" Target="../media/image3.png"/><Relationship Id="rId5"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hyperlink" Target="https://app.mymaths.co.uk/217-lesson/distance-time-graphs" TargetMode="External"/><Relationship Id="rId4" Type="http://schemas.openxmlformats.org/officeDocument/2006/relationships/image" Target="../media/image6.png"/><Relationship Id="rId5" Type="http://schemas.openxmlformats.org/officeDocument/2006/relationships/hyperlink" Target="https://app.mymaths.co.uk/217-lesson/distance-time-graphs" TargetMode="External"/><Relationship Id="rId6" Type="http://schemas.openxmlformats.org/officeDocument/2006/relationships/hyperlink" Target="https://app.mymaths.co.uk/217-homework/distance-time-graphs" TargetMode="External"/><Relationship Id="rId7" Type="http://schemas.openxmlformats.org/officeDocument/2006/relationships/hyperlink" Target="https://app.mymaths.co.uk/217-homework/distance-time-graphs" TargetMode="External"/><Relationship Id="rId8"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1.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9.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6.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08" name="Google Shape;108;p26"/>
          <p:cNvSpPr txBox="1"/>
          <p:nvPr>
            <p:ph idx="1" type="subTitle"/>
          </p:nvPr>
        </p:nvSpPr>
        <p:spPr>
          <a:xfrm>
            <a:off x="384000" y="12162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800"/>
              <a:t>Well done for working so hard - keep it up!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12" name="Shape 112"/>
        <p:cNvGrpSpPr/>
        <p:nvPr/>
      </p:nvGrpSpPr>
      <p:grpSpPr>
        <a:xfrm>
          <a:off x="0" y="0"/>
          <a:ext cx="0" cy="0"/>
          <a:chOff x="0" y="0"/>
          <a:chExt cx="0" cy="0"/>
        </a:xfrm>
      </p:grpSpPr>
      <p:sp>
        <p:nvSpPr>
          <p:cNvPr id="113" name="Google Shape;113;p27"/>
          <p:cNvSpPr/>
          <p:nvPr/>
        </p:nvSpPr>
        <p:spPr>
          <a:xfrm>
            <a:off x="1551400" y="3083975"/>
            <a:ext cx="6485400" cy="1062300"/>
          </a:xfrm>
          <a:prstGeom prst="roundRect">
            <a:avLst>
              <a:gd fmla="val 16667" name="adj"/>
            </a:avLst>
          </a:prstGeom>
          <a:solidFill>
            <a:srgbClr val="65C5E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27"/>
          <p:cNvSpPr/>
          <p:nvPr/>
        </p:nvSpPr>
        <p:spPr>
          <a:xfrm>
            <a:off x="1146100" y="1271900"/>
            <a:ext cx="7296000" cy="1562100"/>
          </a:xfrm>
          <a:prstGeom prst="roundRect">
            <a:avLst>
              <a:gd fmla="val 16667" name="adj"/>
            </a:avLst>
          </a:prstGeom>
          <a:solidFill>
            <a:srgbClr val="FFEF0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27"/>
          <p:cNvSpPr txBox="1"/>
          <p:nvPr>
            <p:ph type="ctrTitle"/>
          </p:nvPr>
        </p:nvSpPr>
        <p:spPr>
          <a:xfrm>
            <a:off x="479800" y="1388150"/>
            <a:ext cx="8520600" cy="1329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This week’s theme is</a:t>
            </a:r>
            <a:endParaRPr/>
          </a:p>
        </p:txBody>
      </p:sp>
      <p:sp>
        <p:nvSpPr>
          <p:cNvPr id="116" name="Google Shape;116;p27"/>
          <p:cNvSpPr txBox="1"/>
          <p:nvPr>
            <p:ph idx="1" type="subTitle"/>
          </p:nvPr>
        </p:nvSpPr>
        <p:spPr>
          <a:xfrm>
            <a:off x="1463050" y="3151475"/>
            <a:ext cx="6554100" cy="927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a:t>Space</a:t>
            </a:r>
            <a:endParaRPr b="1"/>
          </a:p>
          <a:p>
            <a:pPr indent="0" lvl="0" marL="0" rtl="0" algn="ctr">
              <a:spcBef>
                <a:spcPts val="0"/>
              </a:spcBef>
              <a:spcAft>
                <a:spcPts val="0"/>
              </a:spcAft>
              <a:buNone/>
            </a:pPr>
            <a:r>
              <a:rPr b="1" lang="en-GB"/>
              <a:t>Day 2 - 30.6.20</a:t>
            </a:r>
            <a:endParaRPr b="1"/>
          </a:p>
        </p:txBody>
      </p:sp>
      <p:pic>
        <p:nvPicPr>
          <p:cNvPr id="117" name="Google Shape;117;p27"/>
          <p:cNvPicPr preferRelativeResize="0"/>
          <p:nvPr/>
        </p:nvPicPr>
        <p:blipFill>
          <a:blip r:embed="rId3">
            <a:alphaModFix/>
          </a:blip>
          <a:stretch>
            <a:fillRect/>
          </a:stretch>
        </p:blipFill>
        <p:spPr>
          <a:xfrm rot="-617128">
            <a:off x="329086" y="313223"/>
            <a:ext cx="2311397" cy="1515881"/>
          </a:xfrm>
          <a:prstGeom prst="rect">
            <a:avLst/>
          </a:prstGeom>
          <a:noFill/>
          <a:ln>
            <a:noFill/>
          </a:ln>
        </p:spPr>
      </p:pic>
      <p:pic>
        <p:nvPicPr>
          <p:cNvPr id="118" name="Google Shape;118;p27"/>
          <p:cNvPicPr preferRelativeResize="0"/>
          <p:nvPr/>
        </p:nvPicPr>
        <p:blipFill>
          <a:blip r:embed="rId4">
            <a:alphaModFix/>
          </a:blip>
          <a:stretch>
            <a:fillRect/>
          </a:stretch>
        </p:blipFill>
        <p:spPr>
          <a:xfrm rot="1409691">
            <a:off x="6484875" y="449605"/>
            <a:ext cx="2544925" cy="139175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2" name="Shape 122"/>
        <p:cNvGrpSpPr/>
        <p:nvPr/>
      </p:nvGrpSpPr>
      <p:grpSpPr>
        <a:xfrm>
          <a:off x="0" y="0"/>
          <a:ext cx="0" cy="0"/>
          <a:chOff x="0" y="0"/>
          <a:chExt cx="0" cy="0"/>
        </a:xfrm>
      </p:grpSpPr>
      <p:sp>
        <p:nvSpPr>
          <p:cNvPr id="123" name="Google Shape;123;p28"/>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Morning Maths </a:t>
            </a:r>
            <a:endParaRPr b="1" sz="1800" u="sng"/>
          </a:p>
        </p:txBody>
      </p:sp>
      <p:sp>
        <p:nvSpPr>
          <p:cNvPr id="124" name="Google Shape;124;p28"/>
          <p:cNvSpPr txBox="1"/>
          <p:nvPr/>
        </p:nvSpPr>
        <p:spPr>
          <a:xfrm>
            <a:off x="117575" y="659250"/>
            <a:ext cx="4048800" cy="2777700"/>
          </a:xfrm>
          <a:prstGeom prst="rect">
            <a:avLst/>
          </a:prstGeom>
          <a:solidFill>
            <a:srgbClr val="CFE2F3"/>
          </a:solidFill>
          <a:ln>
            <a:noFill/>
          </a:ln>
        </p:spPr>
        <p:txBody>
          <a:bodyPr anchorCtr="0" anchor="t" bIns="91425" lIns="91425" spcFirstLastPara="1" rIns="91425" wrap="square" tIns="91425">
            <a:noAutofit/>
          </a:bodyPr>
          <a:lstStyle/>
          <a:p>
            <a:pPr indent="-381000" lvl="0" marL="457200" rtl="0" algn="l">
              <a:spcBef>
                <a:spcPts val="0"/>
              </a:spcBef>
              <a:spcAft>
                <a:spcPts val="0"/>
              </a:spcAft>
              <a:buClr>
                <a:srgbClr val="222222"/>
              </a:buClr>
              <a:buSzPts val="2400"/>
              <a:buAutoNum type="arabicPeriod"/>
            </a:pPr>
            <a:r>
              <a:rPr lang="en-GB" sz="2400">
                <a:solidFill>
                  <a:srgbClr val="222222"/>
                </a:solidFill>
              </a:rPr>
              <a:t>0.125 = __% = ?/?</a:t>
            </a:r>
            <a:endParaRPr sz="2400">
              <a:solidFill>
                <a:srgbClr val="222222"/>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26% x 90 </a:t>
            </a:r>
            <a:endParaRPr sz="2400">
              <a:solidFill>
                <a:srgbClr val="222222"/>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⅓ x ⅙ = </a:t>
            </a:r>
            <a:endParaRPr sz="2400">
              <a:solidFill>
                <a:srgbClr val="222222"/>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1/7 ÷ 3 = </a:t>
            </a:r>
            <a:endParaRPr sz="2400">
              <a:solidFill>
                <a:srgbClr val="222222"/>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Write the digit in the hundredths column:</a:t>
            </a:r>
            <a:endParaRPr sz="2400">
              <a:solidFill>
                <a:srgbClr val="222222"/>
              </a:solidFill>
            </a:endParaRPr>
          </a:p>
          <a:p>
            <a:pPr indent="0" lvl="0" marL="457200" rtl="0" algn="l">
              <a:spcBef>
                <a:spcPts val="0"/>
              </a:spcBef>
              <a:spcAft>
                <a:spcPts val="0"/>
              </a:spcAft>
              <a:buNone/>
            </a:pPr>
            <a:r>
              <a:rPr lang="en-GB" sz="2400">
                <a:solidFill>
                  <a:srgbClr val="222222"/>
                </a:solidFill>
              </a:rPr>
              <a:t>783.89278  </a:t>
            </a:r>
            <a:endParaRPr sz="1800">
              <a:solidFill>
                <a:srgbClr val="000000"/>
              </a:solidFill>
            </a:endParaRPr>
          </a:p>
          <a:p>
            <a:pPr indent="0" lvl="0" marL="0" rtl="0" algn="l">
              <a:spcBef>
                <a:spcPts val="0"/>
              </a:spcBef>
              <a:spcAft>
                <a:spcPts val="0"/>
              </a:spcAft>
              <a:buNone/>
            </a:pPr>
            <a:r>
              <a:t/>
            </a:r>
            <a:endParaRPr sz="1800">
              <a:solidFill>
                <a:srgbClr val="000000"/>
              </a:solidFill>
            </a:endParaRPr>
          </a:p>
          <a:p>
            <a:pPr indent="0" lvl="0" marL="0" rtl="0" algn="l">
              <a:spcBef>
                <a:spcPts val="0"/>
              </a:spcBef>
              <a:spcAft>
                <a:spcPts val="0"/>
              </a:spcAft>
              <a:buNone/>
            </a:pPr>
            <a:r>
              <a:rPr lang="en-GB" sz="1800">
                <a:solidFill>
                  <a:srgbClr val="000000"/>
                </a:solidFill>
              </a:rPr>
              <a:t>6. If a is 20 what is:</a:t>
            </a:r>
            <a:endParaRPr sz="1800">
              <a:solidFill>
                <a:srgbClr val="000000"/>
              </a:solidFill>
            </a:endParaRPr>
          </a:p>
          <a:p>
            <a:pPr indent="0" lvl="0" marL="0" rtl="0" algn="l">
              <a:spcBef>
                <a:spcPts val="0"/>
              </a:spcBef>
              <a:spcAft>
                <a:spcPts val="0"/>
              </a:spcAft>
              <a:buNone/>
            </a:pPr>
            <a:r>
              <a:rPr lang="en-GB" sz="1800">
                <a:solidFill>
                  <a:srgbClr val="000000"/>
                </a:solidFill>
              </a:rPr>
              <a:t>	7a x 10 - 2 </a:t>
            </a:r>
            <a:endParaRPr sz="1800">
              <a:solidFill>
                <a:srgbClr val="000000"/>
              </a:solidFill>
            </a:endParaRPr>
          </a:p>
          <a:p>
            <a:pPr indent="0" lvl="0" marL="0" rtl="0" algn="l">
              <a:lnSpc>
                <a:spcPct val="100000"/>
              </a:lnSpc>
              <a:spcBef>
                <a:spcPts val="0"/>
              </a:spcBef>
              <a:spcAft>
                <a:spcPts val="0"/>
              </a:spcAft>
              <a:buNone/>
            </a:pPr>
            <a:r>
              <a:t/>
            </a:r>
            <a:endParaRPr sz="1800">
              <a:solidFill>
                <a:srgbClr val="000000"/>
              </a:solidFill>
            </a:endParaRPr>
          </a:p>
          <a:p>
            <a:pPr indent="0" lvl="0" marL="0" rtl="0" algn="l">
              <a:lnSpc>
                <a:spcPct val="100000"/>
              </a:lnSpc>
              <a:spcBef>
                <a:spcPts val="0"/>
              </a:spcBef>
              <a:spcAft>
                <a:spcPts val="0"/>
              </a:spcAft>
              <a:buNone/>
            </a:pPr>
            <a:r>
              <a:rPr lang="en-GB" sz="1800">
                <a:solidFill>
                  <a:srgbClr val="000000"/>
                </a:solidFill>
              </a:rPr>
              <a:t>7.  </a:t>
            </a:r>
            <a:r>
              <a:rPr lang="en-GB" sz="1800">
                <a:solidFill>
                  <a:srgbClr val="000000"/>
                </a:solidFill>
                <a:latin typeface="Comic Sans MS"/>
                <a:ea typeface="Comic Sans MS"/>
                <a:cs typeface="Comic Sans MS"/>
                <a:sym typeface="Comic Sans MS"/>
              </a:rPr>
              <a:t>4x - 18 = x + 6</a:t>
            </a:r>
            <a:endParaRPr sz="1800">
              <a:solidFill>
                <a:srgbClr val="000000"/>
              </a:solidFill>
            </a:endParaRPr>
          </a:p>
          <a:p>
            <a:pPr indent="0" lvl="0" marL="0" rtl="0" algn="l">
              <a:spcBef>
                <a:spcPts val="0"/>
              </a:spcBef>
              <a:spcAft>
                <a:spcPts val="0"/>
              </a:spcAft>
              <a:buNone/>
            </a:pPr>
            <a:r>
              <a:t/>
            </a:r>
            <a:endParaRPr sz="3000">
              <a:solidFill>
                <a:srgbClr val="000000"/>
              </a:solidFill>
            </a:endParaRPr>
          </a:p>
          <a:p>
            <a:pPr indent="0" lvl="0" marL="0" rtl="0" algn="l">
              <a:spcBef>
                <a:spcPts val="0"/>
              </a:spcBef>
              <a:spcAft>
                <a:spcPts val="0"/>
              </a:spcAft>
              <a:buNone/>
            </a:pPr>
            <a:r>
              <a:t/>
            </a:r>
            <a:endParaRPr sz="1800">
              <a:solidFill>
                <a:srgbClr val="000000"/>
              </a:solidFill>
            </a:endParaRPr>
          </a:p>
          <a:p>
            <a:pPr indent="0" lvl="0" marL="0" rtl="0" algn="l">
              <a:spcBef>
                <a:spcPts val="0"/>
              </a:spcBef>
              <a:spcAft>
                <a:spcPts val="0"/>
              </a:spcAft>
              <a:buNone/>
            </a:pPr>
            <a:r>
              <a:rPr lang="en-GB" sz="2400">
                <a:solidFill>
                  <a:srgbClr val="000000"/>
                </a:solidFill>
              </a:rPr>
              <a:t> </a:t>
            </a:r>
            <a:endParaRPr sz="2400">
              <a:solidFill>
                <a:srgbClr val="000000"/>
              </a:solidFill>
            </a:endParaRPr>
          </a:p>
          <a:p>
            <a:pPr indent="0" lvl="0" marL="0" rtl="0" algn="l">
              <a:spcBef>
                <a:spcPts val="0"/>
              </a:spcBef>
              <a:spcAft>
                <a:spcPts val="0"/>
              </a:spcAft>
              <a:buNone/>
            </a:pPr>
            <a:r>
              <a:t/>
            </a:r>
            <a:endParaRPr sz="2400">
              <a:solidFill>
                <a:srgbClr val="000000"/>
              </a:solidFill>
            </a:endParaRPr>
          </a:p>
        </p:txBody>
      </p:sp>
      <p:sp>
        <p:nvSpPr>
          <p:cNvPr id="125" name="Google Shape;125;p28"/>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8. </a:t>
            </a:r>
            <a:r>
              <a:rPr lang="en-GB"/>
              <a:t> </a:t>
            </a:r>
            <a:endParaRPr>
              <a:solidFill>
                <a:srgbClr val="222222"/>
              </a:solidFill>
              <a:highlight>
                <a:srgbClr val="FFFFFF"/>
              </a:highlight>
            </a:endParaRPr>
          </a:p>
          <a:p>
            <a:pPr indent="0" lvl="0" marL="0" rtl="0" algn="l">
              <a:spcBef>
                <a:spcPts val="0"/>
              </a:spcBef>
              <a:spcAft>
                <a:spcPts val="0"/>
              </a:spcAft>
              <a:buNone/>
            </a:pPr>
            <a:r>
              <a:t/>
            </a:r>
            <a:endParaRPr sz="24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9. </a:t>
            </a:r>
            <a:r>
              <a:rPr lang="en-GB"/>
              <a:t>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sz="1800"/>
              <a:t>10.</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 </a:t>
            </a:r>
            <a:endParaRPr sz="1800">
              <a:solidFill>
                <a:srgbClr val="222222"/>
              </a:solidFill>
            </a:endParaRPr>
          </a:p>
          <a:p>
            <a:pPr indent="0" lvl="0" marL="0" rtl="0" algn="l">
              <a:spcBef>
                <a:spcPts val="0"/>
              </a:spcBef>
              <a:spcAft>
                <a:spcPts val="0"/>
              </a:spcAft>
              <a:buNone/>
            </a:pPr>
            <a:r>
              <a:t/>
            </a:r>
            <a:endParaRPr sz="2400"/>
          </a:p>
        </p:txBody>
      </p:sp>
      <p:pic>
        <p:nvPicPr>
          <p:cNvPr id="126" name="Google Shape;126;p28"/>
          <p:cNvPicPr preferRelativeResize="0"/>
          <p:nvPr/>
        </p:nvPicPr>
        <p:blipFill>
          <a:blip r:embed="rId3">
            <a:alphaModFix/>
          </a:blip>
          <a:stretch>
            <a:fillRect/>
          </a:stretch>
        </p:blipFill>
        <p:spPr>
          <a:xfrm>
            <a:off x="4964650" y="2852250"/>
            <a:ext cx="3143250" cy="809625"/>
          </a:xfrm>
          <a:prstGeom prst="rect">
            <a:avLst/>
          </a:prstGeom>
          <a:noFill/>
          <a:ln>
            <a:noFill/>
          </a:ln>
        </p:spPr>
      </p:pic>
      <p:pic>
        <p:nvPicPr>
          <p:cNvPr id="127" name="Google Shape;127;p28"/>
          <p:cNvPicPr preferRelativeResize="0"/>
          <p:nvPr/>
        </p:nvPicPr>
        <p:blipFill>
          <a:blip r:embed="rId4">
            <a:alphaModFix/>
          </a:blip>
          <a:stretch>
            <a:fillRect/>
          </a:stretch>
        </p:blipFill>
        <p:spPr>
          <a:xfrm>
            <a:off x="4887848" y="129450"/>
            <a:ext cx="3800615" cy="2777675"/>
          </a:xfrm>
          <a:prstGeom prst="rect">
            <a:avLst/>
          </a:prstGeom>
          <a:noFill/>
          <a:ln>
            <a:noFill/>
          </a:ln>
        </p:spPr>
      </p:pic>
      <p:pic>
        <p:nvPicPr>
          <p:cNvPr id="128" name="Google Shape;128;p28"/>
          <p:cNvPicPr preferRelativeResize="0"/>
          <p:nvPr/>
        </p:nvPicPr>
        <p:blipFill>
          <a:blip r:embed="rId5">
            <a:alphaModFix/>
          </a:blip>
          <a:stretch>
            <a:fillRect/>
          </a:stretch>
        </p:blipFill>
        <p:spPr>
          <a:xfrm>
            <a:off x="4964638" y="3661875"/>
            <a:ext cx="3377600" cy="13419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2" name="Shape 132"/>
        <p:cNvGrpSpPr/>
        <p:nvPr/>
      </p:nvGrpSpPr>
      <p:grpSpPr>
        <a:xfrm>
          <a:off x="0" y="0"/>
          <a:ext cx="0" cy="0"/>
          <a:chOff x="0" y="0"/>
          <a:chExt cx="0" cy="0"/>
        </a:xfrm>
      </p:grpSpPr>
      <p:sp>
        <p:nvSpPr>
          <p:cNvPr id="133" name="Google Shape;133;p29"/>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solidFill>
                  <a:srgbClr val="FF0000"/>
                </a:solidFill>
              </a:rPr>
              <a:t>ANSWERS</a:t>
            </a:r>
            <a:endParaRPr b="1" sz="1800" u="sng">
              <a:solidFill>
                <a:srgbClr val="FF0000"/>
              </a:solidFill>
            </a:endParaRPr>
          </a:p>
        </p:txBody>
      </p:sp>
      <p:sp>
        <p:nvSpPr>
          <p:cNvPr id="134" name="Google Shape;134;p29"/>
          <p:cNvSpPr txBox="1"/>
          <p:nvPr/>
        </p:nvSpPr>
        <p:spPr>
          <a:xfrm>
            <a:off x="117575" y="659250"/>
            <a:ext cx="4048800" cy="2067300"/>
          </a:xfrm>
          <a:prstGeom prst="rect">
            <a:avLst/>
          </a:prstGeom>
          <a:solidFill>
            <a:srgbClr val="CFE2F3"/>
          </a:solidFill>
          <a:ln>
            <a:noFill/>
          </a:ln>
        </p:spPr>
        <p:txBody>
          <a:bodyPr anchorCtr="0" anchor="t" bIns="91425" lIns="91425" spcFirstLastPara="1" rIns="91425" wrap="square" tIns="91425">
            <a:noAutofit/>
          </a:bodyPr>
          <a:lstStyle/>
          <a:p>
            <a:pPr indent="-381000" lvl="0" marL="457200" rtl="0" algn="l">
              <a:spcBef>
                <a:spcPts val="0"/>
              </a:spcBef>
              <a:spcAft>
                <a:spcPts val="0"/>
              </a:spcAft>
              <a:buClr>
                <a:srgbClr val="222222"/>
              </a:buClr>
              <a:buSzPts val="2400"/>
              <a:buAutoNum type="arabicPeriod"/>
            </a:pPr>
            <a:r>
              <a:rPr lang="en-GB" sz="2400">
                <a:solidFill>
                  <a:srgbClr val="222222"/>
                </a:solidFill>
              </a:rPr>
              <a:t>0.125 = </a:t>
            </a:r>
            <a:r>
              <a:rPr lang="en-GB" sz="2400">
                <a:solidFill>
                  <a:srgbClr val="FF0000"/>
                </a:solidFill>
              </a:rPr>
              <a:t>12.5</a:t>
            </a:r>
            <a:r>
              <a:rPr lang="en-GB" sz="2400">
                <a:solidFill>
                  <a:srgbClr val="222222"/>
                </a:solidFill>
              </a:rPr>
              <a:t>% = </a:t>
            </a:r>
            <a:r>
              <a:rPr lang="en-GB" sz="2400">
                <a:solidFill>
                  <a:srgbClr val="FF0000"/>
                </a:solidFill>
              </a:rPr>
              <a:t>1/8</a:t>
            </a:r>
            <a:endParaRPr sz="2400">
              <a:solidFill>
                <a:srgbClr val="FF0000"/>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26% x 90 = </a:t>
            </a:r>
            <a:r>
              <a:rPr lang="en-GB" sz="2400">
                <a:solidFill>
                  <a:srgbClr val="FF0000"/>
                </a:solidFill>
              </a:rPr>
              <a:t>23.4</a:t>
            </a:r>
            <a:endParaRPr sz="2400">
              <a:solidFill>
                <a:srgbClr val="FF0000"/>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⅓ x ⅙ = </a:t>
            </a:r>
            <a:r>
              <a:rPr lang="en-GB" sz="2400">
                <a:solidFill>
                  <a:srgbClr val="FF0000"/>
                </a:solidFill>
              </a:rPr>
              <a:t>1/18</a:t>
            </a:r>
            <a:endParaRPr sz="2400">
              <a:solidFill>
                <a:srgbClr val="FF0000"/>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1/7 ÷ 3 = </a:t>
            </a:r>
            <a:r>
              <a:rPr lang="en-GB" sz="2400">
                <a:solidFill>
                  <a:srgbClr val="FF0000"/>
                </a:solidFill>
              </a:rPr>
              <a:t>1/21</a:t>
            </a:r>
            <a:endParaRPr sz="2400">
              <a:solidFill>
                <a:srgbClr val="FF0000"/>
              </a:solidFill>
            </a:endParaRPr>
          </a:p>
          <a:p>
            <a:pPr indent="-323850" lvl="0" marL="457200" rtl="0" algn="l">
              <a:spcBef>
                <a:spcPts val="0"/>
              </a:spcBef>
              <a:spcAft>
                <a:spcPts val="0"/>
              </a:spcAft>
              <a:buClr>
                <a:srgbClr val="222222"/>
              </a:buClr>
              <a:buSzPts val="1500"/>
              <a:buAutoNum type="arabicPeriod"/>
            </a:pPr>
            <a:r>
              <a:rPr lang="en-GB" sz="1500">
                <a:solidFill>
                  <a:srgbClr val="222222"/>
                </a:solidFill>
              </a:rPr>
              <a:t>Write the digit in the hundredths column:</a:t>
            </a:r>
            <a:endParaRPr sz="1500">
              <a:solidFill>
                <a:srgbClr val="222222"/>
              </a:solidFill>
            </a:endParaRPr>
          </a:p>
          <a:p>
            <a:pPr indent="0" lvl="0" marL="457200" rtl="0" algn="l">
              <a:spcBef>
                <a:spcPts val="0"/>
              </a:spcBef>
              <a:spcAft>
                <a:spcPts val="0"/>
              </a:spcAft>
              <a:buNone/>
            </a:pPr>
            <a:r>
              <a:rPr lang="en-GB" sz="1500">
                <a:solidFill>
                  <a:srgbClr val="222222"/>
                </a:solidFill>
              </a:rPr>
              <a:t>783.8</a:t>
            </a:r>
            <a:r>
              <a:rPr lang="en-GB" sz="1500">
                <a:solidFill>
                  <a:srgbClr val="FF0000"/>
                </a:solidFill>
              </a:rPr>
              <a:t>9</a:t>
            </a:r>
            <a:r>
              <a:rPr lang="en-GB" sz="1500">
                <a:solidFill>
                  <a:srgbClr val="222222"/>
                </a:solidFill>
              </a:rPr>
              <a:t>278  </a:t>
            </a:r>
            <a:endParaRPr sz="900">
              <a:solidFill>
                <a:srgbClr val="000000"/>
              </a:solidFill>
            </a:endParaRPr>
          </a:p>
          <a:p>
            <a:pPr indent="0" lvl="0" marL="0" rtl="0" algn="l">
              <a:spcBef>
                <a:spcPts val="0"/>
              </a:spcBef>
              <a:spcAft>
                <a:spcPts val="0"/>
              </a:spcAft>
              <a:buNone/>
            </a:pPr>
            <a:r>
              <a:t/>
            </a:r>
            <a:endParaRPr sz="1800">
              <a:solidFill>
                <a:srgbClr val="000000"/>
              </a:solidFill>
            </a:endParaRPr>
          </a:p>
          <a:p>
            <a:pPr indent="0" lvl="0" marL="0" rtl="0" algn="l">
              <a:spcBef>
                <a:spcPts val="0"/>
              </a:spcBef>
              <a:spcAft>
                <a:spcPts val="0"/>
              </a:spcAft>
              <a:buNone/>
            </a:pPr>
            <a:r>
              <a:rPr lang="en-GB" sz="1300">
                <a:solidFill>
                  <a:srgbClr val="000000"/>
                </a:solidFill>
              </a:rPr>
              <a:t>6. If a is 20 what is:</a:t>
            </a:r>
            <a:endParaRPr sz="1300">
              <a:solidFill>
                <a:srgbClr val="000000"/>
              </a:solidFill>
            </a:endParaRPr>
          </a:p>
          <a:p>
            <a:pPr indent="0" lvl="0" marL="0" rtl="0" algn="l">
              <a:spcBef>
                <a:spcPts val="0"/>
              </a:spcBef>
              <a:spcAft>
                <a:spcPts val="0"/>
              </a:spcAft>
              <a:buNone/>
            </a:pPr>
            <a:r>
              <a:rPr lang="en-GB" sz="1300">
                <a:solidFill>
                  <a:srgbClr val="000000"/>
                </a:solidFill>
              </a:rPr>
              <a:t>	7a x 10 - 2 </a:t>
            </a:r>
            <a:endParaRPr sz="1300">
              <a:solidFill>
                <a:srgbClr val="000000"/>
              </a:solidFill>
            </a:endParaRPr>
          </a:p>
          <a:p>
            <a:pPr indent="0" lvl="0" marL="0" rtl="0" algn="l">
              <a:spcBef>
                <a:spcPts val="0"/>
              </a:spcBef>
              <a:spcAft>
                <a:spcPts val="0"/>
              </a:spcAft>
              <a:buNone/>
            </a:pPr>
            <a:r>
              <a:rPr lang="en-GB" sz="1300"/>
              <a:t>	7 x 20 x 10 - 2 = </a:t>
            </a:r>
            <a:r>
              <a:rPr lang="en-GB" sz="1300">
                <a:solidFill>
                  <a:srgbClr val="FF0000"/>
                </a:solidFill>
              </a:rPr>
              <a:t>1398</a:t>
            </a:r>
            <a:endParaRPr sz="1800">
              <a:solidFill>
                <a:srgbClr val="000000"/>
              </a:solidFill>
            </a:endParaRPr>
          </a:p>
          <a:p>
            <a:pPr indent="0" lvl="0" marL="0" rtl="0" algn="l">
              <a:lnSpc>
                <a:spcPct val="100000"/>
              </a:lnSpc>
              <a:spcBef>
                <a:spcPts val="0"/>
              </a:spcBef>
              <a:spcAft>
                <a:spcPts val="0"/>
              </a:spcAft>
              <a:buNone/>
            </a:pPr>
            <a:r>
              <a:rPr lang="en-GB" sz="1800">
                <a:solidFill>
                  <a:srgbClr val="000000"/>
                </a:solidFill>
              </a:rPr>
              <a:t>7.  </a:t>
            </a:r>
            <a:r>
              <a:rPr lang="en-GB" sz="1800">
                <a:solidFill>
                  <a:srgbClr val="000000"/>
                </a:solidFill>
                <a:latin typeface="Comic Sans MS"/>
                <a:ea typeface="Comic Sans MS"/>
                <a:cs typeface="Comic Sans MS"/>
                <a:sym typeface="Comic Sans MS"/>
              </a:rPr>
              <a:t>4x - 18 = x + 6</a:t>
            </a:r>
            <a:endParaRPr sz="1800">
              <a:solidFill>
                <a:srgbClr val="000000"/>
              </a:solidFill>
              <a:latin typeface="Comic Sans MS"/>
              <a:ea typeface="Comic Sans MS"/>
              <a:cs typeface="Comic Sans MS"/>
              <a:sym typeface="Comic Sans MS"/>
            </a:endParaRPr>
          </a:p>
          <a:p>
            <a:pPr indent="0" lvl="0" marL="0" rtl="0" algn="l">
              <a:lnSpc>
                <a:spcPct val="100000"/>
              </a:lnSpc>
              <a:spcBef>
                <a:spcPts val="0"/>
              </a:spcBef>
              <a:spcAft>
                <a:spcPts val="0"/>
              </a:spcAft>
              <a:buNone/>
            </a:pPr>
            <a:r>
              <a:rPr lang="en-GB" sz="1300">
                <a:latin typeface="Comic Sans MS"/>
                <a:ea typeface="Comic Sans MS"/>
                <a:cs typeface="Comic Sans MS"/>
                <a:sym typeface="Comic Sans MS"/>
              </a:rPr>
              <a:t>	</a:t>
            </a:r>
            <a:r>
              <a:rPr lang="en-GB" sz="1300">
                <a:solidFill>
                  <a:srgbClr val="FF0000"/>
                </a:solidFill>
                <a:latin typeface="Comic Sans MS"/>
                <a:ea typeface="Comic Sans MS"/>
                <a:cs typeface="Comic Sans MS"/>
                <a:sym typeface="Comic Sans MS"/>
              </a:rPr>
              <a:t>4x = x + 6 + 18</a:t>
            </a:r>
            <a:endParaRPr sz="1300">
              <a:solidFill>
                <a:srgbClr val="FF0000"/>
              </a:solidFill>
              <a:latin typeface="Comic Sans MS"/>
              <a:ea typeface="Comic Sans MS"/>
              <a:cs typeface="Comic Sans MS"/>
              <a:sym typeface="Comic Sans MS"/>
            </a:endParaRPr>
          </a:p>
          <a:p>
            <a:pPr indent="0" lvl="0" marL="0" rtl="0" algn="l">
              <a:lnSpc>
                <a:spcPct val="100000"/>
              </a:lnSpc>
              <a:spcBef>
                <a:spcPts val="0"/>
              </a:spcBef>
              <a:spcAft>
                <a:spcPts val="0"/>
              </a:spcAft>
              <a:buNone/>
            </a:pPr>
            <a:r>
              <a:rPr lang="en-GB" sz="1300">
                <a:solidFill>
                  <a:srgbClr val="FF0000"/>
                </a:solidFill>
                <a:latin typeface="Comic Sans MS"/>
                <a:ea typeface="Comic Sans MS"/>
                <a:cs typeface="Comic Sans MS"/>
                <a:sym typeface="Comic Sans MS"/>
              </a:rPr>
              <a:t>	4x = x + 24</a:t>
            </a:r>
            <a:endParaRPr sz="1300">
              <a:solidFill>
                <a:srgbClr val="FF0000"/>
              </a:solidFill>
              <a:latin typeface="Comic Sans MS"/>
              <a:ea typeface="Comic Sans MS"/>
              <a:cs typeface="Comic Sans MS"/>
              <a:sym typeface="Comic Sans MS"/>
            </a:endParaRPr>
          </a:p>
          <a:p>
            <a:pPr indent="0" lvl="0" marL="0" rtl="0" algn="l">
              <a:lnSpc>
                <a:spcPct val="100000"/>
              </a:lnSpc>
              <a:spcBef>
                <a:spcPts val="0"/>
              </a:spcBef>
              <a:spcAft>
                <a:spcPts val="0"/>
              </a:spcAft>
              <a:buNone/>
            </a:pPr>
            <a:r>
              <a:rPr lang="en-GB" sz="1300">
                <a:solidFill>
                  <a:srgbClr val="FF0000"/>
                </a:solidFill>
                <a:latin typeface="Comic Sans MS"/>
                <a:ea typeface="Comic Sans MS"/>
                <a:cs typeface="Comic Sans MS"/>
                <a:sym typeface="Comic Sans MS"/>
              </a:rPr>
              <a:t>	4x - x = 24</a:t>
            </a:r>
            <a:endParaRPr sz="1300">
              <a:solidFill>
                <a:srgbClr val="FF0000"/>
              </a:solidFill>
              <a:latin typeface="Comic Sans MS"/>
              <a:ea typeface="Comic Sans MS"/>
              <a:cs typeface="Comic Sans MS"/>
              <a:sym typeface="Comic Sans MS"/>
            </a:endParaRPr>
          </a:p>
          <a:p>
            <a:pPr indent="0" lvl="0" marL="0" rtl="0" algn="l">
              <a:lnSpc>
                <a:spcPct val="100000"/>
              </a:lnSpc>
              <a:spcBef>
                <a:spcPts val="0"/>
              </a:spcBef>
              <a:spcAft>
                <a:spcPts val="0"/>
              </a:spcAft>
              <a:buNone/>
            </a:pPr>
            <a:r>
              <a:rPr lang="en-GB" sz="1300">
                <a:solidFill>
                  <a:srgbClr val="FF0000"/>
                </a:solidFill>
                <a:latin typeface="Comic Sans MS"/>
                <a:ea typeface="Comic Sans MS"/>
                <a:cs typeface="Comic Sans MS"/>
                <a:sym typeface="Comic Sans MS"/>
              </a:rPr>
              <a:t>	3x = 24</a:t>
            </a:r>
            <a:endParaRPr sz="1300">
              <a:solidFill>
                <a:srgbClr val="FF0000"/>
              </a:solidFill>
              <a:latin typeface="Comic Sans MS"/>
              <a:ea typeface="Comic Sans MS"/>
              <a:cs typeface="Comic Sans MS"/>
              <a:sym typeface="Comic Sans MS"/>
            </a:endParaRPr>
          </a:p>
          <a:p>
            <a:pPr indent="0" lvl="0" marL="0" rtl="0" algn="l">
              <a:lnSpc>
                <a:spcPct val="100000"/>
              </a:lnSpc>
              <a:spcBef>
                <a:spcPts val="0"/>
              </a:spcBef>
              <a:spcAft>
                <a:spcPts val="0"/>
              </a:spcAft>
              <a:buNone/>
            </a:pPr>
            <a:r>
              <a:rPr lang="en-GB" sz="1300">
                <a:solidFill>
                  <a:srgbClr val="FF0000"/>
                </a:solidFill>
                <a:latin typeface="Comic Sans MS"/>
                <a:ea typeface="Comic Sans MS"/>
                <a:cs typeface="Comic Sans MS"/>
                <a:sym typeface="Comic Sans MS"/>
              </a:rPr>
              <a:t>	X = 24 </a:t>
            </a:r>
            <a:r>
              <a:rPr lang="en-GB">
                <a:solidFill>
                  <a:srgbClr val="FF0000"/>
                </a:solidFill>
              </a:rPr>
              <a:t>÷ 3 </a:t>
            </a:r>
            <a:endParaRPr>
              <a:solidFill>
                <a:srgbClr val="FF0000"/>
              </a:solidFill>
            </a:endParaRPr>
          </a:p>
          <a:p>
            <a:pPr indent="0" lvl="0" marL="0" rtl="0" algn="l">
              <a:lnSpc>
                <a:spcPct val="100000"/>
              </a:lnSpc>
              <a:spcBef>
                <a:spcPts val="0"/>
              </a:spcBef>
              <a:spcAft>
                <a:spcPts val="0"/>
              </a:spcAft>
              <a:buNone/>
            </a:pPr>
            <a:r>
              <a:rPr lang="en-GB">
                <a:solidFill>
                  <a:srgbClr val="FF0000"/>
                </a:solidFill>
              </a:rPr>
              <a:t>	X = 8</a:t>
            </a:r>
            <a:endParaRPr>
              <a:solidFill>
                <a:srgbClr val="FF0000"/>
              </a:solidFill>
            </a:endParaRPr>
          </a:p>
          <a:p>
            <a:pPr indent="0" lvl="0" marL="0" rtl="0" algn="l">
              <a:spcBef>
                <a:spcPts val="0"/>
              </a:spcBef>
              <a:spcAft>
                <a:spcPts val="0"/>
              </a:spcAft>
              <a:buNone/>
            </a:pPr>
            <a:r>
              <a:t/>
            </a:r>
            <a:endParaRPr sz="3000">
              <a:solidFill>
                <a:srgbClr val="000000"/>
              </a:solidFill>
            </a:endParaRPr>
          </a:p>
          <a:p>
            <a:pPr indent="0" lvl="0" marL="0" rtl="0" algn="l">
              <a:spcBef>
                <a:spcPts val="0"/>
              </a:spcBef>
              <a:spcAft>
                <a:spcPts val="0"/>
              </a:spcAft>
              <a:buNone/>
            </a:pPr>
            <a:r>
              <a:t/>
            </a:r>
            <a:endParaRPr sz="1800">
              <a:solidFill>
                <a:srgbClr val="000000"/>
              </a:solidFill>
            </a:endParaRPr>
          </a:p>
          <a:p>
            <a:pPr indent="0" lvl="0" marL="0" rtl="0" algn="l">
              <a:spcBef>
                <a:spcPts val="0"/>
              </a:spcBef>
              <a:spcAft>
                <a:spcPts val="0"/>
              </a:spcAft>
              <a:buNone/>
            </a:pPr>
            <a:r>
              <a:rPr lang="en-GB" sz="2400">
                <a:solidFill>
                  <a:srgbClr val="000000"/>
                </a:solidFill>
              </a:rPr>
              <a:t> </a:t>
            </a:r>
            <a:endParaRPr sz="2400">
              <a:solidFill>
                <a:srgbClr val="000000"/>
              </a:solidFill>
            </a:endParaRPr>
          </a:p>
          <a:p>
            <a:pPr indent="0" lvl="0" marL="0" rtl="0" algn="l">
              <a:spcBef>
                <a:spcPts val="0"/>
              </a:spcBef>
              <a:spcAft>
                <a:spcPts val="0"/>
              </a:spcAft>
              <a:buNone/>
            </a:pPr>
            <a:r>
              <a:t/>
            </a:r>
            <a:endParaRPr sz="2400">
              <a:solidFill>
                <a:srgbClr val="000000"/>
              </a:solidFill>
            </a:endParaRPr>
          </a:p>
        </p:txBody>
      </p:sp>
      <p:sp>
        <p:nvSpPr>
          <p:cNvPr id="135" name="Google Shape;135;p29"/>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8. </a:t>
            </a:r>
            <a:r>
              <a:rPr lang="en-GB"/>
              <a:t> </a:t>
            </a:r>
            <a:endParaRPr>
              <a:solidFill>
                <a:srgbClr val="222222"/>
              </a:solidFill>
              <a:highlight>
                <a:srgbClr val="FFFFFF"/>
              </a:highlight>
            </a:endParaRPr>
          </a:p>
          <a:p>
            <a:pPr indent="0" lvl="0" marL="0" rtl="0" algn="l">
              <a:spcBef>
                <a:spcPts val="0"/>
              </a:spcBef>
              <a:spcAft>
                <a:spcPts val="0"/>
              </a:spcAft>
              <a:buNone/>
            </a:pPr>
            <a:r>
              <a:t/>
            </a:r>
            <a:endParaRPr sz="24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9. </a:t>
            </a:r>
            <a:r>
              <a:rPr lang="en-GB"/>
              <a:t>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10.</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 </a:t>
            </a:r>
            <a:endParaRPr sz="1800">
              <a:solidFill>
                <a:srgbClr val="222222"/>
              </a:solidFill>
            </a:endParaRPr>
          </a:p>
          <a:p>
            <a:pPr indent="0" lvl="0" marL="0" rtl="0" algn="l">
              <a:spcBef>
                <a:spcPts val="0"/>
              </a:spcBef>
              <a:spcAft>
                <a:spcPts val="0"/>
              </a:spcAft>
              <a:buNone/>
            </a:pPr>
            <a:r>
              <a:t/>
            </a:r>
            <a:endParaRPr sz="2400"/>
          </a:p>
        </p:txBody>
      </p:sp>
      <p:pic>
        <p:nvPicPr>
          <p:cNvPr id="136" name="Google Shape;136;p29"/>
          <p:cNvPicPr preferRelativeResize="0"/>
          <p:nvPr/>
        </p:nvPicPr>
        <p:blipFill>
          <a:blip r:embed="rId3">
            <a:alphaModFix/>
          </a:blip>
          <a:stretch>
            <a:fillRect/>
          </a:stretch>
        </p:blipFill>
        <p:spPr>
          <a:xfrm>
            <a:off x="4887850" y="2331700"/>
            <a:ext cx="3143250" cy="809625"/>
          </a:xfrm>
          <a:prstGeom prst="rect">
            <a:avLst/>
          </a:prstGeom>
          <a:noFill/>
          <a:ln>
            <a:noFill/>
          </a:ln>
        </p:spPr>
      </p:pic>
      <p:pic>
        <p:nvPicPr>
          <p:cNvPr id="137" name="Google Shape;137;p29"/>
          <p:cNvPicPr preferRelativeResize="0"/>
          <p:nvPr/>
        </p:nvPicPr>
        <p:blipFill>
          <a:blip r:embed="rId4">
            <a:alphaModFix/>
          </a:blip>
          <a:stretch>
            <a:fillRect/>
          </a:stretch>
        </p:blipFill>
        <p:spPr>
          <a:xfrm>
            <a:off x="4887849" y="129450"/>
            <a:ext cx="2570125" cy="1878375"/>
          </a:xfrm>
          <a:prstGeom prst="rect">
            <a:avLst/>
          </a:prstGeom>
          <a:noFill/>
          <a:ln>
            <a:noFill/>
          </a:ln>
        </p:spPr>
      </p:pic>
      <p:pic>
        <p:nvPicPr>
          <p:cNvPr id="138" name="Google Shape;138;p29"/>
          <p:cNvPicPr preferRelativeResize="0"/>
          <p:nvPr/>
        </p:nvPicPr>
        <p:blipFill>
          <a:blip r:embed="rId5">
            <a:alphaModFix/>
          </a:blip>
          <a:stretch>
            <a:fillRect/>
          </a:stretch>
        </p:blipFill>
        <p:spPr>
          <a:xfrm>
            <a:off x="4989445" y="3613950"/>
            <a:ext cx="2037849" cy="809625"/>
          </a:xfrm>
          <a:prstGeom prst="rect">
            <a:avLst/>
          </a:prstGeom>
          <a:noFill/>
          <a:ln>
            <a:noFill/>
          </a:ln>
        </p:spPr>
      </p:pic>
      <p:sp>
        <p:nvSpPr>
          <p:cNvPr id="139" name="Google Shape;139;p29"/>
          <p:cNvSpPr txBox="1"/>
          <p:nvPr/>
        </p:nvSpPr>
        <p:spPr>
          <a:xfrm>
            <a:off x="7758625" y="532950"/>
            <a:ext cx="1214700" cy="1945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0000"/>
                </a:solidFill>
              </a:rPr>
              <a:t>February </a:t>
            </a:r>
            <a:endParaRPr>
              <a:solidFill>
                <a:srgbClr val="FF0000"/>
              </a:solidFill>
            </a:endParaRPr>
          </a:p>
          <a:p>
            <a:pPr indent="0" lvl="0" marL="0" rtl="0" algn="l">
              <a:spcBef>
                <a:spcPts val="0"/>
              </a:spcBef>
              <a:spcAft>
                <a:spcPts val="0"/>
              </a:spcAft>
              <a:buNone/>
            </a:pPr>
            <a:r>
              <a:rPr lang="en-GB">
                <a:solidFill>
                  <a:srgbClr val="FF0000"/>
                </a:solidFill>
              </a:rPr>
              <a:t>April </a:t>
            </a:r>
            <a:endParaRPr>
              <a:solidFill>
                <a:srgbClr val="FF0000"/>
              </a:solidFill>
            </a:endParaRPr>
          </a:p>
        </p:txBody>
      </p:sp>
      <p:sp>
        <p:nvSpPr>
          <p:cNvPr id="140" name="Google Shape;140;p29"/>
          <p:cNvSpPr txBox="1"/>
          <p:nvPr/>
        </p:nvSpPr>
        <p:spPr>
          <a:xfrm>
            <a:off x="7671925" y="2935400"/>
            <a:ext cx="1301400" cy="529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0000"/>
                </a:solidFill>
              </a:rPr>
              <a:t>£16,470</a:t>
            </a:r>
            <a:endParaRPr>
              <a:solidFill>
                <a:srgbClr val="FF0000"/>
              </a:solidFill>
            </a:endParaRPr>
          </a:p>
        </p:txBody>
      </p:sp>
      <p:sp>
        <p:nvSpPr>
          <p:cNvPr id="141" name="Google Shape;141;p29"/>
          <p:cNvSpPr txBox="1"/>
          <p:nvPr/>
        </p:nvSpPr>
        <p:spPr>
          <a:xfrm>
            <a:off x="7250475" y="3507500"/>
            <a:ext cx="1722900" cy="120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500">
                <a:solidFill>
                  <a:srgbClr val="FF0000"/>
                </a:solidFill>
                <a:highlight>
                  <a:srgbClr val="FFFFFF"/>
                </a:highlight>
              </a:rPr>
              <a:t>75 x 6 = 450</a:t>
            </a:r>
            <a:endParaRPr sz="1500">
              <a:solidFill>
                <a:srgbClr val="FF0000"/>
              </a:solidFill>
              <a:highlight>
                <a:srgbClr val="FFFFFF"/>
              </a:highlight>
            </a:endParaRPr>
          </a:p>
          <a:p>
            <a:pPr indent="0" lvl="0" marL="0" rtl="0" algn="l">
              <a:spcBef>
                <a:spcPts val="0"/>
              </a:spcBef>
              <a:spcAft>
                <a:spcPts val="0"/>
              </a:spcAft>
              <a:buNone/>
            </a:pPr>
            <a:r>
              <a:rPr lang="en-GB" sz="1500">
                <a:solidFill>
                  <a:srgbClr val="FF0000"/>
                </a:solidFill>
                <a:highlight>
                  <a:srgbClr val="FFFFFF"/>
                </a:highlight>
              </a:rPr>
              <a:t>450 + 25 = 475</a:t>
            </a:r>
            <a:endParaRPr sz="1500">
              <a:solidFill>
                <a:srgbClr val="FF0000"/>
              </a:solidFill>
              <a:highlight>
                <a:srgbClr val="FFFFFF"/>
              </a:highlight>
            </a:endParaRPr>
          </a:p>
          <a:p>
            <a:pPr indent="0" lvl="0" marL="0" rtl="0" algn="l">
              <a:spcBef>
                <a:spcPts val="0"/>
              </a:spcBef>
              <a:spcAft>
                <a:spcPts val="0"/>
              </a:spcAft>
              <a:buNone/>
            </a:pPr>
            <a:r>
              <a:rPr lang="en-GB" sz="1500">
                <a:solidFill>
                  <a:srgbClr val="FF0000"/>
                </a:solidFill>
                <a:highlight>
                  <a:srgbClr val="FFFFFF"/>
                </a:highlight>
              </a:rPr>
              <a:t>475 x 2 = 950</a:t>
            </a:r>
            <a:endParaRPr sz="1500">
              <a:solidFill>
                <a:srgbClr val="FF0000"/>
              </a:solidFill>
              <a:highlight>
                <a:srgbClr val="FFFFFF"/>
              </a:highlight>
            </a:endParaRPr>
          </a:p>
          <a:p>
            <a:pPr indent="0" lvl="0" marL="0" rtl="0" algn="l">
              <a:spcBef>
                <a:spcPts val="0"/>
              </a:spcBef>
              <a:spcAft>
                <a:spcPts val="0"/>
              </a:spcAft>
              <a:buNone/>
            </a:pPr>
            <a:r>
              <a:rPr lang="en-GB" sz="1500">
                <a:solidFill>
                  <a:srgbClr val="FF0000"/>
                </a:solidFill>
                <a:highlight>
                  <a:srgbClr val="FFFFFF"/>
                </a:highlight>
              </a:rPr>
              <a:t>8 x 3 = 24</a:t>
            </a:r>
            <a:endParaRPr sz="1500">
              <a:solidFill>
                <a:srgbClr val="FF0000"/>
              </a:solidFill>
              <a:highlight>
                <a:srgbClr val="FFFFFF"/>
              </a:highlight>
            </a:endParaRPr>
          </a:p>
          <a:p>
            <a:pPr indent="0" lvl="0" marL="0" rtl="0" algn="l">
              <a:spcBef>
                <a:spcPts val="0"/>
              </a:spcBef>
              <a:spcAft>
                <a:spcPts val="0"/>
              </a:spcAft>
              <a:buNone/>
            </a:pPr>
            <a:r>
              <a:rPr lang="en-GB" sz="1500">
                <a:solidFill>
                  <a:srgbClr val="FF0000"/>
                </a:solidFill>
                <a:highlight>
                  <a:srgbClr val="FFFFFF"/>
                </a:highlight>
              </a:rPr>
              <a:t>950 - 24 = 926</a:t>
            </a:r>
            <a:endParaRPr sz="190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5" name="Shape 145"/>
        <p:cNvGrpSpPr/>
        <p:nvPr/>
      </p:nvGrpSpPr>
      <p:grpSpPr>
        <a:xfrm>
          <a:off x="0" y="0"/>
          <a:ext cx="0" cy="0"/>
          <a:chOff x="0" y="0"/>
          <a:chExt cx="0" cy="0"/>
        </a:xfrm>
      </p:grpSpPr>
      <p:sp>
        <p:nvSpPr>
          <p:cNvPr id="146" name="Google Shape;146;p30"/>
          <p:cNvSpPr txBox="1"/>
          <p:nvPr>
            <p:ph type="title"/>
          </p:nvPr>
        </p:nvSpPr>
        <p:spPr>
          <a:xfrm>
            <a:off x="311700" y="445025"/>
            <a:ext cx="8520600" cy="572700"/>
          </a:xfrm>
          <a:prstGeom prst="rect">
            <a:avLst/>
          </a:prstGeom>
          <a:solidFill>
            <a:srgbClr val="D9D2E9"/>
          </a:solidFill>
        </p:spPr>
        <p:txBody>
          <a:bodyPr anchorCtr="0" anchor="t" bIns="91425" lIns="91425" spcFirstLastPara="1" rIns="91425" wrap="square" tIns="91425">
            <a:noAutofit/>
          </a:bodyPr>
          <a:lstStyle/>
          <a:p>
            <a:pPr indent="0" lvl="0" marL="0" rtl="0" algn="l">
              <a:spcBef>
                <a:spcPts val="0"/>
              </a:spcBef>
              <a:spcAft>
                <a:spcPts val="0"/>
              </a:spcAft>
              <a:buNone/>
            </a:pPr>
            <a:r>
              <a:rPr lang="en-GB"/>
              <a:t>Class Based Worship  </a:t>
            </a:r>
            <a:endParaRPr/>
          </a:p>
        </p:txBody>
      </p:sp>
      <p:sp>
        <p:nvSpPr>
          <p:cNvPr id="147" name="Google Shape;147;p30"/>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48" name="Google Shape;148;p30"/>
          <p:cNvPicPr preferRelativeResize="0"/>
          <p:nvPr/>
        </p:nvPicPr>
        <p:blipFill>
          <a:blip r:embed="rId3">
            <a:alphaModFix/>
          </a:blip>
          <a:stretch>
            <a:fillRect/>
          </a:stretch>
        </p:blipFill>
        <p:spPr>
          <a:xfrm>
            <a:off x="1862775" y="1157725"/>
            <a:ext cx="5052693" cy="38209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2" name="Shape 152"/>
        <p:cNvGrpSpPr/>
        <p:nvPr/>
      </p:nvGrpSpPr>
      <p:grpSpPr>
        <a:xfrm>
          <a:off x="0" y="0"/>
          <a:ext cx="0" cy="0"/>
          <a:chOff x="0" y="0"/>
          <a:chExt cx="0" cy="0"/>
        </a:xfrm>
      </p:grpSpPr>
      <p:sp>
        <p:nvSpPr>
          <p:cNvPr id="153" name="Google Shape;153;p31"/>
          <p:cNvSpPr txBox="1"/>
          <p:nvPr>
            <p:ph type="title"/>
          </p:nvPr>
        </p:nvSpPr>
        <p:spPr>
          <a:xfrm>
            <a:off x="311700" y="445025"/>
            <a:ext cx="8520600" cy="572700"/>
          </a:xfrm>
          <a:prstGeom prst="rect">
            <a:avLst/>
          </a:prstGeom>
          <a:solidFill>
            <a:srgbClr val="D9D2E9"/>
          </a:solidFill>
        </p:spPr>
        <p:txBody>
          <a:bodyPr anchorCtr="0" anchor="t" bIns="91425" lIns="91425" spcFirstLastPara="1" rIns="91425" wrap="square" tIns="91425">
            <a:noAutofit/>
          </a:bodyPr>
          <a:lstStyle/>
          <a:p>
            <a:pPr indent="0" lvl="0" marL="0" rtl="0" algn="l">
              <a:spcBef>
                <a:spcPts val="0"/>
              </a:spcBef>
              <a:spcAft>
                <a:spcPts val="0"/>
              </a:spcAft>
              <a:buNone/>
            </a:pPr>
            <a:r>
              <a:rPr lang="en-GB"/>
              <a:t>Class Based Worship  </a:t>
            </a:r>
            <a:endParaRPr/>
          </a:p>
        </p:txBody>
      </p:sp>
      <p:sp>
        <p:nvSpPr>
          <p:cNvPr id="154" name="Google Shape;154;p31"/>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55" name="Google Shape;155;p31"/>
          <p:cNvPicPr preferRelativeResize="0"/>
          <p:nvPr/>
        </p:nvPicPr>
        <p:blipFill>
          <a:blip r:embed="rId3">
            <a:alphaModFix/>
          </a:blip>
          <a:stretch>
            <a:fillRect/>
          </a:stretch>
        </p:blipFill>
        <p:spPr>
          <a:xfrm>
            <a:off x="311700" y="1432975"/>
            <a:ext cx="3861150" cy="2919900"/>
          </a:xfrm>
          <a:prstGeom prst="rect">
            <a:avLst/>
          </a:prstGeom>
          <a:noFill/>
          <a:ln>
            <a:noFill/>
          </a:ln>
        </p:spPr>
      </p:pic>
      <p:sp>
        <p:nvSpPr>
          <p:cNvPr id="156" name="Google Shape;156;p31"/>
          <p:cNvSpPr txBox="1"/>
          <p:nvPr/>
        </p:nvSpPr>
        <p:spPr>
          <a:xfrm>
            <a:off x="4572000" y="1594075"/>
            <a:ext cx="4258800" cy="25977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sz="1900"/>
              <a:t>How do communities work together to help those who need support?</a:t>
            </a:r>
            <a:endParaRPr b="1" sz="1900"/>
          </a:p>
          <a:p>
            <a:pPr indent="0" lvl="0" marL="0" rtl="0" algn="ctr">
              <a:spcBef>
                <a:spcPts val="0"/>
              </a:spcBef>
              <a:spcAft>
                <a:spcPts val="0"/>
              </a:spcAft>
              <a:buNone/>
            </a:pPr>
            <a:r>
              <a:t/>
            </a:r>
            <a:endParaRPr b="1" sz="1900"/>
          </a:p>
          <a:p>
            <a:pPr indent="0" lvl="0" marL="0" rtl="0" algn="ctr">
              <a:spcBef>
                <a:spcPts val="0"/>
              </a:spcBef>
              <a:spcAft>
                <a:spcPts val="0"/>
              </a:spcAft>
              <a:buNone/>
            </a:pPr>
            <a:r>
              <a:t/>
            </a:r>
            <a:endParaRPr b="1" sz="1900"/>
          </a:p>
          <a:p>
            <a:pPr indent="0" lvl="0" marL="0" rtl="0" algn="ctr">
              <a:spcBef>
                <a:spcPts val="0"/>
              </a:spcBef>
              <a:spcAft>
                <a:spcPts val="0"/>
              </a:spcAft>
              <a:buNone/>
            </a:pPr>
            <a:r>
              <a:rPr lang="en-GB" sz="1900"/>
              <a:t>What is a community? What does it mean to you?</a:t>
            </a:r>
            <a:endParaRPr sz="1900"/>
          </a:p>
          <a:p>
            <a:pPr indent="0" lvl="0" marL="0" rtl="0" algn="ctr">
              <a:spcBef>
                <a:spcPts val="0"/>
              </a:spcBef>
              <a:spcAft>
                <a:spcPts val="0"/>
              </a:spcAft>
              <a:buNone/>
            </a:pPr>
            <a:r>
              <a:t/>
            </a:r>
            <a:endParaRPr b="1" sz="1900"/>
          </a:p>
          <a:p>
            <a:pPr indent="0" lvl="0" marL="0" rtl="0" algn="ctr">
              <a:spcBef>
                <a:spcPts val="0"/>
              </a:spcBef>
              <a:spcAft>
                <a:spcPts val="0"/>
              </a:spcAft>
              <a:buNone/>
            </a:pPr>
            <a:r>
              <a:t/>
            </a:r>
            <a:endParaRPr sz="19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0" name="Shape 160"/>
        <p:cNvGrpSpPr/>
        <p:nvPr/>
      </p:nvGrpSpPr>
      <p:grpSpPr>
        <a:xfrm>
          <a:off x="0" y="0"/>
          <a:ext cx="0" cy="0"/>
          <a:chOff x="0" y="0"/>
          <a:chExt cx="0" cy="0"/>
        </a:xfrm>
      </p:grpSpPr>
      <p:sp>
        <p:nvSpPr>
          <p:cNvPr id="161" name="Google Shape;161;p32"/>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62" name="Google Shape;162;p32"/>
          <p:cNvPicPr preferRelativeResize="0"/>
          <p:nvPr/>
        </p:nvPicPr>
        <p:blipFill>
          <a:blip r:embed="rId3">
            <a:alphaModFix/>
          </a:blip>
          <a:stretch>
            <a:fillRect/>
          </a:stretch>
        </p:blipFill>
        <p:spPr>
          <a:xfrm>
            <a:off x="834075" y="192213"/>
            <a:ext cx="7209624" cy="47590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6" name="Shape 166"/>
        <p:cNvGrpSpPr/>
        <p:nvPr/>
      </p:nvGrpSpPr>
      <p:grpSpPr>
        <a:xfrm>
          <a:off x="0" y="0"/>
          <a:ext cx="0" cy="0"/>
          <a:chOff x="0" y="0"/>
          <a:chExt cx="0" cy="0"/>
        </a:xfrm>
      </p:grpSpPr>
      <p:sp>
        <p:nvSpPr>
          <p:cNvPr id="167" name="Google Shape;167;p33"/>
          <p:cNvSpPr txBox="1"/>
          <p:nvPr>
            <p:ph type="title"/>
          </p:nvPr>
        </p:nvSpPr>
        <p:spPr>
          <a:xfrm>
            <a:off x="311700" y="445025"/>
            <a:ext cx="8520600" cy="572700"/>
          </a:xfrm>
          <a:prstGeom prst="rect">
            <a:avLst/>
          </a:prstGeom>
          <a:solidFill>
            <a:srgbClr val="D9D2E9"/>
          </a:solidFill>
        </p:spPr>
        <p:txBody>
          <a:bodyPr anchorCtr="0" anchor="t" bIns="91425" lIns="91425" spcFirstLastPara="1" rIns="91425" wrap="square" tIns="91425">
            <a:noAutofit/>
          </a:bodyPr>
          <a:lstStyle/>
          <a:p>
            <a:pPr indent="0" lvl="0" marL="0" rtl="0" algn="l">
              <a:spcBef>
                <a:spcPts val="0"/>
              </a:spcBef>
              <a:spcAft>
                <a:spcPts val="0"/>
              </a:spcAft>
              <a:buNone/>
            </a:pPr>
            <a:r>
              <a:rPr lang="en-GB"/>
              <a:t>Class Based Worship  </a:t>
            </a:r>
            <a:endParaRPr/>
          </a:p>
        </p:txBody>
      </p:sp>
      <p:sp>
        <p:nvSpPr>
          <p:cNvPr id="168" name="Google Shape;168;p33"/>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69" name="Google Shape;169;p33"/>
          <p:cNvPicPr preferRelativeResize="0"/>
          <p:nvPr/>
        </p:nvPicPr>
        <p:blipFill>
          <a:blip r:embed="rId3">
            <a:alphaModFix/>
          </a:blip>
          <a:stretch>
            <a:fillRect/>
          </a:stretch>
        </p:blipFill>
        <p:spPr>
          <a:xfrm>
            <a:off x="373675" y="1989175"/>
            <a:ext cx="2390176" cy="1807500"/>
          </a:xfrm>
          <a:prstGeom prst="rect">
            <a:avLst/>
          </a:prstGeom>
          <a:noFill/>
          <a:ln>
            <a:noFill/>
          </a:ln>
        </p:spPr>
      </p:pic>
      <p:sp>
        <p:nvSpPr>
          <p:cNvPr id="170" name="Google Shape;170;p33"/>
          <p:cNvSpPr txBox="1"/>
          <p:nvPr/>
        </p:nvSpPr>
        <p:spPr>
          <a:xfrm>
            <a:off x="2962150" y="1264075"/>
            <a:ext cx="5868600" cy="34704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323850" lvl="0" marL="457200" rtl="0" algn="l">
              <a:spcBef>
                <a:spcPts val="0"/>
              </a:spcBef>
              <a:spcAft>
                <a:spcPts val="0"/>
              </a:spcAft>
              <a:buSzPts val="1500"/>
              <a:buChar char="●"/>
            </a:pPr>
            <a:r>
              <a:rPr lang="en-GB" sz="1500"/>
              <a:t>Focus on the ways people helped during the recent floods. Were you affected by them or did you know anyone who was? Did you help? Can you think of any other ways people helped one another in this time?</a:t>
            </a:r>
            <a:endParaRPr sz="1500"/>
          </a:p>
          <a:p>
            <a:pPr indent="-323850" lvl="0" marL="457200" rtl="0" algn="l">
              <a:spcBef>
                <a:spcPts val="0"/>
              </a:spcBef>
              <a:spcAft>
                <a:spcPts val="0"/>
              </a:spcAft>
              <a:buSzPts val="1500"/>
              <a:buChar char="●"/>
            </a:pPr>
            <a:r>
              <a:rPr lang="en-GB" sz="1500"/>
              <a:t>Look at what the city of Kabul did in Afghanistan to bring their community together. Do you think bright colours can help bring positivity and happiness? Can you think of anything being done in your local community that is helping to spread positivity?</a:t>
            </a:r>
            <a:endParaRPr sz="1500"/>
          </a:p>
          <a:p>
            <a:pPr indent="-323850" lvl="0" marL="457200" rtl="0" algn="l">
              <a:spcBef>
                <a:spcPts val="0"/>
              </a:spcBef>
              <a:spcAft>
                <a:spcPts val="0"/>
              </a:spcAft>
              <a:buSzPts val="1500"/>
              <a:buChar char="●"/>
            </a:pPr>
            <a:r>
              <a:rPr lang="en-GB" sz="1500"/>
              <a:t>Often people in their community will support and help others when it is needed. Can you think of ways people have helped each other during our current situation e.g. been shopping for someone in isolation, phoned someone to check they are okay, teachers sending work home?</a:t>
            </a:r>
            <a:endParaRPr sz="1500"/>
          </a:p>
          <a:p>
            <a:pPr indent="0" lvl="0" marL="0" rtl="0" algn="ctr">
              <a:spcBef>
                <a:spcPts val="0"/>
              </a:spcBef>
              <a:spcAft>
                <a:spcPts val="0"/>
              </a:spcAft>
              <a:buNone/>
            </a:pPr>
            <a:r>
              <a:t/>
            </a:r>
            <a:endParaRPr b="1" sz="1900"/>
          </a:p>
          <a:p>
            <a:pPr indent="0" lvl="0" marL="0" rtl="0" algn="ctr">
              <a:spcBef>
                <a:spcPts val="0"/>
              </a:spcBef>
              <a:spcAft>
                <a:spcPts val="0"/>
              </a:spcAft>
              <a:buNone/>
            </a:pPr>
            <a:r>
              <a:t/>
            </a:r>
            <a:endParaRPr b="1" sz="1900"/>
          </a:p>
          <a:p>
            <a:pPr indent="0" lvl="0" marL="0" rtl="0" algn="ctr">
              <a:spcBef>
                <a:spcPts val="0"/>
              </a:spcBef>
              <a:spcAft>
                <a:spcPts val="0"/>
              </a:spcAft>
              <a:buNone/>
            </a:pPr>
            <a:r>
              <a:t/>
            </a:r>
            <a:endParaRPr sz="19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4" name="Shape 174"/>
        <p:cNvGrpSpPr/>
        <p:nvPr/>
      </p:nvGrpSpPr>
      <p:grpSpPr>
        <a:xfrm>
          <a:off x="0" y="0"/>
          <a:ext cx="0" cy="0"/>
          <a:chOff x="0" y="0"/>
          <a:chExt cx="0" cy="0"/>
        </a:xfrm>
      </p:grpSpPr>
      <p:sp>
        <p:nvSpPr>
          <p:cNvPr id="175" name="Google Shape;175;p34"/>
          <p:cNvSpPr txBox="1"/>
          <p:nvPr>
            <p:ph type="title"/>
          </p:nvPr>
        </p:nvSpPr>
        <p:spPr>
          <a:xfrm>
            <a:off x="311700" y="445025"/>
            <a:ext cx="8520600" cy="572700"/>
          </a:xfrm>
          <a:prstGeom prst="rect">
            <a:avLst/>
          </a:prstGeom>
          <a:solidFill>
            <a:srgbClr val="D9D2E9"/>
          </a:solidFill>
        </p:spPr>
        <p:txBody>
          <a:bodyPr anchorCtr="0" anchor="t" bIns="91425" lIns="91425" spcFirstLastPara="1" rIns="91425" wrap="square" tIns="91425">
            <a:noAutofit/>
          </a:bodyPr>
          <a:lstStyle/>
          <a:p>
            <a:pPr indent="0" lvl="0" marL="0" rtl="0" algn="l">
              <a:spcBef>
                <a:spcPts val="0"/>
              </a:spcBef>
              <a:spcAft>
                <a:spcPts val="0"/>
              </a:spcAft>
              <a:buNone/>
            </a:pPr>
            <a:r>
              <a:rPr lang="en-GB"/>
              <a:t>Class Based Worship  </a:t>
            </a:r>
            <a:endParaRPr/>
          </a:p>
        </p:txBody>
      </p:sp>
      <p:sp>
        <p:nvSpPr>
          <p:cNvPr id="176" name="Google Shape;176;p34"/>
          <p:cNvSpPr txBox="1"/>
          <p:nvPr/>
        </p:nvSpPr>
        <p:spPr>
          <a:xfrm>
            <a:off x="4622950" y="1543075"/>
            <a:ext cx="3990900" cy="21516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sz="1600" u="sng"/>
              <a:t>Reflection</a:t>
            </a:r>
            <a:r>
              <a:rPr b="1" lang="en-GB" sz="1600"/>
              <a:t> </a:t>
            </a:r>
            <a:endParaRPr b="1" sz="1600"/>
          </a:p>
          <a:p>
            <a:pPr indent="0" lvl="0" marL="0" rtl="0" algn="l">
              <a:spcBef>
                <a:spcPts val="0"/>
              </a:spcBef>
              <a:spcAft>
                <a:spcPts val="0"/>
              </a:spcAft>
              <a:buNone/>
            </a:pPr>
            <a:r>
              <a:t/>
            </a:r>
            <a:endParaRPr b="1" sz="1600"/>
          </a:p>
          <a:p>
            <a:pPr indent="0" lvl="0" marL="0" rtl="0" algn="ctr">
              <a:spcBef>
                <a:spcPts val="0"/>
              </a:spcBef>
              <a:spcAft>
                <a:spcPts val="0"/>
              </a:spcAft>
              <a:buNone/>
            </a:pPr>
            <a:r>
              <a:rPr lang="en-GB" sz="1600"/>
              <a:t>During times of difficulty, it is important we try to support and help people within our communities. We might find we need somebody to help us too!</a:t>
            </a:r>
            <a:endParaRPr sz="1600"/>
          </a:p>
        </p:txBody>
      </p:sp>
      <p:pic>
        <p:nvPicPr>
          <p:cNvPr id="177" name="Google Shape;177;p34"/>
          <p:cNvPicPr preferRelativeResize="0"/>
          <p:nvPr/>
        </p:nvPicPr>
        <p:blipFill>
          <a:blip r:embed="rId3">
            <a:alphaModFix/>
          </a:blip>
          <a:stretch>
            <a:fillRect/>
          </a:stretch>
        </p:blipFill>
        <p:spPr>
          <a:xfrm>
            <a:off x="518100" y="1753634"/>
            <a:ext cx="3708250" cy="19410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81" name="Shape 181"/>
        <p:cNvGrpSpPr/>
        <p:nvPr/>
      </p:nvGrpSpPr>
      <p:grpSpPr>
        <a:xfrm>
          <a:off x="0" y="0"/>
          <a:ext cx="0" cy="0"/>
          <a:chOff x="0" y="0"/>
          <a:chExt cx="0" cy="0"/>
        </a:xfrm>
      </p:grpSpPr>
      <p:sp>
        <p:nvSpPr>
          <p:cNvPr id="182" name="Google Shape;182;p3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p>
            <a:pPr indent="0" lvl="0" marL="0" rtl="0" algn="l">
              <a:lnSpc>
                <a:spcPct val="90000"/>
              </a:lnSpc>
              <a:spcBef>
                <a:spcPts val="0"/>
              </a:spcBef>
              <a:spcAft>
                <a:spcPts val="0"/>
              </a:spcAft>
              <a:buClr>
                <a:schemeClr val="dk1"/>
              </a:buClr>
              <a:buSzPts val="3300"/>
              <a:buFont typeface="Arial"/>
              <a:buNone/>
            </a:pPr>
            <a:r>
              <a:rPr lang="en-GB">
                <a:latin typeface="Arial"/>
                <a:ea typeface="Arial"/>
                <a:cs typeface="Arial"/>
                <a:sym typeface="Arial"/>
              </a:rPr>
              <a:t>St Catherine’s Classroom Beliefs </a:t>
            </a:r>
            <a:endParaRPr>
              <a:latin typeface="Arial"/>
              <a:ea typeface="Arial"/>
              <a:cs typeface="Arial"/>
              <a:sym typeface="Arial"/>
            </a:endParaRPr>
          </a:p>
        </p:txBody>
      </p:sp>
      <p:sp>
        <p:nvSpPr>
          <p:cNvPr id="183" name="Google Shape;183;p35"/>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p>
            <a:pPr indent="-171450" lvl="0" marL="177800" rtl="0" algn="l">
              <a:lnSpc>
                <a:spcPct val="90000"/>
              </a:lnSpc>
              <a:spcBef>
                <a:spcPts val="0"/>
              </a:spcBef>
              <a:spcAft>
                <a:spcPts val="0"/>
              </a:spcAft>
              <a:buClr>
                <a:schemeClr val="dk1"/>
              </a:buClr>
              <a:buSzPts val="2100"/>
              <a:buChar char="●"/>
            </a:pPr>
            <a:r>
              <a:rPr lang="en-GB">
                <a:latin typeface="Arial"/>
                <a:ea typeface="Arial"/>
                <a:cs typeface="Arial"/>
                <a:sym typeface="Arial"/>
              </a:rPr>
              <a:t>Mistakes are valuable.</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Everyone can learn maths to the highest level.</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Questions are really important.</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Depth is more important than speed.</a:t>
            </a:r>
            <a:endParaRPr/>
          </a:p>
          <a:p>
            <a:pPr indent="-171450" lvl="0" marL="177800" rtl="0" algn="l">
              <a:lnSpc>
                <a:spcPct val="90000"/>
              </a:lnSpc>
              <a:spcBef>
                <a:spcPts val="800"/>
              </a:spcBef>
              <a:spcAft>
                <a:spcPts val="1600"/>
              </a:spcAft>
              <a:buClr>
                <a:schemeClr val="dk1"/>
              </a:buClr>
              <a:buSzPts val="2100"/>
              <a:buChar char="●"/>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84" name="Google Shape;184;p35"/>
          <p:cNvPicPr preferRelativeResize="0"/>
          <p:nvPr/>
        </p:nvPicPr>
        <p:blipFill rotWithShape="1">
          <a:blip r:embed="rId3">
            <a:alphaModFix/>
          </a:blip>
          <a:srcRect b="0" l="0" r="0" t="0"/>
          <a:stretch/>
        </p:blipFill>
        <p:spPr>
          <a:xfrm>
            <a:off x="6512957" y="2333705"/>
            <a:ext cx="2002393" cy="240022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88" name="Shape 188"/>
        <p:cNvGrpSpPr/>
        <p:nvPr/>
      </p:nvGrpSpPr>
      <p:grpSpPr>
        <a:xfrm>
          <a:off x="0" y="0"/>
          <a:ext cx="0" cy="0"/>
          <a:chOff x="0" y="0"/>
          <a:chExt cx="0" cy="0"/>
        </a:xfrm>
      </p:grpSpPr>
      <p:sp>
        <p:nvSpPr>
          <p:cNvPr id="189" name="Google Shape;189;p36"/>
          <p:cNvSpPr txBox="1"/>
          <p:nvPr>
            <p:ph idx="1" type="subTitle"/>
          </p:nvPr>
        </p:nvSpPr>
        <p:spPr>
          <a:xfrm>
            <a:off x="125850" y="123375"/>
            <a:ext cx="88845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30.6.20</a:t>
            </a:r>
            <a:endParaRPr sz="2400" u="sng"/>
          </a:p>
          <a:p>
            <a:pPr indent="0" lvl="0" marL="0" rtl="0" algn="l">
              <a:spcBef>
                <a:spcPts val="0"/>
              </a:spcBef>
              <a:spcAft>
                <a:spcPts val="0"/>
              </a:spcAft>
              <a:buClr>
                <a:schemeClr val="dk1"/>
              </a:buClr>
              <a:buSzPts val="1100"/>
              <a:buFont typeface="Arial"/>
              <a:buNone/>
            </a:pPr>
            <a:r>
              <a:rPr lang="en-GB" sz="2400" u="sng"/>
              <a:t>WALT: draw line graphs and solve problems involving line graphs. </a:t>
            </a:r>
            <a:endParaRPr sz="2400" u="sng"/>
          </a:p>
          <a:p>
            <a:pPr indent="0" lvl="0" marL="0" rtl="0" algn="l">
              <a:spcBef>
                <a:spcPts val="0"/>
              </a:spcBef>
              <a:spcAft>
                <a:spcPts val="0"/>
              </a:spcAft>
              <a:buNone/>
            </a:pPr>
            <a:r>
              <a:t/>
            </a:r>
            <a:endParaRPr sz="2400" u="sng"/>
          </a:p>
        </p:txBody>
      </p:sp>
      <p:sp>
        <p:nvSpPr>
          <p:cNvPr id="190" name="Google Shape;190;p36"/>
          <p:cNvSpPr txBox="1"/>
          <p:nvPr>
            <p:ph idx="1" type="subTitle"/>
          </p:nvPr>
        </p:nvSpPr>
        <p:spPr>
          <a:xfrm>
            <a:off x="2693625" y="1926775"/>
            <a:ext cx="4450800" cy="2531700"/>
          </a:xfrm>
          <a:prstGeom prst="rect">
            <a:avLst/>
          </a:prstGeom>
          <a:solidFill>
            <a:srgbClr val="FFD966"/>
          </a:solidFill>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Success Criteria:</a:t>
            </a:r>
            <a:endParaRPr b="1" sz="1800" u="sng"/>
          </a:p>
          <a:p>
            <a:pPr indent="0" lvl="0" marL="0" rtl="0" algn="l">
              <a:spcBef>
                <a:spcPts val="0"/>
              </a:spcBef>
              <a:spcAft>
                <a:spcPts val="0"/>
              </a:spcAft>
              <a:buNone/>
            </a:pPr>
            <a:r>
              <a:t/>
            </a:r>
            <a:endParaRPr b="1" sz="1800" u="sng"/>
          </a:p>
          <a:p>
            <a:pPr indent="-342900" lvl="0" marL="457200" rtl="0" algn="l">
              <a:spcBef>
                <a:spcPts val="0"/>
              </a:spcBef>
              <a:spcAft>
                <a:spcPts val="0"/>
              </a:spcAft>
              <a:buSzPts val="1800"/>
              <a:buChar char="●"/>
            </a:pPr>
            <a:r>
              <a:rPr lang="en-GB" sz="1800"/>
              <a:t>Interpret </a:t>
            </a:r>
            <a:endParaRPr sz="1800"/>
          </a:p>
          <a:p>
            <a:pPr indent="-342900" lvl="0" marL="457200" rtl="0" algn="l">
              <a:spcBef>
                <a:spcPts val="0"/>
              </a:spcBef>
              <a:spcAft>
                <a:spcPts val="0"/>
              </a:spcAft>
              <a:buSzPts val="1800"/>
              <a:buChar char="●"/>
            </a:pPr>
            <a:r>
              <a:rPr lang="en-GB" sz="1800"/>
              <a:t>Data</a:t>
            </a:r>
            <a:endParaRPr sz="1800"/>
          </a:p>
          <a:p>
            <a:pPr indent="-342900" lvl="0" marL="457200" rtl="0" algn="l">
              <a:spcBef>
                <a:spcPts val="0"/>
              </a:spcBef>
              <a:spcAft>
                <a:spcPts val="0"/>
              </a:spcAft>
              <a:buSzPts val="1800"/>
              <a:buChar char="●"/>
            </a:pPr>
            <a:r>
              <a:rPr lang="en-GB" sz="1800"/>
              <a:t>X axis and y axis</a:t>
            </a:r>
            <a:endParaRPr sz="1800"/>
          </a:p>
          <a:p>
            <a:pPr indent="-342900" lvl="0" marL="457200" rtl="0" algn="l">
              <a:spcBef>
                <a:spcPts val="0"/>
              </a:spcBef>
              <a:spcAft>
                <a:spcPts val="0"/>
              </a:spcAft>
              <a:buSzPts val="1800"/>
              <a:buChar char="●"/>
            </a:pPr>
            <a:r>
              <a:rPr lang="en-GB" sz="1800"/>
              <a:t>Problem solving </a:t>
            </a:r>
            <a:endParaRPr sz="1800"/>
          </a:p>
          <a:p>
            <a:pPr indent="0" lvl="0" marL="0" rtl="0" algn="l">
              <a:spcBef>
                <a:spcPts val="0"/>
              </a:spcBef>
              <a:spcAft>
                <a:spcPts val="0"/>
              </a:spcAft>
              <a:buNone/>
            </a:pPr>
            <a:r>
              <a:t/>
            </a:r>
            <a:endParaRPr sz="1800"/>
          </a:p>
          <a:p>
            <a:pPr indent="0" lvl="0" marL="914400" rtl="0" algn="l">
              <a:spcBef>
                <a:spcPts val="0"/>
              </a:spcBef>
              <a:spcAft>
                <a:spcPts val="0"/>
              </a:spcAft>
              <a:buNone/>
            </a:pPr>
            <a:r>
              <a:t/>
            </a:r>
            <a:endParaRPr sz="1800"/>
          </a:p>
          <a:p>
            <a:pPr indent="0" lvl="0" marL="0" rtl="0" algn="l">
              <a:spcBef>
                <a:spcPts val="0"/>
              </a:spcBef>
              <a:spcAft>
                <a:spcPts val="0"/>
              </a:spcAft>
              <a:buNone/>
            </a:pPr>
            <a:r>
              <a:t/>
            </a:r>
            <a:endParaRPr i="1" sz="1400"/>
          </a:p>
          <a:p>
            <a:pPr indent="0" lvl="0" marL="0" rtl="0" algn="l">
              <a:spcBef>
                <a:spcPts val="0"/>
              </a:spcBef>
              <a:spcAft>
                <a:spcPts val="0"/>
              </a:spcAft>
              <a:buNone/>
            </a:pPr>
            <a:r>
              <a:t/>
            </a:r>
            <a:endParaRPr i="1" sz="14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94" name="Shape 194"/>
        <p:cNvGrpSpPr/>
        <p:nvPr/>
      </p:nvGrpSpPr>
      <p:grpSpPr>
        <a:xfrm>
          <a:off x="0" y="0"/>
          <a:ext cx="0" cy="0"/>
          <a:chOff x="0" y="0"/>
          <a:chExt cx="0" cy="0"/>
        </a:xfrm>
      </p:grpSpPr>
      <p:sp>
        <p:nvSpPr>
          <p:cNvPr id="195" name="Google Shape;195;p37"/>
          <p:cNvSpPr txBox="1"/>
          <p:nvPr>
            <p:ph idx="1" type="subTitle"/>
          </p:nvPr>
        </p:nvSpPr>
        <p:spPr>
          <a:xfrm>
            <a:off x="125850" y="123375"/>
            <a:ext cx="88845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30.6.20</a:t>
            </a:r>
            <a:endParaRPr sz="2400" u="sng"/>
          </a:p>
          <a:p>
            <a:pPr indent="0" lvl="0" marL="0" rtl="0" algn="l">
              <a:spcBef>
                <a:spcPts val="0"/>
              </a:spcBef>
              <a:spcAft>
                <a:spcPts val="0"/>
              </a:spcAft>
              <a:buClr>
                <a:schemeClr val="dk1"/>
              </a:buClr>
              <a:buSzPts val="1100"/>
              <a:buFont typeface="Arial"/>
              <a:buNone/>
            </a:pPr>
            <a:r>
              <a:rPr lang="en-GB" sz="2400" u="sng"/>
              <a:t>WALT: draw line graphs and solve problems involving line graphs. </a:t>
            </a:r>
            <a:endParaRPr sz="2400" u="sng"/>
          </a:p>
          <a:p>
            <a:pPr indent="0" lvl="0" marL="0" rtl="0" algn="l">
              <a:spcBef>
                <a:spcPts val="0"/>
              </a:spcBef>
              <a:spcAft>
                <a:spcPts val="0"/>
              </a:spcAft>
              <a:buNone/>
            </a:pPr>
            <a:r>
              <a:t/>
            </a:r>
            <a:endParaRPr sz="2400" u="sng"/>
          </a:p>
        </p:txBody>
      </p:sp>
      <p:sp>
        <p:nvSpPr>
          <p:cNvPr id="196" name="Google Shape;196;p37"/>
          <p:cNvSpPr txBox="1"/>
          <p:nvPr/>
        </p:nvSpPr>
        <p:spPr>
          <a:xfrm>
            <a:off x="260275" y="1574025"/>
            <a:ext cx="8750100" cy="49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a:t>Home Learning - If you are learning at home have a go at this MyMaths session.</a:t>
            </a:r>
            <a:endParaRPr b="1"/>
          </a:p>
        </p:txBody>
      </p:sp>
      <p:pic>
        <p:nvPicPr>
          <p:cNvPr id="197" name="Google Shape;197;p37">
            <a:hlinkClick r:id="rId3"/>
          </p:cNvPr>
          <p:cNvPicPr preferRelativeResize="0"/>
          <p:nvPr/>
        </p:nvPicPr>
        <p:blipFill>
          <a:blip r:embed="rId4">
            <a:alphaModFix/>
          </a:blip>
          <a:stretch>
            <a:fillRect/>
          </a:stretch>
        </p:blipFill>
        <p:spPr>
          <a:xfrm>
            <a:off x="260275" y="2069925"/>
            <a:ext cx="4247475" cy="2506300"/>
          </a:xfrm>
          <a:prstGeom prst="rect">
            <a:avLst/>
          </a:prstGeom>
          <a:noFill/>
          <a:ln>
            <a:noFill/>
          </a:ln>
        </p:spPr>
      </p:pic>
      <p:sp>
        <p:nvSpPr>
          <p:cNvPr id="198" name="Google Shape;198;p37"/>
          <p:cNvSpPr txBox="1"/>
          <p:nvPr/>
        </p:nvSpPr>
        <p:spPr>
          <a:xfrm>
            <a:off x="884013" y="4576225"/>
            <a:ext cx="3000000" cy="49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100" u="sng">
                <a:solidFill>
                  <a:schemeClr val="hlink"/>
                </a:solidFill>
                <a:hlinkClick r:id="rId5"/>
              </a:rPr>
              <a:t>https://app.mymaths.co.uk/217-lesson/distance-time-graphs</a:t>
            </a:r>
            <a:endParaRPr/>
          </a:p>
        </p:txBody>
      </p:sp>
      <p:sp>
        <p:nvSpPr>
          <p:cNvPr id="199" name="Google Shape;199;p37"/>
          <p:cNvSpPr txBox="1"/>
          <p:nvPr/>
        </p:nvSpPr>
        <p:spPr>
          <a:xfrm>
            <a:off x="5391375" y="4477225"/>
            <a:ext cx="3000000" cy="594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100" u="sng">
                <a:solidFill>
                  <a:schemeClr val="hlink"/>
                </a:solidFill>
                <a:hlinkClick r:id="rId6"/>
              </a:rPr>
              <a:t>https://app.mymaths.co.uk/217-homework/distance-time-graphs</a:t>
            </a:r>
            <a:endParaRPr/>
          </a:p>
        </p:txBody>
      </p:sp>
      <p:pic>
        <p:nvPicPr>
          <p:cNvPr id="200" name="Google Shape;200;p37">
            <a:hlinkClick r:id="rId7"/>
          </p:cNvPr>
          <p:cNvPicPr preferRelativeResize="0"/>
          <p:nvPr/>
        </p:nvPicPr>
        <p:blipFill>
          <a:blip r:embed="rId8">
            <a:alphaModFix/>
          </a:blip>
          <a:stretch>
            <a:fillRect/>
          </a:stretch>
        </p:blipFill>
        <p:spPr>
          <a:xfrm>
            <a:off x="5217600" y="2222325"/>
            <a:ext cx="3173775" cy="21025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04" name="Shape 204"/>
        <p:cNvGrpSpPr/>
        <p:nvPr/>
      </p:nvGrpSpPr>
      <p:grpSpPr>
        <a:xfrm>
          <a:off x="0" y="0"/>
          <a:ext cx="0" cy="0"/>
          <a:chOff x="0" y="0"/>
          <a:chExt cx="0" cy="0"/>
        </a:xfrm>
      </p:grpSpPr>
      <p:sp>
        <p:nvSpPr>
          <p:cNvPr id="205" name="Google Shape;205;p38"/>
          <p:cNvSpPr txBox="1"/>
          <p:nvPr>
            <p:ph idx="1" type="subTitle"/>
          </p:nvPr>
        </p:nvSpPr>
        <p:spPr>
          <a:xfrm>
            <a:off x="125850" y="123375"/>
            <a:ext cx="88845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30.6.20</a:t>
            </a:r>
            <a:endParaRPr sz="2400" u="sng"/>
          </a:p>
          <a:p>
            <a:pPr indent="0" lvl="0" marL="0" rtl="0" algn="l">
              <a:spcBef>
                <a:spcPts val="0"/>
              </a:spcBef>
              <a:spcAft>
                <a:spcPts val="0"/>
              </a:spcAft>
              <a:buNone/>
            </a:pPr>
            <a:r>
              <a:rPr lang="en-GB" sz="2400" u="sng"/>
              <a:t>WALT: draw line graphs and solve problems involving line graphs. </a:t>
            </a:r>
            <a:endParaRPr sz="2400" u="sng"/>
          </a:p>
          <a:p>
            <a:pPr indent="0" lvl="0" marL="0" rtl="0" algn="l">
              <a:spcBef>
                <a:spcPts val="0"/>
              </a:spcBef>
              <a:spcAft>
                <a:spcPts val="0"/>
              </a:spcAft>
              <a:buNone/>
            </a:pPr>
            <a:r>
              <a:t/>
            </a:r>
            <a:endParaRPr sz="2400" u="sng"/>
          </a:p>
        </p:txBody>
      </p:sp>
      <p:pic>
        <p:nvPicPr>
          <p:cNvPr id="206" name="Google Shape;206;p38"/>
          <p:cNvPicPr preferRelativeResize="0"/>
          <p:nvPr/>
        </p:nvPicPr>
        <p:blipFill>
          <a:blip r:embed="rId3">
            <a:alphaModFix/>
          </a:blip>
          <a:stretch>
            <a:fillRect/>
          </a:stretch>
        </p:blipFill>
        <p:spPr>
          <a:xfrm>
            <a:off x="462250" y="2027375"/>
            <a:ext cx="3801275" cy="2222525"/>
          </a:xfrm>
          <a:prstGeom prst="rect">
            <a:avLst/>
          </a:prstGeom>
          <a:noFill/>
          <a:ln>
            <a:noFill/>
          </a:ln>
        </p:spPr>
      </p:pic>
      <p:pic>
        <p:nvPicPr>
          <p:cNvPr id="207" name="Google Shape;207;p38"/>
          <p:cNvPicPr preferRelativeResize="0"/>
          <p:nvPr/>
        </p:nvPicPr>
        <p:blipFill>
          <a:blip r:embed="rId4">
            <a:alphaModFix/>
          </a:blip>
          <a:stretch>
            <a:fillRect/>
          </a:stretch>
        </p:blipFill>
        <p:spPr>
          <a:xfrm>
            <a:off x="4725750" y="1519225"/>
            <a:ext cx="3592105" cy="3385125"/>
          </a:xfrm>
          <a:prstGeom prst="rect">
            <a:avLst/>
          </a:prstGeom>
          <a:noFill/>
          <a:ln>
            <a:noFill/>
          </a:ln>
        </p:spPr>
      </p:pic>
      <p:sp>
        <p:nvSpPr>
          <p:cNvPr id="208" name="Google Shape;208;p38"/>
          <p:cNvSpPr txBox="1"/>
          <p:nvPr/>
        </p:nvSpPr>
        <p:spPr>
          <a:xfrm>
            <a:off x="148725" y="1437700"/>
            <a:ext cx="718800" cy="43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Q1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12" name="Shape 212"/>
        <p:cNvGrpSpPr/>
        <p:nvPr/>
      </p:nvGrpSpPr>
      <p:grpSpPr>
        <a:xfrm>
          <a:off x="0" y="0"/>
          <a:ext cx="0" cy="0"/>
          <a:chOff x="0" y="0"/>
          <a:chExt cx="0" cy="0"/>
        </a:xfrm>
      </p:grpSpPr>
      <p:sp>
        <p:nvSpPr>
          <p:cNvPr id="213" name="Google Shape;213;p39"/>
          <p:cNvSpPr txBox="1"/>
          <p:nvPr>
            <p:ph idx="1" type="subTitle"/>
          </p:nvPr>
        </p:nvSpPr>
        <p:spPr>
          <a:xfrm>
            <a:off x="125850" y="123375"/>
            <a:ext cx="88845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30.6.20</a:t>
            </a:r>
            <a:endParaRPr sz="2400" u="sng"/>
          </a:p>
          <a:p>
            <a:pPr indent="0" lvl="0" marL="0" rtl="0" algn="l">
              <a:spcBef>
                <a:spcPts val="0"/>
              </a:spcBef>
              <a:spcAft>
                <a:spcPts val="0"/>
              </a:spcAft>
              <a:buNone/>
            </a:pPr>
            <a:r>
              <a:rPr lang="en-GB" sz="2400" u="sng"/>
              <a:t>WALT: draw line graphs and solve problems involving line graphs. </a:t>
            </a:r>
            <a:endParaRPr sz="2400" u="sng"/>
          </a:p>
          <a:p>
            <a:pPr indent="0" lvl="0" marL="0" rtl="0" algn="l">
              <a:spcBef>
                <a:spcPts val="0"/>
              </a:spcBef>
              <a:spcAft>
                <a:spcPts val="0"/>
              </a:spcAft>
              <a:buNone/>
            </a:pPr>
            <a:r>
              <a:t/>
            </a:r>
            <a:endParaRPr sz="2400" u="sng"/>
          </a:p>
        </p:txBody>
      </p:sp>
      <p:pic>
        <p:nvPicPr>
          <p:cNvPr id="214" name="Google Shape;214;p39"/>
          <p:cNvPicPr preferRelativeResize="0"/>
          <p:nvPr/>
        </p:nvPicPr>
        <p:blipFill>
          <a:blip r:embed="rId3">
            <a:alphaModFix/>
          </a:blip>
          <a:stretch>
            <a:fillRect/>
          </a:stretch>
        </p:blipFill>
        <p:spPr>
          <a:xfrm>
            <a:off x="2036275" y="1965400"/>
            <a:ext cx="4733925" cy="1828800"/>
          </a:xfrm>
          <a:prstGeom prst="rect">
            <a:avLst/>
          </a:prstGeom>
          <a:noFill/>
          <a:ln>
            <a:noFill/>
          </a:ln>
        </p:spPr>
      </p:pic>
      <p:sp>
        <p:nvSpPr>
          <p:cNvPr id="215" name="Google Shape;215;p39"/>
          <p:cNvSpPr txBox="1"/>
          <p:nvPr/>
        </p:nvSpPr>
        <p:spPr>
          <a:xfrm>
            <a:off x="148725" y="1437700"/>
            <a:ext cx="718800" cy="43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Q2</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19" name="Shape 219"/>
        <p:cNvGrpSpPr/>
        <p:nvPr/>
      </p:nvGrpSpPr>
      <p:grpSpPr>
        <a:xfrm>
          <a:off x="0" y="0"/>
          <a:ext cx="0" cy="0"/>
          <a:chOff x="0" y="0"/>
          <a:chExt cx="0" cy="0"/>
        </a:xfrm>
      </p:grpSpPr>
      <p:sp>
        <p:nvSpPr>
          <p:cNvPr id="220" name="Google Shape;220;p40"/>
          <p:cNvSpPr txBox="1"/>
          <p:nvPr>
            <p:ph idx="1" type="subTitle"/>
          </p:nvPr>
        </p:nvSpPr>
        <p:spPr>
          <a:xfrm>
            <a:off x="125850" y="123375"/>
            <a:ext cx="88845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30.6.20</a:t>
            </a:r>
            <a:endParaRPr sz="2400" u="sng"/>
          </a:p>
          <a:p>
            <a:pPr indent="0" lvl="0" marL="0" rtl="0" algn="l">
              <a:spcBef>
                <a:spcPts val="0"/>
              </a:spcBef>
              <a:spcAft>
                <a:spcPts val="0"/>
              </a:spcAft>
              <a:buNone/>
            </a:pPr>
            <a:r>
              <a:rPr lang="en-GB" sz="2400" u="sng"/>
              <a:t>WALT: draw line graphs and solve problems involving line graphs. </a:t>
            </a:r>
            <a:endParaRPr sz="2400" u="sng"/>
          </a:p>
          <a:p>
            <a:pPr indent="0" lvl="0" marL="0" rtl="0" algn="l">
              <a:spcBef>
                <a:spcPts val="0"/>
              </a:spcBef>
              <a:spcAft>
                <a:spcPts val="0"/>
              </a:spcAft>
              <a:buNone/>
            </a:pPr>
            <a:r>
              <a:t/>
            </a:r>
            <a:endParaRPr sz="2400" u="sng"/>
          </a:p>
        </p:txBody>
      </p:sp>
      <p:pic>
        <p:nvPicPr>
          <p:cNvPr id="221" name="Google Shape;221;p40"/>
          <p:cNvPicPr preferRelativeResize="0"/>
          <p:nvPr/>
        </p:nvPicPr>
        <p:blipFill>
          <a:blip r:embed="rId3">
            <a:alphaModFix/>
          </a:blip>
          <a:stretch>
            <a:fillRect/>
          </a:stretch>
        </p:blipFill>
        <p:spPr>
          <a:xfrm>
            <a:off x="1726450" y="1655550"/>
            <a:ext cx="5297829" cy="3385125"/>
          </a:xfrm>
          <a:prstGeom prst="rect">
            <a:avLst/>
          </a:prstGeom>
          <a:noFill/>
          <a:ln>
            <a:noFill/>
          </a:ln>
        </p:spPr>
      </p:pic>
      <p:sp>
        <p:nvSpPr>
          <p:cNvPr id="222" name="Google Shape;222;p40"/>
          <p:cNvSpPr txBox="1"/>
          <p:nvPr/>
        </p:nvSpPr>
        <p:spPr>
          <a:xfrm>
            <a:off x="148725" y="1437700"/>
            <a:ext cx="718800" cy="43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Q3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26" name="Shape 226"/>
        <p:cNvGrpSpPr/>
        <p:nvPr/>
      </p:nvGrpSpPr>
      <p:grpSpPr>
        <a:xfrm>
          <a:off x="0" y="0"/>
          <a:ext cx="0" cy="0"/>
          <a:chOff x="0" y="0"/>
          <a:chExt cx="0" cy="0"/>
        </a:xfrm>
      </p:grpSpPr>
      <p:sp>
        <p:nvSpPr>
          <p:cNvPr id="227" name="Google Shape;227;p41"/>
          <p:cNvSpPr txBox="1"/>
          <p:nvPr>
            <p:ph idx="1" type="subTitle"/>
          </p:nvPr>
        </p:nvSpPr>
        <p:spPr>
          <a:xfrm>
            <a:off x="125850" y="123375"/>
            <a:ext cx="88845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30.6.20</a:t>
            </a:r>
            <a:endParaRPr sz="2400" u="sng"/>
          </a:p>
          <a:p>
            <a:pPr indent="0" lvl="0" marL="0" rtl="0" algn="l">
              <a:spcBef>
                <a:spcPts val="0"/>
              </a:spcBef>
              <a:spcAft>
                <a:spcPts val="0"/>
              </a:spcAft>
              <a:buNone/>
            </a:pPr>
            <a:r>
              <a:rPr lang="en-GB" sz="2400" u="sng"/>
              <a:t>WALT: draw line graphs and solve problems involving line graphs. </a:t>
            </a:r>
            <a:endParaRPr sz="2400" u="sng"/>
          </a:p>
          <a:p>
            <a:pPr indent="0" lvl="0" marL="0" rtl="0" algn="l">
              <a:spcBef>
                <a:spcPts val="0"/>
              </a:spcBef>
              <a:spcAft>
                <a:spcPts val="0"/>
              </a:spcAft>
              <a:buNone/>
            </a:pPr>
            <a:r>
              <a:t/>
            </a:r>
            <a:endParaRPr sz="2400" u="sng"/>
          </a:p>
        </p:txBody>
      </p:sp>
      <p:pic>
        <p:nvPicPr>
          <p:cNvPr id="228" name="Google Shape;228;p41"/>
          <p:cNvPicPr preferRelativeResize="0"/>
          <p:nvPr/>
        </p:nvPicPr>
        <p:blipFill>
          <a:blip r:embed="rId3">
            <a:alphaModFix/>
          </a:blip>
          <a:stretch>
            <a:fillRect/>
          </a:stretch>
        </p:blipFill>
        <p:spPr>
          <a:xfrm>
            <a:off x="1131525" y="1556400"/>
            <a:ext cx="2228889" cy="3385125"/>
          </a:xfrm>
          <a:prstGeom prst="rect">
            <a:avLst/>
          </a:prstGeom>
          <a:noFill/>
          <a:ln>
            <a:noFill/>
          </a:ln>
        </p:spPr>
      </p:pic>
      <p:sp>
        <p:nvSpPr>
          <p:cNvPr id="229" name="Google Shape;229;p41"/>
          <p:cNvSpPr txBox="1"/>
          <p:nvPr/>
        </p:nvSpPr>
        <p:spPr>
          <a:xfrm>
            <a:off x="148725" y="1437700"/>
            <a:ext cx="718800" cy="43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Q4 </a:t>
            </a:r>
            <a:endParaRPr/>
          </a:p>
        </p:txBody>
      </p:sp>
      <p:sp>
        <p:nvSpPr>
          <p:cNvPr id="230" name="Google Shape;230;p41"/>
          <p:cNvSpPr txBox="1"/>
          <p:nvPr/>
        </p:nvSpPr>
        <p:spPr>
          <a:xfrm>
            <a:off x="4329150" y="1556400"/>
            <a:ext cx="718800" cy="43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Q5</a:t>
            </a:r>
            <a:endParaRPr/>
          </a:p>
        </p:txBody>
      </p:sp>
      <p:pic>
        <p:nvPicPr>
          <p:cNvPr id="231" name="Google Shape;231;p41"/>
          <p:cNvPicPr preferRelativeResize="0"/>
          <p:nvPr/>
        </p:nvPicPr>
        <p:blipFill>
          <a:blip r:embed="rId4">
            <a:alphaModFix/>
          </a:blip>
          <a:stretch>
            <a:fillRect/>
          </a:stretch>
        </p:blipFill>
        <p:spPr>
          <a:xfrm>
            <a:off x="5200350" y="1605975"/>
            <a:ext cx="2799404" cy="33851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35" name="Shape 235"/>
        <p:cNvGrpSpPr/>
        <p:nvPr/>
      </p:nvGrpSpPr>
      <p:grpSpPr>
        <a:xfrm>
          <a:off x="0" y="0"/>
          <a:ext cx="0" cy="0"/>
          <a:chOff x="0" y="0"/>
          <a:chExt cx="0" cy="0"/>
        </a:xfrm>
      </p:grpSpPr>
      <p:sp>
        <p:nvSpPr>
          <p:cNvPr id="236" name="Google Shape;236;p42"/>
          <p:cNvSpPr txBox="1"/>
          <p:nvPr>
            <p:ph idx="1" type="subTitle"/>
          </p:nvPr>
        </p:nvSpPr>
        <p:spPr>
          <a:xfrm>
            <a:off x="125850" y="123375"/>
            <a:ext cx="88845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30.6.20</a:t>
            </a:r>
            <a:endParaRPr sz="2400" u="sng"/>
          </a:p>
          <a:p>
            <a:pPr indent="0" lvl="0" marL="0" rtl="0" algn="l">
              <a:spcBef>
                <a:spcPts val="0"/>
              </a:spcBef>
              <a:spcAft>
                <a:spcPts val="0"/>
              </a:spcAft>
              <a:buNone/>
            </a:pPr>
            <a:r>
              <a:rPr lang="en-GB" sz="2400" u="sng"/>
              <a:t>WALT: draw line graphs and solve problems involving line graphs. </a:t>
            </a:r>
            <a:endParaRPr sz="2400" u="sng"/>
          </a:p>
          <a:p>
            <a:pPr indent="0" lvl="0" marL="0" rtl="0" algn="l">
              <a:spcBef>
                <a:spcPts val="0"/>
              </a:spcBef>
              <a:spcAft>
                <a:spcPts val="0"/>
              </a:spcAft>
              <a:buNone/>
            </a:pPr>
            <a:r>
              <a:t/>
            </a:r>
            <a:endParaRPr sz="2400" u="sng"/>
          </a:p>
        </p:txBody>
      </p:sp>
      <p:sp>
        <p:nvSpPr>
          <p:cNvPr id="237" name="Google Shape;237;p42"/>
          <p:cNvSpPr txBox="1"/>
          <p:nvPr/>
        </p:nvSpPr>
        <p:spPr>
          <a:xfrm>
            <a:off x="371825" y="1512075"/>
            <a:ext cx="4288200" cy="632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Answers </a:t>
            </a:r>
            <a:endParaRPr b="1" u="sng"/>
          </a:p>
          <a:p>
            <a:pPr indent="0" lvl="0" marL="0" rtl="0" algn="l">
              <a:spcBef>
                <a:spcPts val="0"/>
              </a:spcBef>
              <a:spcAft>
                <a:spcPts val="0"/>
              </a:spcAft>
              <a:buNone/>
            </a:pPr>
            <a:r>
              <a:t/>
            </a:r>
            <a:endParaRPr/>
          </a:p>
          <a:p>
            <a:pPr indent="0" lvl="0" marL="0" rtl="0" algn="l">
              <a:spcBef>
                <a:spcPts val="0"/>
              </a:spcBef>
              <a:spcAft>
                <a:spcPts val="0"/>
              </a:spcAft>
              <a:buNone/>
            </a:pPr>
            <a:r>
              <a:rPr lang="en-GB"/>
              <a:t>Q4 . </a:t>
            </a:r>
            <a:endParaRPr/>
          </a:p>
        </p:txBody>
      </p:sp>
      <p:pic>
        <p:nvPicPr>
          <p:cNvPr id="238" name="Google Shape;238;p42"/>
          <p:cNvPicPr preferRelativeResize="0"/>
          <p:nvPr/>
        </p:nvPicPr>
        <p:blipFill>
          <a:blip r:embed="rId3">
            <a:alphaModFix/>
          </a:blip>
          <a:stretch>
            <a:fillRect/>
          </a:stretch>
        </p:blipFill>
        <p:spPr>
          <a:xfrm>
            <a:off x="6188250" y="1961925"/>
            <a:ext cx="1588351" cy="2694525"/>
          </a:xfrm>
          <a:prstGeom prst="rect">
            <a:avLst/>
          </a:prstGeom>
          <a:noFill/>
          <a:ln>
            <a:noFill/>
          </a:ln>
        </p:spPr>
      </p:pic>
      <p:sp>
        <p:nvSpPr>
          <p:cNvPr id="239" name="Google Shape;239;p42"/>
          <p:cNvSpPr txBox="1"/>
          <p:nvPr/>
        </p:nvSpPr>
        <p:spPr>
          <a:xfrm>
            <a:off x="5292225" y="1921075"/>
            <a:ext cx="805500" cy="5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Q5.</a:t>
            </a:r>
            <a:endParaRPr/>
          </a:p>
        </p:txBody>
      </p:sp>
      <p:pic>
        <p:nvPicPr>
          <p:cNvPr id="240" name="Google Shape;240;p42"/>
          <p:cNvPicPr preferRelativeResize="0"/>
          <p:nvPr/>
        </p:nvPicPr>
        <p:blipFill>
          <a:blip r:embed="rId4">
            <a:alphaModFix/>
          </a:blip>
          <a:stretch>
            <a:fillRect/>
          </a:stretch>
        </p:blipFill>
        <p:spPr>
          <a:xfrm>
            <a:off x="1119125" y="1961925"/>
            <a:ext cx="1590675" cy="21907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