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5" roundtripDataSignature="AMtx7mifPz0cw6oO1HzcX7QQeFr+l+I0o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5"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0" name="Shape 100"/>
        <p:cNvGrpSpPr/>
        <p:nvPr/>
      </p:nvGrpSpPr>
      <p:grpSpPr>
        <a:xfrm>
          <a:off x="0" y="0"/>
          <a:ext cx="0" cy="0"/>
          <a:chOff x="0" y="0"/>
          <a:chExt cx="0" cy="0"/>
        </a:xfrm>
      </p:grpSpPr>
      <p:sp>
        <p:nvSpPr>
          <p:cNvPr id="101" name="Google Shape;101;g7546611c9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g7546611c97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2" name="Shape 112"/>
        <p:cNvGrpSpPr/>
        <p:nvPr/>
      </p:nvGrpSpPr>
      <p:grpSpPr>
        <a:xfrm>
          <a:off x="0" y="0"/>
          <a:ext cx="0" cy="0"/>
          <a:chOff x="0" y="0"/>
          <a:chExt cx="0" cy="0"/>
        </a:xfrm>
      </p:grpSpPr>
      <p:sp>
        <p:nvSpPr>
          <p:cNvPr id="113" name="Google Shape;11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9" name="Shape 119"/>
        <p:cNvGrpSpPr/>
        <p:nvPr/>
      </p:nvGrpSpPr>
      <p:grpSpPr>
        <a:xfrm>
          <a:off x="0" y="0"/>
          <a:ext cx="0" cy="0"/>
          <a:chOff x="0" y="0"/>
          <a:chExt cx="0" cy="0"/>
        </a:xfrm>
      </p:grpSpPr>
      <p:sp>
        <p:nvSpPr>
          <p:cNvPr id="120" name="Google Shape;12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8" name="Shape 128"/>
        <p:cNvGrpSpPr/>
        <p:nvPr/>
      </p:nvGrpSpPr>
      <p:grpSpPr>
        <a:xfrm>
          <a:off x="0" y="0"/>
          <a:ext cx="0" cy="0"/>
          <a:chOff x="0" y="0"/>
          <a:chExt cx="0" cy="0"/>
        </a:xfrm>
      </p:grpSpPr>
      <p:sp>
        <p:nvSpPr>
          <p:cNvPr id="129" name="Google Shape;12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4" name="Shape 134"/>
        <p:cNvGrpSpPr/>
        <p:nvPr/>
      </p:nvGrpSpPr>
      <p:grpSpPr>
        <a:xfrm>
          <a:off x="0" y="0"/>
          <a:ext cx="0" cy="0"/>
          <a:chOff x="0" y="0"/>
          <a:chExt cx="0" cy="0"/>
        </a:xfrm>
      </p:grpSpPr>
      <p:sp>
        <p:nvSpPr>
          <p:cNvPr id="135" name="Google Shape;13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5" name="Shape 145"/>
        <p:cNvGrpSpPr/>
        <p:nvPr/>
      </p:nvGrpSpPr>
      <p:grpSpPr>
        <a:xfrm>
          <a:off x="0" y="0"/>
          <a:ext cx="0" cy="0"/>
          <a:chOff x="0" y="0"/>
          <a:chExt cx="0" cy="0"/>
        </a:xfrm>
      </p:grpSpPr>
      <p:sp>
        <p:nvSpPr>
          <p:cNvPr id="146" name="Google Shape;14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6" name="Shape 156"/>
        <p:cNvGrpSpPr/>
        <p:nvPr/>
      </p:nvGrpSpPr>
      <p:grpSpPr>
        <a:xfrm>
          <a:off x="0" y="0"/>
          <a:ext cx="0" cy="0"/>
          <a:chOff x="0" y="0"/>
          <a:chExt cx="0" cy="0"/>
        </a:xfrm>
      </p:grpSpPr>
      <p:sp>
        <p:nvSpPr>
          <p:cNvPr id="157" name="Google Shape;15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4" name="Shape 164"/>
        <p:cNvGrpSpPr/>
        <p:nvPr/>
      </p:nvGrpSpPr>
      <p:grpSpPr>
        <a:xfrm>
          <a:off x="0" y="0"/>
          <a:ext cx="0" cy="0"/>
          <a:chOff x="0" y="0"/>
          <a:chExt cx="0" cy="0"/>
        </a:xfrm>
      </p:grpSpPr>
      <p:sp>
        <p:nvSpPr>
          <p:cNvPr id="165" name="Google Shape;16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6" name="Shape 176"/>
        <p:cNvGrpSpPr/>
        <p:nvPr/>
      </p:nvGrpSpPr>
      <p:grpSpPr>
        <a:xfrm>
          <a:off x="0" y="0"/>
          <a:ext cx="0" cy="0"/>
          <a:chOff x="0" y="0"/>
          <a:chExt cx="0" cy="0"/>
        </a:xfrm>
      </p:grpSpPr>
      <p:sp>
        <p:nvSpPr>
          <p:cNvPr id="177" name="Google Shape;177;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8" name="Shape 188"/>
        <p:cNvGrpSpPr/>
        <p:nvPr/>
      </p:nvGrpSpPr>
      <p:grpSpPr>
        <a:xfrm>
          <a:off x="0" y="0"/>
          <a:ext cx="0" cy="0"/>
          <a:chOff x="0" y="0"/>
          <a:chExt cx="0" cy="0"/>
        </a:xfrm>
      </p:grpSpPr>
      <p:sp>
        <p:nvSpPr>
          <p:cNvPr id="189" name="Google Shape;18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6" name="Shape 206"/>
        <p:cNvGrpSpPr/>
        <p:nvPr/>
      </p:nvGrpSpPr>
      <p:grpSpPr>
        <a:xfrm>
          <a:off x="0" y="0"/>
          <a:ext cx="0" cy="0"/>
          <a:chOff x="0" y="0"/>
          <a:chExt cx="0" cy="0"/>
        </a:xfrm>
      </p:grpSpPr>
      <p:sp>
        <p:nvSpPr>
          <p:cNvPr id="207" name="Google Shape;207;g7546611c97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g7546611c97_1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1" name="Shape 221"/>
        <p:cNvGrpSpPr/>
        <p:nvPr/>
      </p:nvGrpSpPr>
      <p:grpSpPr>
        <a:xfrm>
          <a:off x="0" y="0"/>
          <a:ext cx="0" cy="0"/>
          <a:chOff x="0" y="0"/>
          <a:chExt cx="0" cy="0"/>
        </a:xfrm>
      </p:grpSpPr>
      <p:sp>
        <p:nvSpPr>
          <p:cNvPr id="222" name="Google Shape;22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1" name="Shape 231"/>
        <p:cNvGrpSpPr/>
        <p:nvPr/>
      </p:nvGrpSpPr>
      <p:grpSpPr>
        <a:xfrm>
          <a:off x="0" y="0"/>
          <a:ext cx="0" cy="0"/>
          <a:chOff x="0" y="0"/>
          <a:chExt cx="0" cy="0"/>
        </a:xfrm>
      </p:grpSpPr>
      <p:sp>
        <p:nvSpPr>
          <p:cNvPr id="232" name="Google Shape;23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1" name="Shape 241"/>
        <p:cNvGrpSpPr/>
        <p:nvPr/>
      </p:nvGrpSpPr>
      <p:grpSpPr>
        <a:xfrm>
          <a:off x="0" y="0"/>
          <a:ext cx="0" cy="0"/>
          <a:chOff x="0" y="0"/>
          <a:chExt cx="0" cy="0"/>
        </a:xfrm>
      </p:grpSpPr>
      <p:sp>
        <p:nvSpPr>
          <p:cNvPr id="242" name="Google Shape;24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1" name="Shape 251"/>
        <p:cNvGrpSpPr/>
        <p:nvPr/>
      </p:nvGrpSpPr>
      <p:grpSpPr>
        <a:xfrm>
          <a:off x="0" y="0"/>
          <a:ext cx="0" cy="0"/>
          <a:chOff x="0" y="0"/>
          <a:chExt cx="0" cy="0"/>
        </a:xfrm>
      </p:grpSpPr>
      <p:sp>
        <p:nvSpPr>
          <p:cNvPr id="252" name="Google Shape;25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2" name="Shape 262"/>
        <p:cNvGrpSpPr/>
        <p:nvPr/>
      </p:nvGrpSpPr>
      <p:grpSpPr>
        <a:xfrm>
          <a:off x="0" y="0"/>
          <a:ext cx="0" cy="0"/>
          <a:chOff x="0" y="0"/>
          <a:chExt cx="0" cy="0"/>
        </a:xfrm>
      </p:grpSpPr>
      <p:sp>
        <p:nvSpPr>
          <p:cNvPr id="263" name="Google Shape;26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1" name="Shape 271"/>
        <p:cNvGrpSpPr/>
        <p:nvPr/>
      </p:nvGrpSpPr>
      <p:grpSpPr>
        <a:xfrm>
          <a:off x="0" y="0"/>
          <a:ext cx="0" cy="0"/>
          <a:chOff x="0" y="0"/>
          <a:chExt cx="0" cy="0"/>
        </a:xfrm>
      </p:grpSpPr>
      <p:sp>
        <p:nvSpPr>
          <p:cNvPr id="272" name="Google Shape;272;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8" name="Shape 278"/>
        <p:cNvGrpSpPr/>
        <p:nvPr/>
      </p:nvGrpSpPr>
      <p:grpSpPr>
        <a:xfrm>
          <a:off x="0" y="0"/>
          <a:ext cx="0" cy="0"/>
          <a:chOff x="0" y="0"/>
          <a:chExt cx="0" cy="0"/>
        </a:xfrm>
      </p:grpSpPr>
      <p:sp>
        <p:nvSpPr>
          <p:cNvPr id="279" name="Google Shape;27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1" name="Shape 11"/>
        <p:cNvGrpSpPr/>
        <p:nvPr/>
      </p:nvGrpSpPr>
      <p:grpSpPr>
        <a:xfrm>
          <a:off x="0" y="0"/>
          <a:ext cx="0" cy="0"/>
          <a:chOff x="0" y="0"/>
          <a:chExt cx="0" cy="0"/>
        </a:xfrm>
      </p:grpSpPr>
      <p:sp>
        <p:nvSpPr>
          <p:cNvPr id="12" name="Google Shape;12;p2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7" name="Shape 17"/>
        <p:cNvGrpSpPr/>
        <p:nvPr/>
      </p:nvGrpSpPr>
      <p:grpSpPr>
        <a:xfrm>
          <a:off x="0" y="0"/>
          <a:ext cx="0" cy="0"/>
          <a:chOff x="0" y="0"/>
          <a:chExt cx="0" cy="0"/>
        </a:xfrm>
      </p:grpSpPr>
      <p:sp>
        <p:nvSpPr>
          <p:cNvPr id="18" name="Google Shape;18;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1" name="Shape 21"/>
        <p:cNvGrpSpPr/>
        <p:nvPr/>
      </p:nvGrpSpPr>
      <p:grpSpPr>
        <a:xfrm>
          <a:off x="0" y="0"/>
          <a:ext cx="0" cy="0"/>
          <a:chOff x="0" y="0"/>
          <a:chExt cx="0" cy="0"/>
        </a:xfrm>
      </p:grpSpPr>
      <p:sp>
        <p:nvSpPr>
          <p:cNvPr id="22" name="Google Shape;22;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7" name="Shape 27"/>
        <p:cNvGrpSpPr/>
        <p:nvPr/>
      </p:nvGrpSpPr>
      <p:grpSpPr>
        <a:xfrm>
          <a:off x="0" y="0"/>
          <a:ext cx="0" cy="0"/>
          <a:chOff x="0" y="0"/>
          <a:chExt cx="0" cy="0"/>
        </a:xfrm>
      </p:grpSpPr>
      <p:sp>
        <p:nvSpPr>
          <p:cNvPr id="28" name="Google Shape;28;p2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2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33" name="Shape 33"/>
        <p:cNvGrpSpPr/>
        <p:nvPr/>
      </p:nvGrpSpPr>
      <p:grpSpPr>
        <a:xfrm>
          <a:off x="0" y="0"/>
          <a:ext cx="0" cy="0"/>
          <a:chOff x="0" y="0"/>
          <a:chExt cx="0" cy="0"/>
        </a:xfrm>
      </p:grpSpPr>
      <p:sp>
        <p:nvSpPr>
          <p:cNvPr id="34" name="Google Shape;34;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2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2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40" name="Shape 40"/>
        <p:cNvGrpSpPr/>
        <p:nvPr/>
      </p:nvGrpSpPr>
      <p:grpSpPr>
        <a:xfrm>
          <a:off x="0" y="0"/>
          <a:ext cx="0" cy="0"/>
          <a:chOff x="0" y="0"/>
          <a:chExt cx="0" cy="0"/>
        </a:xfrm>
      </p:grpSpPr>
      <p:sp>
        <p:nvSpPr>
          <p:cNvPr id="41" name="Google Shape;41;p2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2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2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2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2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49" name="Shape 49"/>
        <p:cNvGrpSpPr/>
        <p:nvPr/>
      </p:nvGrpSpPr>
      <p:grpSpPr>
        <a:xfrm>
          <a:off x="0" y="0"/>
          <a:ext cx="0" cy="0"/>
          <a:chOff x="0" y="0"/>
          <a:chExt cx="0" cy="0"/>
        </a:xfrm>
      </p:grpSpPr>
      <p:sp>
        <p:nvSpPr>
          <p:cNvPr id="50" name="Google Shape;50;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4" name="Shape 54"/>
        <p:cNvGrpSpPr/>
        <p:nvPr/>
      </p:nvGrpSpPr>
      <p:grpSpPr>
        <a:xfrm>
          <a:off x="0" y="0"/>
          <a:ext cx="0" cy="0"/>
          <a:chOff x="0" y="0"/>
          <a:chExt cx="0" cy="0"/>
        </a:xfrm>
      </p:grpSpPr>
      <p:sp>
        <p:nvSpPr>
          <p:cNvPr id="55" name="Google Shape;55;p2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2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61" name="Shape 61"/>
        <p:cNvGrpSpPr/>
        <p:nvPr/>
      </p:nvGrpSpPr>
      <p:grpSpPr>
        <a:xfrm>
          <a:off x="0" y="0"/>
          <a:ext cx="0" cy="0"/>
          <a:chOff x="0" y="0"/>
          <a:chExt cx="0" cy="0"/>
        </a:xfrm>
      </p:grpSpPr>
      <p:sp>
        <p:nvSpPr>
          <p:cNvPr id="62" name="Google Shape;62;p2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8"/>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2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68" name="Shape 68"/>
        <p:cNvGrpSpPr/>
        <p:nvPr/>
      </p:nvGrpSpPr>
      <p:grpSpPr>
        <a:xfrm>
          <a:off x="0" y="0"/>
          <a:ext cx="0" cy="0"/>
          <a:chOff x="0" y="0"/>
          <a:chExt cx="0" cy="0"/>
        </a:xfrm>
      </p:grpSpPr>
      <p:sp>
        <p:nvSpPr>
          <p:cNvPr id="69" name="Google Shape;69;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2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3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3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5" name="Shape 5"/>
        <p:cNvGrpSpPr/>
        <p:nvPr/>
      </p:nvGrpSpPr>
      <p:grpSpPr>
        <a:xfrm>
          <a:off x="0" y="0"/>
          <a:ext cx="0" cy="0"/>
          <a:chOff x="0" y="0"/>
          <a:chExt cx="0" cy="0"/>
        </a:xfrm>
      </p:grpSpPr>
      <p:sp>
        <p:nvSpPr>
          <p:cNvPr id="6" name="Google Shape;6;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 Id="rId4" Type="http://schemas.openxmlformats.org/officeDocument/2006/relationships/image" Target="../media/image3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5.png"/><Relationship Id="rId6" Type="http://schemas.openxmlformats.org/officeDocument/2006/relationships/image" Target="../media/image2.png"/><Relationship Id="rId7" Type="http://schemas.openxmlformats.org/officeDocument/2006/relationships/image" Target="../media/image7.png"/><Relationship Id="rId8"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5.png"/><Relationship Id="rId6" Type="http://schemas.openxmlformats.org/officeDocument/2006/relationships/image" Target="../media/image2.png"/><Relationship Id="rId7" Type="http://schemas.openxmlformats.org/officeDocument/2006/relationships/image" Target="../media/image7.png"/><Relationship Id="rId8"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www.youtube.com/watch?v=svrkthG2950&amp;t=57s" TargetMode="External"/><Relationship Id="rId4" Type="http://schemas.openxmlformats.org/officeDocument/2006/relationships/hyperlink" Target="https://www.youtube.com/watch?v=zPZegz690Mg" TargetMode="External"/><Relationship Id="rId5" Type="http://schemas.openxmlformats.org/officeDocument/2006/relationships/hyperlink" Target="https://www.youtube.com/watch?v=zPZegz690Mg" TargetMode="External"/><Relationship Id="rId6" Type="http://schemas.openxmlformats.org/officeDocument/2006/relationships/image" Target="../media/image3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5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3.png"/><Relationship Id="rId4" Type="http://schemas.openxmlformats.org/officeDocument/2006/relationships/image" Target="../media/image14.png"/><Relationship Id="rId5" Type="http://schemas.openxmlformats.org/officeDocument/2006/relationships/image" Target="../media/image16.png"/><Relationship Id="rId6" Type="http://schemas.openxmlformats.org/officeDocument/2006/relationships/image" Target="../media/image11.png"/><Relationship Id="rId7" Type="http://schemas.openxmlformats.org/officeDocument/2006/relationships/image" Target="../media/image17.png"/><Relationship Id="rId8"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5.png"/><Relationship Id="rId4" Type="http://schemas.openxmlformats.org/officeDocument/2006/relationships/image" Target="../media/image19.png"/><Relationship Id="rId5" Type="http://schemas.openxmlformats.org/officeDocument/2006/relationships/image" Target="../media/image22.png"/><Relationship Id="rId6" Type="http://schemas.openxmlformats.org/officeDocument/2006/relationships/image" Target="../media/image18.png"/><Relationship Id="rId7"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3.png"/><Relationship Id="rId4" Type="http://schemas.openxmlformats.org/officeDocument/2006/relationships/image" Target="../media/image20.png"/><Relationship Id="rId5" Type="http://schemas.openxmlformats.org/officeDocument/2006/relationships/image" Target="../media/image2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2.png"/><Relationship Id="rId5" Type="http://schemas.openxmlformats.org/officeDocument/2006/relationships/image" Target="../media/image27.png"/><Relationship Id="rId6" Type="http://schemas.openxmlformats.org/officeDocument/2006/relationships/image" Target="../media/image52.png"/><Relationship Id="rId7" Type="http://schemas.openxmlformats.org/officeDocument/2006/relationships/image" Target="../media/image30.png"/><Relationship Id="rId8" Type="http://schemas.openxmlformats.org/officeDocument/2006/relationships/image" Target="../media/image3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40.png"/><Relationship Id="rId4" Type="http://schemas.openxmlformats.org/officeDocument/2006/relationships/image" Target="../media/image28.png"/><Relationship Id="rId5" Type="http://schemas.openxmlformats.org/officeDocument/2006/relationships/image" Target="../media/image37.png"/><Relationship Id="rId6" Type="http://schemas.openxmlformats.org/officeDocument/2006/relationships/image" Target="../media/image29.png"/><Relationship Id="rId7" Type="http://schemas.openxmlformats.org/officeDocument/2006/relationships/image" Target="../media/image34.png"/><Relationship Id="rId8" Type="http://schemas.openxmlformats.org/officeDocument/2006/relationships/image" Target="../media/image36.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40.png"/><Relationship Id="rId4" Type="http://schemas.openxmlformats.org/officeDocument/2006/relationships/image" Target="../media/image46.png"/><Relationship Id="rId11" Type="http://schemas.openxmlformats.org/officeDocument/2006/relationships/image" Target="../media/image61.png"/><Relationship Id="rId10" Type="http://schemas.openxmlformats.org/officeDocument/2006/relationships/image" Target="../media/image38.png"/><Relationship Id="rId9" Type="http://schemas.openxmlformats.org/officeDocument/2006/relationships/image" Target="../media/image42.png"/><Relationship Id="rId5" Type="http://schemas.openxmlformats.org/officeDocument/2006/relationships/image" Target="../media/image43.png"/><Relationship Id="rId6" Type="http://schemas.openxmlformats.org/officeDocument/2006/relationships/image" Target="../media/image41.png"/><Relationship Id="rId7" Type="http://schemas.openxmlformats.org/officeDocument/2006/relationships/image" Target="../media/image45.png"/><Relationship Id="rId8" Type="http://schemas.openxmlformats.org/officeDocument/2006/relationships/image" Target="../media/image3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40.png"/><Relationship Id="rId4" Type="http://schemas.openxmlformats.org/officeDocument/2006/relationships/hyperlink" Target="https://www.bbc.co.uk/iplayer/episode/b08dr1l3/numberblocks-series-1-the-whole-of-me" TargetMode="External"/><Relationship Id="rId11" Type="http://schemas.openxmlformats.org/officeDocument/2006/relationships/image" Target="../media/image44.png"/><Relationship Id="rId10" Type="http://schemas.openxmlformats.org/officeDocument/2006/relationships/image" Target="../media/image42.png"/><Relationship Id="rId9" Type="http://schemas.openxmlformats.org/officeDocument/2006/relationships/image" Target="../media/image39.png"/><Relationship Id="rId5" Type="http://schemas.openxmlformats.org/officeDocument/2006/relationships/image" Target="../media/image46.png"/><Relationship Id="rId6" Type="http://schemas.openxmlformats.org/officeDocument/2006/relationships/image" Target="../media/image43.png"/><Relationship Id="rId7" Type="http://schemas.openxmlformats.org/officeDocument/2006/relationships/image" Target="../media/image41.png"/><Relationship Id="rId8" Type="http://schemas.openxmlformats.org/officeDocument/2006/relationships/image" Target="../media/image4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40.png"/><Relationship Id="rId4" Type="http://schemas.openxmlformats.org/officeDocument/2006/relationships/image" Target="../media/image38.png"/><Relationship Id="rId5" Type="http://schemas.openxmlformats.org/officeDocument/2006/relationships/image" Target="../media/image6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40.png"/><Relationship Id="rId4" Type="http://schemas.openxmlformats.org/officeDocument/2006/relationships/image" Target="../media/image47.png"/><Relationship Id="rId5" Type="http://schemas.openxmlformats.org/officeDocument/2006/relationships/image" Target="../media/image4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58.png"/><Relationship Id="rId4" Type="http://schemas.openxmlformats.org/officeDocument/2006/relationships/image" Target="../media/image55.png"/><Relationship Id="rId5" Type="http://schemas.openxmlformats.org/officeDocument/2006/relationships/image" Target="../media/image53.png"/><Relationship Id="rId6" Type="http://schemas.openxmlformats.org/officeDocument/2006/relationships/image" Target="../media/image5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40.png"/><Relationship Id="rId4" Type="http://schemas.openxmlformats.org/officeDocument/2006/relationships/image" Target="../media/image57.png"/><Relationship Id="rId5" Type="http://schemas.openxmlformats.org/officeDocument/2006/relationships/image" Target="../media/image50.png"/><Relationship Id="rId6" Type="http://schemas.openxmlformats.org/officeDocument/2006/relationships/image" Target="../media/image6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40.png"/><Relationship Id="rId4" Type="http://schemas.openxmlformats.org/officeDocument/2006/relationships/image" Target="../media/image51.png"/><Relationship Id="rId5" Type="http://schemas.openxmlformats.org/officeDocument/2006/relationships/image" Target="../media/image5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4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83" name="Shape 83"/>
        <p:cNvGrpSpPr/>
        <p:nvPr/>
      </p:nvGrpSpPr>
      <p:grpSpPr>
        <a:xfrm>
          <a:off x="0" y="0"/>
          <a:ext cx="0" cy="0"/>
          <a:chOff x="0" y="0"/>
          <a:chExt cx="0" cy="0"/>
        </a:xfrm>
      </p:grpSpPr>
      <p:sp>
        <p:nvSpPr>
          <p:cNvPr id="84" name="Google Shape;84;p1"/>
          <p:cNvSpPr txBox="1"/>
          <p:nvPr>
            <p:ph type="ctrTitle"/>
          </p:nvPr>
        </p:nvSpPr>
        <p:spPr>
          <a:xfrm>
            <a:off x="440659" y="2442943"/>
            <a:ext cx="11127544" cy="1814732"/>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8800"/>
              <a:buFont typeface="Arial"/>
              <a:buNone/>
            </a:pPr>
            <a:r>
              <a:rPr lang="en-GB" sz="8800">
                <a:latin typeface="Arial"/>
                <a:ea typeface="Arial"/>
                <a:cs typeface="Arial"/>
                <a:sym typeface="Arial"/>
              </a:rPr>
              <a:t>Maths in Reception</a:t>
            </a:r>
            <a:endParaRPr sz="8800">
              <a:latin typeface="Arial"/>
              <a:ea typeface="Arial"/>
              <a:cs typeface="Arial"/>
              <a:sym typeface="Arial"/>
            </a:endParaRPr>
          </a:p>
        </p:txBody>
      </p:sp>
      <p:pic>
        <p:nvPicPr>
          <p:cNvPr descr="http://images.twinkl.co.uk/image/private/t_630_eco/image_repo/68/12/T-N-2245-Maths-is-Fun-Title-Display-Lettering_ver_3.jpg" id="85" name="Google Shape;85;p1"/>
          <p:cNvPicPr preferRelativeResize="0"/>
          <p:nvPr/>
        </p:nvPicPr>
        <p:blipFill rotWithShape="1">
          <a:blip r:embed="rId3">
            <a:alphaModFix/>
          </a:blip>
          <a:srcRect b="0" l="0" r="0" t="0"/>
          <a:stretch/>
        </p:blipFill>
        <p:spPr>
          <a:xfrm rot="-995120">
            <a:off x="404031" y="658642"/>
            <a:ext cx="2821829" cy="1410915"/>
          </a:xfrm>
          <a:prstGeom prst="rect">
            <a:avLst/>
          </a:prstGeom>
          <a:noFill/>
          <a:ln>
            <a:noFill/>
          </a:ln>
        </p:spPr>
      </p:pic>
      <p:sp>
        <p:nvSpPr>
          <p:cNvPr id="86" name="Google Shape;86;p1"/>
          <p:cNvSpPr txBox="1"/>
          <p:nvPr/>
        </p:nvSpPr>
        <p:spPr>
          <a:xfrm>
            <a:off x="261363" y="4394200"/>
            <a:ext cx="9250937"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800" u="none" cap="none" strike="noStrike">
                <a:solidFill>
                  <a:schemeClr val="dk1"/>
                </a:solidFill>
                <a:latin typeface="Arial"/>
                <a:ea typeface="Arial"/>
                <a:cs typeface="Arial"/>
                <a:sym typeface="Arial"/>
              </a:rPr>
              <a:t>Just in case lockdown hasn’t sent us crazy enough we thought we would introduce you to Jack Hartman! Some of the children may </a:t>
            </a:r>
            <a:r>
              <a:rPr lang="en-GB" sz="1800">
                <a:solidFill>
                  <a:schemeClr val="dk1"/>
                </a:solidFill>
              </a:rPr>
              <a:t>have</a:t>
            </a:r>
            <a:r>
              <a:rPr b="0" i="0" lang="en-GB" sz="1800" u="none" cap="none" strike="noStrike">
                <a:solidFill>
                  <a:schemeClr val="dk1"/>
                </a:solidFill>
                <a:latin typeface="Arial"/>
                <a:ea typeface="Arial"/>
                <a:cs typeface="Arial"/>
                <a:sym typeface="Arial"/>
              </a:rPr>
              <a:t> shown you some of the videos we use in school already</a:t>
            </a:r>
            <a:r>
              <a:rPr lang="en-GB" sz="1800">
                <a:solidFill>
                  <a:schemeClr val="dk1"/>
                </a:solidFill>
              </a:rPr>
              <a:t>.</a:t>
            </a:r>
            <a:r>
              <a:rPr b="0" i="0" lang="en-GB" sz="1800" u="none" cap="none" strike="noStrike">
                <a:solidFill>
                  <a:schemeClr val="dk1"/>
                </a:solidFill>
                <a:latin typeface="Arial"/>
                <a:ea typeface="Arial"/>
                <a:cs typeface="Arial"/>
                <a:sym typeface="Arial"/>
              </a:rPr>
              <a:t> He has his own Youtube channel and has some great maths warmups to get us going. In school we use Count to 100, Subitise (there are many versions try and find the one where he doesn’t pronounce it soo-bitize!) and teen numbers in the air. </a:t>
            </a:r>
            <a:endParaRPr sz="1800">
              <a:solidFill>
                <a:schemeClr val="dk1"/>
              </a:solidFill>
              <a:latin typeface="Arial"/>
              <a:ea typeface="Arial"/>
              <a:cs typeface="Arial"/>
              <a:sym typeface="Arial"/>
            </a:endParaRPr>
          </a:p>
        </p:txBody>
      </p:sp>
      <p:pic>
        <p:nvPicPr>
          <p:cNvPr id="87" name="Google Shape;87;p1"/>
          <p:cNvPicPr preferRelativeResize="0"/>
          <p:nvPr/>
        </p:nvPicPr>
        <p:blipFill rotWithShape="1">
          <a:blip r:embed="rId4">
            <a:alphaModFix/>
          </a:blip>
          <a:srcRect b="0" l="0" r="0" t="0"/>
          <a:stretch/>
        </p:blipFill>
        <p:spPr>
          <a:xfrm>
            <a:off x="9512300" y="4257675"/>
            <a:ext cx="2463800" cy="24638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91" name="Shape 91"/>
        <p:cNvGrpSpPr/>
        <p:nvPr/>
      </p:nvGrpSpPr>
      <p:grpSpPr>
        <a:xfrm>
          <a:off x="0" y="0"/>
          <a:ext cx="0" cy="0"/>
          <a:chOff x="0" y="0"/>
          <a:chExt cx="0" cy="0"/>
        </a:xfrm>
      </p:grpSpPr>
      <p:sp>
        <p:nvSpPr>
          <p:cNvPr id="92" name="Google Shape;92;p2"/>
          <p:cNvSpPr/>
          <p:nvPr/>
        </p:nvSpPr>
        <p:spPr>
          <a:xfrm>
            <a:off x="220666" y="111729"/>
            <a:ext cx="11061895" cy="8402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Week 3-  2-D and 3-D shapes.</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This week we are going to test our shape knowledge and attempt to use mathematical language to describe them.</a:t>
            </a:r>
            <a:endParaRPr sz="2000">
              <a:solidFill>
                <a:srgbClr val="000000"/>
              </a:solidFill>
              <a:latin typeface="Arial"/>
              <a:ea typeface="Arial"/>
              <a:cs typeface="Arial"/>
              <a:sym typeface="Arial"/>
            </a:endParaRPr>
          </a:p>
          <a:p>
            <a:pPr indent="0" lvl="0" marL="0" marR="0" rtl="0" algn="l">
              <a:spcBef>
                <a:spcPts val="0"/>
              </a:spcBef>
              <a:spcAft>
                <a:spcPts val="0"/>
              </a:spcAft>
              <a:buNone/>
            </a:pPr>
            <a:r>
              <a:rPr b="1" lang="en-GB" sz="2000">
                <a:solidFill>
                  <a:srgbClr val="000000"/>
                </a:solidFill>
                <a:latin typeface="Arial"/>
                <a:ea typeface="Arial"/>
                <a:cs typeface="Arial"/>
                <a:sym typeface="Arial"/>
              </a:rPr>
              <a:t>Children in Reception need to know the basic terminology when it comes to shape such as sides and corners.</a:t>
            </a:r>
            <a:endParaRPr/>
          </a:p>
          <a:p>
            <a:pPr indent="0" lvl="0" marL="0" marR="0" rtl="0" algn="l">
              <a:spcBef>
                <a:spcPts val="0"/>
              </a:spcBef>
              <a:spcAft>
                <a:spcPts val="0"/>
              </a:spcAft>
              <a:buNone/>
            </a:pPr>
            <a:r>
              <a:rPr b="1" lang="en-GB" sz="2000">
                <a:solidFill>
                  <a:srgbClr val="000000"/>
                </a:solidFill>
                <a:latin typeface="Arial"/>
                <a:ea typeface="Arial"/>
                <a:cs typeface="Arial"/>
                <a:sym typeface="Arial"/>
              </a:rPr>
              <a:t>We describe a 2-D shape as being flat.</a:t>
            </a:r>
            <a:endParaRPr/>
          </a:p>
          <a:p>
            <a:pPr indent="0" lvl="0" marL="0" marR="0" rtl="0" algn="l">
              <a:spcBef>
                <a:spcPts val="0"/>
              </a:spcBef>
              <a:spcAft>
                <a:spcPts val="0"/>
              </a:spcAft>
              <a:buNone/>
            </a:pPr>
            <a:r>
              <a:rPr b="1" lang="en-GB" sz="2000">
                <a:solidFill>
                  <a:srgbClr val="000000"/>
                </a:solidFill>
                <a:latin typeface="Arial"/>
                <a:ea typeface="Arial"/>
                <a:cs typeface="Arial"/>
                <a:sym typeface="Arial"/>
              </a:rPr>
              <a:t>We would like children to be able to describe these shapes using some mathematical terminology.</a:t>
            </a:r>
            <a:endParaRPr/>
          </a:p>
          <a:p>
            <a:pPr indent="0" lvl="0" marL="0" marR="0" rtl="0" algn="l">
              <a:spcBef>
                <a:spcPts val="0"/>
              </a:spcBef>
              <a:spcAft>
                <a:spcPts val="0"/>
              </a:spcAft>
              <a:buNone/>
            </a:pPr>
            <a:r>
              <a:t/>
            </a:r>
            <a:endParaRPr sz="2000">
              <a:solidFill>
                <a:srgbClr val="FF0000"/>
              </a:solidFill>
              <a:latin typeface="Arial"/>
              <a:ea typeface="Arial"/>
              <a:cs typeface="Arial"/>
              <a:sym typeface="Arial"/>
            </a:endParaRPr>
          </a:p>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br>
              <a:rPr lang="en-GB" sz="2000">
                <a:solidFill>
                  <a:schemeClr val="dk1"/>
                </a:solidFill>
                <a:latin typeface="Calibri"/>
                <a:ea typeface="Calibri"/>
                <a:cs typeface="Calibri"/>
                <a:sym typeface="Calibri"/>
              </a:rPr>
            </a:br>
            <a:endParaRPr sz="2000">
              <a:solidFill>
                <a:schemeClr val="dk1"/>
              </a:solidFill>
              <a:latin typeface="Calibri"/>
              <a:ea typeface="Calibri"/>
              <a:cs typeface="Calibri"/>
              <a:sym typeface="Calibri"/>
            </a:endParaRPr>
          </a:p>
        </p:txBody>
      </p:sp>
      <p:sp>
        <p:nvSpPr>
          <p:cNvPr id="93" name="Google Shape;93;p2"/>
          <p:cNvSpPr/>
          <p:nvPr/>
        </p:nvSpPr>
        <p:spPr>
          <a:xfrm>
            <a:off x="390545" y="4708446"/>
            <a:ext cx="10963421"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pic>
        <p:nvPicPr>
          <p:cNvPr id="94" name="Google Shape;94;p2"/>
          <p:cNvPicPr preferRelativeResize="0"/>
          <p:nvPr/>
        </p:nvPicPr>
        <p:blipFill rotWithShape="1">
          <a:blip r:embed="rId3">
            <a:alphaModFix/>
          </a:blip>
          <a:srcRect b="0" l="0" r="0" t="0"/>
          <a:stretch/>
        </p:blipFill>
        <p:spPr>
          <a:xfrm>
            <a:off x="9141469" y="3454719"/>
            <a:ext cx="687065" cy="693714"/>
          </a:xfrm>
          <a:prstGeom prst="rect">
            <a:avLst/>
          </a:prstGeom>
          <a:noFill/>
          <a:ln>
            <a:noFill/>
          </a:ln>
        </p:spPr>
      </p:pic>
      <p:pic>
        <p:nvPicPr>
          <p:cNvPr id="95" name="Google Shape;95;p2"/>
          <p:cNvPicPr preferRelativeResize="0"/>
          <p:nvPr/>
        </p:nvPicPr>
        <p:blipFill rotWithShape="1">
          <a:blip r:embed="rId4">
            <a:alphaModFix/>
          </a:blip>
          <a:srcRect b="0" l="0" r="0" t="0"/>
          <a:stretch/>
        </p:blipFill>
        <p:spPr>
          <a:xfrm>
            <a:off x="4463584" y="3081846"/>
            <a:ext cx="728630" cy="694317"/>
          </a:xfrm>
          <a:prstGeom prst="rect">
            <a:avLst/>
          </a:prstGeom>
          <a:noFill/>
          <a:ln>
            <a:noFill/>
          </a:ln>
        </p:spPr>
      </p:pic>
      <p:pic>
        <p:nvPicPr>
          <p:cNvPr id="96" name="Google Shape;96;p2"/>
          <p:cNvPicPr preferRelativeResize="0"/>
          <p:nvPr/>
        </p:nvPicPr>
        <p:blipFill rotWithShape="1">
          <a:blip r:embed="rId5">
            <a:alphaModFix/>
          </a:blip>
          <a:srcRect b="0" l="0" r="0" t="0"/>
          <a:stretch/>
        </p:blipFill>
        <p:spPr>
          <a:xfrm>
            <a:off x="10076399" y="4967778"/>
            <a:ext cx="851733" cy="838425"/>
          </a:xfrm>
          <a:prstGeom prst="rect">
            <a:avLst/>
          </a:prstGeom>
          <a:noFill/>
          <a:ln>
            <a:noFill/>
          </a:ln>
        </p:spPr>
      </p:pic>
      <p:pic>
        <p:nvPicPr>
          <p:cNvPr id="97" name="Google Shape;97;p2"/>
          <p:cNvPicPr preferRelativeResize="0"/>
          <p:nvPr/>
        </p:nvPicPr>
        <p:blipFill rotWithShape="1">
          <a:blip r:embed="rId6">
            <a:alphaModFix/>
          </a:blip>
          <a:srcRect b="0" l="0" r="0" t="0"/>
          <a:stretch/>
        </p:blipFill>
        <p:spPr>
          <a:xfrm>
            <a:off x="1793605" y="4046515"/>
            <a:ext cx="488199" cy="791134"/>
          </a:xfrm>
          <a:prstGeom prst="rect">
            <a:avLst/>
          </a:prstGeom>
          <a:noFill/>
          <a:ln>
            <a:noFill/>
          </a:ln>
        </p:spPr>
      </p:pic>
      <p:pic>
        <p:nvPicPr>
          <p:cNvPr id="98" name="Google Shape;98;p2"/>
          <p:cNvPicPr preferRelativeResize="0"/>
          <p:nvPr/>
        </p:nvPicPr>
        <p:blipFill rotWithShape="1">
          <a:blip r:embed="rId7">
            <a:alphaModFix/>
          </a:blip>
          <a:srcRect b="0" l="0" r="0" t="0"/>
          <a:stretch/>
        </p:blipFill>
        <p:spPr>
          <a:xfrm>
            <a:off x="7694791" y="4285344"/>
            <a:ext cx="780749" cy="788106"/>
          </a:xfrm>
          <a:prstGeom prst="rect">
            <a:avLst/>
          </a:prstGeom>
          <a:noFill/>
          <a:ln>
            <a:noFill/>
          </a:ln>
        </p:spPr>
      </p:pic>
      <p:pic>
        <p:nvPicPr>
          <p:cNvPr id="99" name="Google Shape;99;p2"/>
          <p:cNvPicPr preferRelativeResize="0"/>
          <p:nvPr/>
        </p:nvPicPr>
        <p:blipFill rotWithShape="1">
          <a:blip r:embed="rId8">
            <a:alphaModFix/>
          </a:blip>
          <a:srcRect b="0" l="0" r="0" t="0"/>
          <a:stretch/>
        </p:blipFill>
        <p:spPr>
          <a:xfrm>
            <a:off x="4548135" y="5195051"/>
            <a:ext cx="698106" cy="68235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103" name="Shape 103"/>
        <p:cNvGrpSpPr/>
        <p:nvPr/>
      </p:nvGrpSpPr>
      <p:grpSpPr>
        <a:xfrm>
          <a:off x="0" y="0"/>
          <a:ext cx="0" cy="0"/>
          <a:chOff x="0" y="0"/>
          <a:chExt cx="0" cy="0"/>
        </a:xfrm>
      </p:grpSpPr>
      <p:sp>
        <p:nvSpPr>
          <p:cNvPr id="104" name="Google Shape;104;g7546611c97_0_0"/>
          <p:cNvSpPr/>
          <p:nvPr/>
        </p:nvSpPr>
        <p:spPr>
          <a:xfrm>
            <a:off x="220666" y="111729"/>
            <a:ext cx="11061900" cy="8402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a:p>
          <a:p>
            <a:pPr indent="0" lvl="0" marL="0" marR="0" rtl="0" algn="l">
              <a:spcBef>
                <a:spcPts val="0"/>
              </a:spcBef>
              <a:spcAft>
                <a:spcPts val="0"/>
              </a:spcAft>
              <a:buNone/>
            </a:pPr>
            <a:r>
              <a:rPr b="1" lang="en-GB" sz="2000">
                <a:solidFill>
                  <a:srgbClr val="FF0000"/>
                </a:solidFill>
                <a:latin typeface="Arial"/>
                <a:ea typeface="Arial"/>
                <a:cs typeface="Arial"/>
                <a:sym typeface="Arial"/>
              </a:rPr>
              <a:t>Circle- A circle has 1 side that goes all the way around and no corners.</a:t>
            </a:r>
            <a:endParaRPr/>
          </a:p>
          <a:p>
            <a:pPr indent="0" lvl="0" marL="0" marR="0" rtl="0" algn="l">
              <a:spcBef>
                <a:spcPts val="0"/>
              </a:spcBef>
              <a:spcAft>
                <a:spcPts val="0"/>
              </a:spcAft>
              <a:buNone/>
            </a:pPr>
            <a:r>
              <a:t/>
            </a:r>
            <a:endParaRPr b="1" sz="2000">
              <a:solidFill>
                <a:srgbClr val="000000"/>
              </a:solidFill>
              <a:latin typeface="Arial"/>
              <a:ea typeface="Arial"/>
              <a:cs typeface="Arial"/>
              <a:sym typeface="Arial"/>
            </a:endParaRPr>
          </a:p>
          <a:p>
            <a:pPr indent="0" lvl="0" marL="0" marR="0" rtl="0" algn="l">
              <a:spcBef>
                <a:spcPts val="0"/>
              </a:spcBef>
              <a:spcAft>
                <a:spcPts val="0"/>
              </a:spcAft>
              <a:buNone/>
            </a:pPr>
            <a:r>
              <a:rPr b="1" lang="en-GB" sz="2000">
                <a:solidFill>
                  <a:srgbClr val="00B050"/>
                </a:solidFill>
                <a:latin typeface="Arial"/>
                <a:ea typeface="Arial"/>
                <a:cs typeface="Arial"/>
                <a:sym typeface="Arial"/>
              </a:rPr>
              <a:t>Triangle- A triangle has 3 sides and 3 corners.</a:t>
            </a:r>
            <a:endParaRPr/>
          </a:p>
          <a:p>
            <a:pPr indent="0" lvl="0" marL="0" marR="0" rtl="0" algn="l">
              <a:spcBef>
                <a:spcPts val="0"/>
              </a:spcBef>
              <a:spcAft>
                <a:spcPts val="0"/>
              </a:spcAft>
              <a:buNone/>
            </a:pPr>
            <a:r>
              <a:t/>
            </a:r>
            <a:endParaRPr b="1" sz="2000">
              <a:solidFill>
                <a:srgbClr val="000000"/>
              </a:solidFill>
              <a:latin typeface="Arial"/>
              <a:ea typeface="Arial"/>
              <a:cs typeface="Arial"/>
              <a:sym typeface="Arial"/>
            </a:endParaRPr>
          </a:p>
          <a:p>
            <a:pPr indent="0" lvl="0" marL="0" marR="0" rtl="0" algn="l">
              <a:spcBef>
                <a:spcPts val="0"/>
              </a:spcBef>
              <a:spcAft>
                <a:spcPts val="0"/>
              </a:spcAft>
              <a:buNone/>
            </a:pPr>
            <a:r>
              <a:rPr b="1" lang="en-GB" sz="2000">
                <a:solidFill>
                  <a:srgbClr val="0070C0"/>
                </a:solidFill>
                <a:latin typeface="Arial"/>
                <a:ea typeface="Arial"/>
                <a:cs typeface="Arial"/>
                <a:sym typeface="Arial"/>
              </a:rPr>
              <a:t>Square- A square has 4 sides and 4 corners. It is different to a rectangle as it has 4 equal sides.</a:t>
            </a:r>
            <a:endParaRPr/>
          </a:p>
          <a:p>
            <a:pPr indent="0" lvl="0" marL="0" marR="0" rtl="0" algn="l">
              <a:spcBef>
                <a:spcPts val="0"/>
              </a:spcBef>
              <a:spcAft>
                <a:spcPts val="0"/>
              </a:spcAft>
              <a:buNone/>
            </a:pPr>
            <a:r>
              <a:t/>
            </a:r>
            <a:endParaRPr b="1" sz="2000">
              <a:solidFill>
                <a:srgbClr val="000000"/>
              </a:solidFill>
              <a:latin typeface="Arial"/>
              <a:ea typeface="Arial"/>
              <a:cs typeface="Arial"/>
              <a:sym typeface="Arial"/>
            </a:endParaRPr>
          </a:p>
          <a:p>
            <a:pPr indent="0" lvl="0" marL="0" marR="0" rtl="0" algn="l">
              <a:spcBef>
                <a:spcPts val="0"/>
              </a:spcBef>
              <a:spcAft>
                <a:spcPts val="0"/>
              </a:spcAft>
              <a:buNone/>
            </a:pPr>
            <a:r>
              <a:rPr b="1" lang="en-GB" sz="2000">
                <a:solidFill>
                  <a:srgbClr val="BF9000"/>
                </a:solidFill>
                <a:latin typeface="Arial"/>
                <a:ea typeface="Arial"/>
                <a:cs typeface="Arial"/>
                <a:sym typeface="Arial"/>
              </a:rPr>
              <a:t>Rectangle- A rectangle has 4 sides and 4 corners. It is different to square as it has 2 long sides and 2 short sides.</a:t>
            </a:r>
            <a:endParaRPr/>
          </a:p>
          <a:p>
            <a:pPr indent="0" lvl="0" marL="0" marR="0" rtl="0" algn="l">
              <a:spcBef>
                <a:spcPts val="0"/>
              </a:spcBef>
              <a:spcAft>
                <a:spcPts val="0"/>
              </a:spcAft>
              <a:buNone/>
            </a:pPr>
            <a:r>
              <a:t/>
            </a:r>
            <a:endParaRPr b="1" sz="2000">
              <a:solidFill>
                <a:srgbClr val="000000"/>
              </a:solidFill>
              <a:latin typeface="Arial"/>
              <a:ea typeface="Arial"/>
              <a:cs typeface="Arial"/>
              <a:sym typeface="Arial"/>
            </a:endParaRPr>
          </a:p>
          <a:p>
            <a:pPr indent="0" lvl="0" marL="0" marR="0" rtl="0" algn="l">
              <a:spcBef>
                <a:spcPts val="0"/>
              </a:spcBef>
              <a:spcAft>
                <a:spcPts val="0"/>
              </a:spcAft>
              <a:buNone/>
            </a:pPr>
            <a:r>
              <a:t/>
            </a:r>
            <a:endParaRPr b="1" sz="2000">
              <a:solidFill>
                <a:srgbClr val="000000"/>
              </a:solidFill>
              <a:latin typeface="Arial"/>
              <a:ea typeface="Arial"/>
              <a:cs typeface="Arial"/>
              <a:sym typeface="Arial"/>
            </a:endParaRPr>
          </a:p>
          <a:p>
            <a:pPr indent="0" lvl="0" marL="0" marR="0" rtl="0" algn="l">
              <a:spcBef>
                <a:spcPts val="0"/>
              </a:spcBef>
              <a:spcAft>
                <a:spcPts val="0"/>
              </a:spcAft>
              <a:buNone/>
            </a:pPr>
            <a:r>
              <a:rPr b="1" lang="en-GB" sz="2000">
                <a:solidFill>
                  <a:srgbClr val="FFC000"/>
                </a:solidFill>
                <a:latin typeface="Arial"/>
                <a:ea typeface="Arial"/>
                <a:cs typeface="Arial"/>
                <a:sym typeface="Arial"/>
              </a:rPr>
              <a:t>Hexagon- A hexagon has 6 sides and 6 corners. We use the x in hexagon to help us remember it has six sides. </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rgbClr val="FFC000"/>
                </a:solidFill>
                <a:latin typeface="Arial"/>
                <a:ea typeface="Arial"/>
                <a:cs typeface="Arial"/>
                <a:sym typeface="Arial"/>
              </a:rPr>
              <a:t>Octagon- An octagon has 8 sides and 8 corners. We know that oct means eight, we relate that to an octopus that has 8 tentacles to help us remember. </a:t>
            </a:r>
            <a:endParaRPr/>
          </a:p>
          <a:p>
            <a:pPr indent="0" lvl="0" marL="0" marR="0" rtl="0" algn="l">
              <a:spcBef>
                <a:spcPts val="0"/>
              </a:spcBef>
              <a:spcAft>
                <a:spcPts val="0"/>
              </a:spcAft>
              <a:buNone/>
            </a:pPr>
            <a:r>
              <a:t/>
            </a:r>
            <a:endParaRPr sz="2000">
              <a:solidFill>
                <a:srgbClr val="FF0000"/>
              </a:solidFill>
              <a:latin typeface="Arial"/>
              <a:ea typeface="Arial"/>
              <a:cs typeface="Arial"/>
              <a:sym typeface="Arial"/>
            </a:endParaRPr>
          </a:p>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br>
              <a:rPr lang="en-GB" sz="2000">
                <a:solidFill>
                  <a:schemeClr val="dk1"/>
                </a:solidFill>
                <a:latin typeface="Calibri"/>
                <a:ea typeface="Calibri"/>
                <a:cs typeface="Calibri"/>
                <a:sym typeface="Calibri"/>
              </a:rPr>
            </a:br>
            <a:endParaRPr sz="2000">
              <a:solidFill>
                <a:schemeClr val="dk1"/>
              </a:solidFill>
              <a:latin typeface="Calibri"/>
              <a:ea typeface="Calibri"/>
              <a:cs typeface="Calibri"/>
              <a:sym typeface="Calibri"/>
            </a:endParaRPr>
          </a:p>
        </p:txBody>
      </p:sp>
      <p:sp>
        <p:nvSpPr>
          <p:cNvPr id="105" name="Google Shape;105;g7546611c97_0_0"/>
          <p:cNvSpPr/>
          <p:nvPr/>
        </p:nvSpPr>
        <p:spPr>
          <a:xfrm>
            <a:off x="390545" y="4708446"/>
            <a:ext cx="10963500" cy="92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pic>
        <p:nvPicPr>
          <p:cNvPr id="106" name="Google Shape;106;g7546611c97_0_0"/>
          <p:cNvPicPr preferRelativeResize="0"/>
          <p:nvPr/>
        </p:nvPicPr>
        <p:blipFill rotWithShape="1">
          <a:blip r:embed="rId3">
            <a:alphaModFix/>
          </a:blip>
          <a:srcRect b="0" l="0" r="0" t="0"/>
          <a:stretch/>
        </p:blipFill>
        <p:spPr>
          <a:xfrm>
            <a:off x="9165069" y="208694"/>
            <a:ext cx="687065" cy="693714"/>
          </a:xfrm>
          <a:prstGeom prst="rect">
            <a:avLst/>
          </a:prstGeom>
          <a:noFill/>
          <a:ln>
            <a:noFill/>
          </a:ln>
        </p:spPr>
      </p:pic>
      <p:pic>
        <p:nvPicPr>
          <p:cNvPr id="107" name="Google Shape;107;g7546611c97_0_0"/>
          <p:cNvPicPr preferRelativeResize="0"/>
          <p:nvPr/>
        </p:nvPicPr>
        <p:blipFill rotWithShape="1">
          <a:blip r:embed="rId4">
            <a:alphaModFix/>
          </a:blip>
          <a:srcRect b="0" l="0" r="0" t="0"/>
          <a:stretch/>
        </p:blipFill>
        <p:spPr>
          <a:xfrm>
            <a:off x="6328584" y="742383"/>
            <a:ext cx="728630" cy="694317"/>
          </a:xfrm>
          <a:prstGeom prst="rect">
            <a:avLst/>
          </a:prstGeom>
          <a:noFill/>
          <a:ln>
            <a:noFill/>
          </a:ln>
        </p:spPr>
      </p:pic>
      <p:pic>
        <p:nvPicPr>
          <p:cNvPr id="108" name="Google Shape;108;g7546611c97_0_0"/>
          <p:cNvPicPr preferRelativeResize="0"/>
          <p:nvPr/>
        </p:nvPicPr>
        <p:blipFill rotWithShape="1">
          <a:blip r:embed="rId5">
            <a:alphaModFix/>
          </a:blip>
          <a:srcRect b="0" l="0" r="0" t="0"/>
          <a:stretch/>
        </p:blipFill>
        <p:spPr>
          <a:xfrm>
            <a:off x="11175974" y="1296803"/>
            <a:ext cx="851733" cy="838425"/>
          </a:xfrm>
          <a:prstGeom prst="rect">
            <a:avLst/>
          </a:prstGeom>
          <a:noFill/>
          <a:ln>
            <a:noFill/>
          </a:ln>
        </p:spPr>
      </p:pic>
      <p:pic>
        <p:nvPicPr>
          <p:cNvPr id="109" name="Google Shape;109;g7546611c97_0_0"/>
          <p:cNvPicPr preferRelativeResize="0"/>
          <p:nvPr/>
        </p:nvPicPr>
        <p:blipFill rotWithShape="1">
          <a:blip r:embed="rId6">
            <a:alphaModFix/>
          </a:blip>
          <a:srcRect b="0" l="0" r="0" t="0"/>
          <a:stretch/>
        </p:blipFill>
        <p:spPr>
          <a:xfrm>
            <a:off x="4496005" y="2818915"/>
            <a:ext cx="488199" cy="791134"/>
          </a:xfrm>
          <a:prstGeom prst="rect">
            <a:avLst/>
          </a:prstGeom>
          <a:noFill/>
          <a:ln>
            <a:noFill/>
          </a:ln>
        </p:spPr>
      </p:pic>
      <p:pic>
        <p:nvPicPr>
          <p:cNvPr id="110" name="Google Shape;110;g7546611c97_0_0"/>
          <p:cNvPicPr preferRelativeResize="0"/>
          <p:nvPr/>
        </p:nvPicPr>
        <p:blipFill rotWithShape="1">
          <a:blip r:embed="rId7">
            <a:alphaModFix/>
          </a:blip>
          <a:srcRect b="0" l="0" r="0" t="0"/>
          <a:stretch/>
        </p:blipFill>
        <p:spPr>
          <a:xfrm>
            <a:off x="7694791" y="4936144"/>
            <a:ext cx="780749" cy="788106"/>
          </a:xfrm>
          <a:prstGeom prst="rect">
            <a:avLst/>
          </a:prstGeom>
          <a:noFill/>
          <a:ln>
            <a:noFill/>
          </a:ln>
        </p:spPr>
      </p:pic>
      <p:pic>
        <p:nvPicPr>
          <p:cNvPr id="111" name="Google Shape;111;g7546611c97_0_0"/>
          <p:cNvPicPr preferRelativeResize="0"/>
          <p:nvPr/>
        </p:nvPicPr>
        <p:blipFill rotWithShape="1">
          <a:blip r:embed="rId8">
            <a:alphaModFix/>
          </a:blip>
          <a:srcRect b="0" l="0" r="0" t="0"/>
          <a:stretch/>
        </p:blipFill>
        <p:spPr>
          <a:xfrm>
            <a:off x="10477860" y="3507101"/>
            <a:ext cx="698106" cy="68235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115" name="Shape 115"/>
        <p:cNvGrpSpPr/>
        <p:nvPr/>
      </p:nvGrpSpPr>
      <p:grpSpPr>
        <a:xfrm>
          <a:off x="0" y="0"/>
          <a:ext cx="0" cy="0"/>
          <a:chOff x="0" y="0"/>
          <a:chExt cx="0" cy="0"/>
        </a:xfrm>
      </p:grpSpPr>
      <p:sp>
        <p:nvSpPr>
          <p:cNvPr id="116" name="Google Shape;116;p3"/>
          <p:cNvSpPr/>
          <p:nvPr/>
        </p:nvSpPr>
        <p:spPr>
          <a:xfrm>
            <a:off x="387926" y="1198556"/>
            <a:ext cx="780380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u="sng">
                <a:solidFill>
                  <a:schemeClr val="dk1"/>
                </a:solidFill>
                <a:latin typeface="Arial"/>
                <a:ea typeface="Arial"/>
                <a:cs typeface="Arial"/>
                <a:sym typeface="Arial"/>
                <a:hlinkClick r:id="rId3"/>
              </a:rPr>
              <a:t>https://www.youtube.com/watch?v=svrkthG2950&amp;t=57s</a:t>
            </a:r>
            <a:r>
              <a:rPr b="1" lang="en-GB" sz="2000">
                <a:solidFill>
                  <a:schemeClr val="dk1"/>
                </a:solidFill>
                <a:latin typeface="Arial"/>
                <a:ea typeface="Arial"/>
                <a:cs typeface="Arial"/>
                <a:sym typeface="Arial"/>
              </a:rPr>
              <a:t>  2-D shapes</a:t>
            </a:r>
            <a:endParaRPr b="1" sz="2000">
              <a:solidFill>
                <a:schemeClr val="dk1"/>
              </a:solidFill>
              <a:latin typeface="Arial"/>
              <a:ea typeface="Arial"/>
              <a:cs typeface="Arial"/>
              <a:sym typeface="Arial"/>
            </a:endParaRPr>
          </a:p>
        </p:txBody>
      </p:sp>
      <p:sp>
        <p:nvSpPr>
          <p:cNvPr id="117" name="Google Shape;117;p3"/>
          <p:cNvSpPr/>
          <p:nvPr/>
        </p:nvSpPr>
        <p:spPr>
          <a:xfrm>
            <a:off x="387926" y="444503"/>
            <a:ext cx="11540838" cy="62170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Jack Hartman has two great videos that the children may like to watch about 2-D shapes and 3-D shapes. They could be used before each activity as a warm up reminder.</a:t>
            </a:r>
            <a:endParaRPr b="1" sz="20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20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2000" u="sng">
              <a:solidFill>
                <a:schemeClr val="dk1"/>
              </a:solidFill>
              <a:latin typeface="Arial"/>
              <a:ea typeface="Arial"/>
              <a:cs typeface="Arial"/>
              <a:sym typeface="Arial"/>
              <a:hlinkClick r:id="rId4"/>
            </a:endParaRPr>
          </a:p>
          <a:p>
            <a:pPr indent="0" lvl="0" marL="0" marR="0" rtl="0" algn="l">
              <a:spcBef>
                <a:spcPts val="0"/>
              </a:spcBef>
              <a:spcAft>
                <a:spcPts val="0"/>
              </a:spcAft>
              <a:buNone/>
            </a:pPr>
            <a:r>
              <a:rPr b="1" lang="en-GB" sz="2000" u="sng">
                <a:solidFill>
                  <a:schemeClr val="dk1"/>
                </a:solidFill>
                <a:latin typeface="Arial"/>
                <a:ea typeface="Arial"/>
                <a:cs typeface="Arial"/>
                <a:sym typeface="Arial"/>
                <a:hlinkClick r:id="rId5"/>
              </a:rPr>
              <a:t>https://www.youtube.com/watch?v=zPZegz690Mg</a:t>
            </a:r>
            <a:r>
              <a:rPr b="1" lang="en-GB" sz="2000">
                <a:solidFill>
                  <a:schemeClr val="dk1"/>
                </a:solidFill>
                <a:latin typeface="Arial"/>
                <a:ea typeface="Arial"/>
                <a:cs typeface="Arial"/>
                <a:sym typeface="Arial"/>
              </a:rPr>
              <a:t> 3-D shapes</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sz="2000">
              <a:solidFill>
                <a:srgbClr val="FF0000"/>
              </a:solidFill>
              <a:latin typeface="Arial"/>
              <a:ea typeface="Arial"/>
              <a:cs typeface="Arial"/>
              <a:sym typeface="Arial"/>
            </a:endParaRPr>
          </a:p>
          <a:p>
            <a:pPr indent="0" lvl="0" marL="0" marR="0" rtl="0" algn="l">
              <a:spcBef>
                <a:spcPts val="0"/>
              </a:spcBef>
              <a:spcAft>
                <a:spcPts val="0"/>
              </a:spcAft>
              <a:buNone/>
            </a:pPr>
            <a:r>
              <a:t/>
            </a:r>
            <a:endParaRPr sz="2000">
              <a:solidFill>
                <a:srgbClr val="FF0000"/>
              </a:solidFill>
              <a:latin typeface="Arial"/>
              <a:ea typeface="Arial"/>
              <a:cs typeface="Arial"/>
              <a:sym typeface="Arial"/>
            </a:endParaRPr>
          </a:p>
          <a:p>
            <a:pPr indent="0" lvl="0" marL="0" marR="0" rtl="0" algn="l">
              <a:spcBef>
                <a:spcPts val="0"/>
              </a:spcBef>
              <a:spcAft>
                <a:spcPts val="0"/>
              </a:spcAft>
              <a:buNone/>
            </a:pPr>
            <a:r>
              <a:rPr lang="en-GB" sz="2000">
                <a:solidFill>
                  <a:srgbClr val="FF0000"/>
                </a:solidFill>
                <a:latin typeface="Arial"/>
                <a:ea typeface="Arial"/>
                <a:cs typeface="Arial"/>
                <a:sym typeface="Arial"/>
              </a:rPr>
              <a:t>* Pipe cleaners and lollipop sticks are great for making your own 2-D shapes if you have some! * </a:t>
            </a:r>
            <a:endParaRPr sz="2000">
              <a:solidFill>
                <a:srgbClr val="FF0000"/>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Activity 1:</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Look at slide </a:t>
            </a:r>
            <a:r>
              <a:rPr b="1" lang="en-GB" sz="2000">
                <a:solidFill>
                  <a:schemeClr val="dk1"/>
                </a:solidFill>
              </a:rPr>
              <a:t>6</a:t>
            </a:r>
            <a:r>
              <a:rPr b="1" lang="en-GB" sz="2000">
                <a:solidFill>
                  <a:schemeClr val="dk1"/>
                </a:solidFill>
                <a:latin typeface="Arial"/>
                <a:ea typeface="Arial"/>
                <a:cs typeface="Arial"/>
                <a:sym typeface="Arial"/>
              </a:rPr>
              <a:t>, ask your child to see what 2-D shapes they can spot in the picture. When your child finds a shape ask them how they know that it is that shape? Ask them to describe it. When you have found them all can you think of any other things Woody may need to take on holiday that are different 2-D shapes?</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At the end of each activity we would like your child to practise their number formation, beginning with 1-10. When they are forming these numbers correctly then move onto 11-20. (See next slide).</a:t>
            </a: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118" name="Google Shape;118;p3"/>
          <p:cNvPicPr preferRelativeResize="0"/>
          <p:nvPr/>
        </p:nvPicPr>
        <p:blipFill rotWithShape="1">
          <a:blip r:embed="rId6">
            <a:alphaModFix/>
          </a:blip>
          <a:srcRect b="0" l="0" r="0" t="0"/>
          <a:stretch/>
        </p:blipFill>
        <p:spPr>
          <a:xfrm>
            <a:off x="8841350" y="1310574"/>
            <a:ext cx="2512576" cy="16886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122" name="Shape 122"/>
        <p:cNvGrpSpPr/>
        <p:nvPr/>
      </p:nvGrpSpPr>
      <p:grpSpPr>
        <a:xfrm>
          <a:off x="0" y="0"/>
          <a:ext cx="0" cy="0"/>
          <a:chOff x="0" y="0"/>
          <a:chExt cx="0" cy="0"/>
        </a:xfrm>
      </p:grpSpPr>
      <p:sp>
        <p:nvSpPr>
          <p:cNvPr id="123" name="Google Shape;123;p4"/>
          <p:cNvSpPr txBox="1"/>
          <p:nvPr>
            <p:ph type="ctrTitle"/>
          </p:nvPr>
        </p:nvSpPr>
        <p:spPr>
          <a:xfrm>
            <a:off x="0" y="-2312126"/>
            <a:ext cx="11910647" cy="6150636"/>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2000"/>
              <a:buFont typeface="Arial"/>
              <a:buNone/>
            </a:pPr>
            <a:br>
              <a:rPr b="0" lang="en-GB" sz="2000">
                <a:latin typeface="Arial"/>
                <a:ea typeface="Arial"/>
                <a:cs typeface="Arial"/>
                <a:sym typeface="Arial"/>
              </a:rPr>
            </a:br>
            <a:br>
              <a:rPr b="0" lang="en-GB" sz="2000">
                <a:latin typeface="Arial"/>
                <a:ea typeface="Arial"/>
                <a:cs typeface="Arial"/>
                <a:sym typeface="Arial"/>
              </a:rPr>
            </a:br>
            <a:r>
              <a:rPr lang="en-GB" sz="2000">
                <a:latin typeface="Arial"/>
                <a:ea typeface="Arial"/>
                <a:cs typeface="Arial"/>
                <a:sym typeface="Arial"/>
              </a:rPr>
              <a:t> </a:t>
            </a:r>
            <a:br>
              <a:rPr lang="en-GB" sz="2000">
                <a:latin typeface="Arial"/>
                <a:ea typeface="Arial"/>
                <a:cs typeface="Arial"/>
                <a:sym typeface="Arial"/>
              </a:rPr>
            </a:br>
            <a:br>
              <a:rPr lang="en-GB" sz="2000">
                <a:latin typeface="Arial"/>
                <a:ea typeface="Arial"/>
                <a:cs typeface="Arial"/>
                <a:sym typeface="Arial"/>
              </a:rPr>
            </a:br>
            <a:br>
              <a:rPr lang="en-GB" sz="2000">
                <a:latin typeface="Arial"/>
                <a:ea typeface="Arial"/>
                <a:cs typeface="Arial"/>
                <a:sym typeface="Arial"/>
              </a:rPr>
            </a:br>
            <a:br>
              <a:rPr lang="en-GB" sz="2000">
                <a:latin typeface="Arial"/>
                <a:ea typeface="Arial"/>
                <a:cs typeface="Arial"/>
                <a:sym typeface="Arial"/>
              </a:rPr>
            </a:br>
            <a:r>
              <a:rPr lang="en-GB" sz="2000">
                <a:solidFill>
                  <a:srgbClr val="FF0000"/>
                </a:solidFill>
                <a:latin typeface="Arial"/>
                <a:ea typeface="Arial"/>
                <a:cs typeface="Arial"/>
                <a:sym typeface="Arial"/>
              </a:rPr>
              <a:t> </a:t>
            </a:r>
            <a:endParaRPr sz="1000">
              <a:latin typeface="Arial"/>
              <a:ea typeface="Arial"/>
              <a:cs typeface="Arial"/>
              <a:sym typeface="Arial"/>
            </a:endParaRPr>
          </a:p>
        </p:txBody>
      </p:sp>
      <p:pic>
        <p:nvPicPr>
          <p:cNvPr id="124" name="Google Shape;124;p4"/>
          <p:cNvPicPr preferRelativeResize="0"/>
          <p:nvPr/>
        </p:nvPicPr>
        <p:blipFill rotWithShape="1">
          <a:blip r:embed="rId3">
            <a:alphaModFix/>
          </a:blip>
          <a:srcRect b="0" l="0" r="0" t="0"/>
          <a:stretch/>
        </p:blipFill>
        <p:spPr>
          <a:xfrm>
            <a:off x="865019" y="2892388"/>
            <a:ext cx="5918363" cy="3401826"/>
          </a:xfrm>
          <a:prstGeom prst="rect">
            <a:avLst/>
          </a:prstGeom>
          <a:noFill/>
          <a:ln>
            <a:noFill/>
          </a:ln>
        </p:spPr>
      </p:pic>
      <p:sp>
        <p:nvSpPr>
          <p:cNvPr id="125" name="Google Shape;125;p4"/>
          <p:cNvSpPr txBox="1"/>
          <p:nvPr/>
        </p:nvSpPr>
        <p:spPr>
          <a:xfrm>
            <a:off x="346364" y="304800"/>
            <a:ext cx="11152909"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Here is a reminder of where we start our numbers. Number 5 starts by going down, give it a belly and a hat on top. </a:t>
            </a:r>
            <a:endParaRPr b="1" sz="2000">
              <a:solidFill>
                <a:schemeClr val="dk1"/>
              </a:solidFill>
              <a:latin typeface="Arial"/>
              <a:ea typeface="Arial"/>
              <a:cs typeface="Arial"/>
              <a:sym typeface="Arial"/>
            </a:endParaRPr>
          </a:p>
        </p:txBody>
      </p:sp>
      <p:pic>
        <p:nvPicPr>
          <p:cNvPr id="126" name="Google Shape;126;p4"/>
          <p:cNvPicPr preferRelativeResize="0"/>
          <p:nvPr/>
        </p:nvPicPr>
        <p:blipFill rotWithShape="1">
          <a:blip r:embed="rId4">
            <a:alphaModFix/>
          </a:blip>
          <a:srcRect b="0" l="0" r="0" t="0"/>
          <a:stretch/>
        </p:blipFill>
        <p:spPr>
          <a:xfrm>
            <a:off x="7648400" y="1068894"/>
            <a:ext cx="1799710" cy="2071688"/>
          </a:xfrm>
          <a:prstGeom prst="rect">
            <a:avLst/>
          </a:prstGeom>
          <a:noFill/>
          <a:ln>
            <a:noFill/>
          </a:ln>
        </p:spPr>
      </p:pic>
      <p:pic>
        <p:nvPicPr>
          <p:cNvPr id="127" name="Google Shape;127;p4"/>
          <p:cNvPicPr preferRelativeResize="0"/>
          <p:nvPr/>
        </p:nvPicPr>
        <p:blipFill rotWithShape="1">
          <a:blip r:embed="rId5">
            <a:alphaModFix/>
          </a:blip>
          <a:srcRect b="9741" l="0" r="0" t="0"/>
          <a:stretch/>
        </p:blipFill>
        <p:spPr>
          <a:xfrm>
            <a:off x="3302056" y="904559"/>
            <a:ext cx="2225907" cy="189405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131" name="Shape 131"/>
        <p:cNvGrpSpPr/>
        <p:nvPr/>
      </p:nvGrpSpPr>
      <p:grpSpPr>
        <a:xfrm>
          <a:off x="0" y="0"/>
          <a:ext cx="0" cy="0"/>
          <a:chOff x="0" y="0"/>
          <a:chExt cx="0" cy="0"/>
        </a:xfrm>
      </p:grpSpPr>
      <p:sp>
        <p:nvSpPr>
          <p:cNvPr id="132" name="Google Shape;132;p5"/>
          <p:cNvSpPr txBox="1"/>
          <p:nvPr>
            <p:ph type="ctrTitle"/>
          </p:nvPr>
        </p:nvSpPr>
        <p:spPr>
          <a:xfrm>
            <a:off x="169818" y="4897172"/>
            <a:ext cx="11260182" cy="576977"/>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2000"/>
              <a:buFont typeface="Arial"/>
              <a:buNone/>
            </a:pPr>
            <a:br>
              <a:rPr lang="en-GB" sz="2000">
                <a:latin typeface="Arial"/>
                <a:ea typeface="Arial"/>
                <a:cs typeface="Arial"/>
                <a:sym typeface="Arial"/>
              </a:rPr>
            </a:br>
            <a:r>
              <a:rPr lang="en-GB" sz="2000">
                <a:solidFill>
                  <a:srgbClr val="FF0000"/>
                </a:solidFill>
                <a:latin typeface="Arial"/>
                <a:ea typeface="Arial"/>
                <a:cs typeface="Arial"/>
                <a:sym typeface="Arial"/>
              </a:rPr>
              <a:t> </a:t>
            </a:r>
            <a:br>
              <a:rPr b="0" lang="en-GB" sz="1000"/>
            </a:br>
            <a:endParaRPr sz="1000">
              <a:latin typeface="Arial"/>
              <a:ea typeface="Arial"/>
              <a:cs typeface="Arial"/>
              <a:sym typeface="Arial"/>
            </a:endParaRPr>
          </a:p>
        </p:txBody>
      </p:sp>
      <p:pic>
        <p:nvPicPr>
          <p:cNvPr id="133" name="Google Shape;133;p5"/>
          <p:cNvPicPr preferRelativeResize="0"/>
          <p:nvPr/>
        </p:nvPicPr>
        <p:blipFill rotWithShape="1">
          <a:blip r:embed="rId3">
            <a:alphaModFix/>
          </a:blip>
          <a:srcRect b="0" l="0" r="0" t="0"/>
          <a:stretch/>
        </p:blipFill>
        <p:spPr>
          <a:xfrm>
            <a:off x="31640" y="124691"/>
            <a:ext cx="11992818" cy="673330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137" name="Shape 137"/>
        <p:cNvGrpSpPr/>
        <p:nvPr/>
      </p:nvGrpSpPr>
      <p:grpSpPr>
        <a:xfrm>
          <a:off x="0" y="0"/>
          <a:ext cx="0" cy="0"/>
          <a:chOff x="0" y="0"/>
          <a:chExt cx="0" cy="0"/>
        </a:xfrm>
      </p:grpSpPr>
      <p:sp>
        <p:nvSpPr>
          <p:cNvPr id="138" name="Google Shape;138;p6"/>
          <p:cNvSpPr txBox="1"/>
          <p:nvPr/>
        </p:nvSpPr>
        <p:spPr>
          <a:xfrm>
            <a:off x="304800" y="512618"/>
            <a:ext cx="11416145" cy="40934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Activity 2:</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Shapes in a bag- Before you start this activity you may want to ask your child to help you to make some shapes to put in the bag</a:t>
            </a:r>
            <a:r>
              <a:rPr b="1" lang="en-GB" sz="2000">
                <a:solidFill>
                  <a:schemeClr val="dk1"/>
                </a:solidFill>
              </a:rPr>
              <a:t>.  </a:t>
            </a:r>
            <a:r>
              <a:rPr b="1" lang="en-GB" sz="2000">
                <a:solidFill>
                  <a:schemeClr val="dk1"/>
                </a:solidFill>
              </a:rPr>
              <a:t>You could cut them out of cereal boxes</a:t>
            </a:r>
            <a:r>
              <a:rPr b="1" lang="en-GB" sz="2000">
                <a:solidFill>
                  <a:schemeClr val="dk1"/>
                </a:solidFill>
                <a:latin typeface="Arial"/>
                <a:ea typeface="Arial"/>
                <a:cs typeface="Arial"/>
                <a:sym typeface="Arial"/>
              </a:rPr>
              <a:t>. This is good practi</a:t>
            </a:r>
            <a:r>
              <a:rPr b="1" lang="en-GB" sz="2000">
                <a:solidFill>
                  <a:schemeClr val="dk1"/>
                </a:solidFill>
              </a:rPr>
              <a:t>c</a:t>
            </a:r>
            <a:r>
              <a:rPr b="1" lang="en-GB" sz="2000">
                <a:solidFill>
                  <a:schemeClr val="dk1"/>
                </a:solidFill>
                <a:latin typeface="Arial"/>
                <a:ea typeface="Arial"/>
                <a:cs typeface="Arial"/>
                <a:sym typeface="Arial"/>
              </a:rPr>
              <a:t>e at drawing shapes.</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Place a selection of 2-D shapes in a bag. </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Choose a shape but leave it in the bag so your child can’t see it. Describe the shape to your child eg. It has 2 short sides and 2 long sides.</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Swap roles - can your child describe the shape to you?</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Write the names of the shapes on pieces of paper can your child match them to the appropriate shapes. They may have to use their detective reading skills as most shapes are tricky words!</a:t>
            </a:r>
            <a:endParaRPr b="1" sz="2000">
              <a:solidFill>
                <a:schemeClr val="dk1"/>
              </a:solidFill>
              <a:latin typeface="Arial"/>
              <a:ea typeface="Arial"/>
              <a:cs typeface="Arial"/>
              <a:sym typeface="Arial"/>
            </a:endParaRPr>
          </a:p>
        </p:txBody>
      </p:sp>
      <p:pic>
        <p:nvPicPr>
          <p:cNvPr id="139" name="Google Shape;139;p6"/>
          <p:cNvPicPr preferRelativeResize="0"/>
          <p:nvPr/>
        </p:nvPicPr>
        <p:blipFill rotWithShape="1">
          <a:blip r:embed="rId3">
            <a:alphaModFix/>
          </a:blip>
          <a:srcRect b="0" l="0" r="0" t="0"/>
          <a:stretch/>
        </p:blipFill>
        <p:spPr>
          <a:xfrm>
            <a:off x="9667885" y="4995262"/>
            <a:ext cx="1324065" cy="1879462"/>
          </a:xfrm>
          <a:prstGeom prst="rect">
            <a:avLst/>
          </a:prstGeom>
          <a:noFill/>
          <a:ln>
            <a:noFill/>
          </a:ln>
        </p:spPr>
      </p:pic>
      <p:pic>
        <p:nvPicPr>
          <p:cNvPr id="140" name="Google Shape;140;p6"/>
          <p:cNvPicPr preferRelativeResize="0"/>
          <p:nvPr/>
        </p:nvPicPr>
        <p:blipFill rotWithShape="1">
          <a:blip r:embed="rId4">
            <a:alphaModFix/>
          </a:blip>
          <a:srcRect b="0" l="0" r="0" t="0"/>
          <a:stretch/>
        </p:blipFill>
        <p:spPr>
          <a:xfrm>
            <a:off x="8012516" y="4966333"/>
            <a:ext cx="1323476" cy="1920596"/>
          </a:xfrm>
          <a:prstGeom prst="rect">
            <a:avLst/>
          </a:prstGeom>
          <a:noFill/>
          <a:ln>
            <a:noFill/>
          </a:ln>
        </p:spPr>
      </p:pic>
      <p:pic>
        <p:nvPicPr>
          <p:cNvPr id="141" name="Google Shape;141;p6"/>
          <p:cNvPicPr preferRelativeResize="0"/>
          <p:nvPr/>
        </p:nvPicPr>
        <p:blipFill rotWithShape="1">
          <a:blip r:embed="rId5">
            <a:alphaModFix/>
          </a:blip>
          <a:srcRect b="0" l="0" r="0" t="0"/>
          <a:stretch/>
        </p:blipFill>
        <p:spPr>
          <a:xfrm>
            <a:off x="669371" y="4995262"/>
            <a:ext cx="1309848" cy="1879462"/>
          </a:xfrm>
          <a:prstGeom prst="rect">
            <a:avLst/>
          </a:prstGeom>
          <a:noFill/>
          <a:ln>
            <a:noFill/>
          </a:ln>
        </p:spPr>
      </p:pic>
      <p:pic>
        <p:nvPicPr>
          <p:cNvPr id="142" name="Google Shape;142;p6"/>
          <p:cNvPicPr preferRelativeResize="0"/>
          <p:nvPr/>
        </p:nvPicPr>
        <p:blipFill rotWithShape="1">
          <a:blip r:embed="rId6">
            <a:alphaModFix/>
          </a:blip>
          <a:srcRect b="0" l="0" r="0" t="0"/>
          <a:stretch/>
        </p:blipFill>
        <p:spPr>
          <a:xfrm>
            <a:off x="2494448" y="4974052"/>
            <a:ext cx="1268754" cy="1925081"/>
          </a:xfrm>
          <a:prstGeom prst="rect">
            <a:avLst/>
          </a:prstGeom>
          <a:noFill/>
          <a:ln>
            <a:noFill/>
          </a:ln>
        </p:spPr>
      </p:pic>
      <p:pic>
        <p:nvPicPr>
          <p:cNvPr id="143" name="Google Shape;143;p6"/>
          <p:cNvPicPr preferRelativeResize="0"/>
          <p:nvPr/>
        </p:nvPicPr>
        <p:blipFill rotWithShape="1">
          <a:blip r:embed="rId7">
            <a:alphaModFix/>
          </a:blip>
          <a:srcRect b="0" l="0" r="0" t="0"/>
          <a:stretch/>
        </p:blipFill>
        <p:spPr>
          <a:xfrm>
            <a:off x="4325354" y="4955748"/>
            <a:ext cx="1343959" cy="1902252"/>
          </a:xfrm>
          <a:prstGeom prst="rect">
            <a:avLst/>
          </a:prstGeom>
          <a:noFill/>
          <a:ln>
            <a:noFill/>
          </a:ln>
        </p:spPr>
      </p:pic>
      <p:pic>
        <p:nvPicPr>
          <p:cNvPr id="144" name="Google Shape;144;p6"/>
          <p:cNvPicPr preferRelativeResize="0"/>
          <p:nvPr/>
        </p:nvPicPr>
        <p:blipFill rotWithShape="1">
          <a:blip r:embed="rId8">
            <a:alphaModFix/>
          </a:blip>
          <a:srcRect b="0" l="0" r="0" t="0"/>
          <a:stretch/>
        </p:blipFill>
        <p:spPr>
          <a:xfrm>
            <a:off x="6137619" y="4995262"/>
            <a:ext cx="1312745" cy="190387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148" name="Shape 148"/>
        <p:cNvGrpSpPr/>
        <p:nvPr/>
      </p:nvGrpSpPr>
      <p:grpSpPr>
        <a:xfrm>
          <a:off x="0" y="0"/>
          <a:ext cx="0" cy="0"/>
          <a:chOff x="0" y="0"/>
          <a:chExt cx="0" cy="0"/>
        </a:xfrm>
      </p:grpSpPr>
      <p:sp>
        <p:nvSpPr>
          <p:cNvPr id="149" name="Google Shape;149;p7"/>
          <p:cNvSpPr txBox="1"/>
          <p:nvPr/>
        </p:nvSpPr>
        <p:spPr>
          <a:xfrm>
            <a:off x="249382" y="290945"/>
            <a:ext cx="11610109" cy="19389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Activity 3- Can you make a picture using different 2-D shapes?</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Using the shapes that you made before, you will probably need to make lots more!  You could also use fuzzy felt or foam cra</a:t>
            </a:r>
            <a:r>
              <a:rPr b="1" lang="en-GB" sz="2000">
                <a:solidFill>
                  <a:schemeClr val="dk1"/>
                </a:solidFill>
              </a:rPr>
              <a:t>ft shapes if you have them. </a:t>
            </a:r>
            <a:r>
              <a:rPr b="1" lang="en-GB" sz="2000">
                <a:solidFill>
                  <a:schemeClr val="dk1"/>
                </a:solidFill>
                <a:latin typeface="Arial"/>
                <a:ea typeface="Arial"/>
                <a:cs typeface="Arial"/>
                <a:sym typeface="Arial"/>
              </a:rPr>
              <a:t> Can you make your own picture using shapes? There are lots of examples below.   </a:t>
            </a:r>
            <a:r>
              <a:rPr b="1" lang="en-GB" sz="2000">
                <a:solidFill>
                  <a:schemeClr val="dk1"/>
                </a:solidFill>
              </a:rPr>
              <a:t>Y</a:t>
            </a:r>
            <a:r>
              <a:rPr b="1" lang="en-GB" sz="2000">
                <a:solidFill>
                  <a:schemeClr val="dk1"/>
                </a:solidFill>
                <a:latin typeface="Arial"/>
                <a:ea typeface="Arial"/>
                <a:cs typeface="Arial"/>
                <a:sym typeface="Arial"/>
              </a:rPr>
              <a:t>ou cou</a:t>
            </a:r>
            <a:r>
              <a:rPr b="1" lang="en-GB" sz="2000">
                <a:solidFill>
                  <a:schemeClr val="dk1"/>
                </a:solidFill>
              </a:rPr>
              <a:t>ld stick the shapes down or draw round them.</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p:txBody>
      </p:sp>
      <p:pic>
        <p:nvPicPr>
          <p:cNvPr id="150" name="Google Shape;150;p7"/>
          <p:cNvPicPr preferRelativeResize="0"/>
          <p:nvPr/>
        </p:nvPicPr>
        <p:blipFill rotWithShape="1">
          <a:blip r:embed="rId3">
            <a:alphaModFix/>
          </a:blip>
          <a:srcRect b="0" l="0" r="0" t="0"/>
          <a:stretch/>
        </p:blipFill>
        <p:spPr>
          <a:xfrm>
            <a:off x="249382" y="2076966"/>
            <a:ext cx="3241962" cy="2898232"/>
          </a:xfrm>
          <a:prstGeom prst="rect">
            <a:avLst/>
          </a:prstGeom>
          <a:noFill/>
          <a:ln>
            <a:noFill/>
          </a:ln>
        </p:spPr>
      </p:pic>
      <p:pic>
        <p:nvPicPr>
          <p:cNvPr id="151" name="Google Shape;151;p7"/>
          <p:cNvPicPr preferRelativeResize="0"/>
          <p:nvPr/>
        </p:nvPicPr>
        <p:blipFill rotWithShape="1">
          <a:blip r:embed="rId4">
            <a:alphaModFix/>
          </a:blip>
          <a:srcRect b="0" l="0" r="0" t="0"/>
          <a:stretch/>
        </p:blipFill>
        <p:spPr>
          <a:xfrm>
            <a:off x="8768666" y="1774275"/>
            <a:ext cx="3090825" cy="2955397"/>
          </a:xfrm>
          <a:prstGeom prst="rect">
            <a:avLst/>
          </a:prstGeom>
          <a:noFill/>
          <a:ln>
            <a:noFill/>
          </a:ln>
        </p:spPr>
      </p:pic>
      <p:pic>
        <p:nvPicPr>
          <p:cNvPr id="152" name="Google Shape;152;p7"/>
          <p:cNvPicPr preferRelativeResize="0"/>
          <p:nvPr/>
        </p:nvPicPr>
        <p:blipFill rotWithShape="1">
          <a:blip r:embed="rId5">
            <a:alphaModFix/>
          </a:blip>
          <a:srcRect b="0" l="0" r="0" t="0"/>
          <a:stretch/>
        </p:blipFill>
        <p:spPr>
          <a:xfrm>
            <a:off x="203552" y="4857359"/>
            <a:ext cx="4305472" cy="2000641"/>
          </a:xfrm>
          <a:prstGeom prst="rect">
            <a:avLst/>
          </a:prstGeom>
          <a:noFill/>
          <a:ln>
            <a:noFill/>
          </a:ln>
        </p:spPr>
      </p:pic>
      <p:pic>
        <p:nvPicPr>
          <p:cNvPr id="153" name="Google Shape;153;p7"/>
          <p:cNvPicPr preferRelativeResize="0"/>
          <p:nvPr/>
        </p:nvPicPr>
        <p:blipFill rotWithShape="1">
          <a:blip r:embed="rId6">
            <a:alphaModFix/>
          </a:blip>
          <a:srcRect b="0" l="0" r="0" t="0"/>
          <a:stretch/>
        </p:blipFill>
        <p:spPr>
          <a:xfrm>
            <a:off x="4841533" y="4477695"/>
            <a:ext cx="3374212" cy="2380305"/>
          </a:xfrm>
          <a:prstGeom prst="rect">
            <a:avLst/>
          </a:prstGeom>
          <a:noFill/>
          <a:ln>
            <a:noFill/>
          </a:ln>
        </p:spPr>
      </p:pic>
      <p:pic>
        <p:nvPicPr>
          <p:cNvPr id="154" name="Google Shape;154;p7"/>
          <p:cNvPicPr preferRelativeResize="0"/>
          <p:nvPr/>
        </p:nvPicPr>
        <p:blipFill rotWithShape="1">
          <a:blip r:embed="rId7">
            <a:alphaModFix/>
          </a:blip>
          <a:srcRect b="0" l="0" r="0" t="0"/>
          <a:stretch/>
        </p:blipFill>
        <p:spPr>
          <a:xfrm>
            <a:off x="3919845" y="2076967"/>
            <a:ext cx="3895441" cy="1968562"/>
          </a:xfrm>
          <a:prstGeom prst="rect">
            <a:avLst/>
          </a:prstGeom>
          <a:noFill/>
          <a:ln>
            <a:noFill/>
          </a:ln>
        </p:spPr>
      </p:pic>
      <p:sp>
        <p:nvSpPr>
          <p:cNvPr id="155" name="Google Shape;155;p7"/>
          <p:cNvSpPr txBox="1"/>
          <p:nvPr/>
        </p:nvSpPr>
        <p:spPr>
          <a:xfrm>
            <a:off x="7815276" y="4602925"/>
            <a:ext cx="4018200" cy="19389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2000">
                <a:solidFill>
                  <a:schemeClr val="dk1"/>
                </a:solidFill>
              </a:rPr>
              <a:t>Encourage your child to talk about the shapes that they are using as they are making their pictures.  What shape is it? How do you know? Why is that a good shape for this part of the picture?</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159" name="Shape 159"/>
        <p:cNvGrpSpPr/>
        <p:nvPr/>
      </p:nvGrpSpPr>
      <p:grpSpPr>
        <a:xfrm>
          <a:off x="0" y="0"/>
          <a:ext cx="0" cy="0"/>
          <a:chOff x="0" y="0"/>
          <a:chExt cx="0" cy="0"/>
        </a:xfrm>
      </p:grpSpPr>
      <p:sp>
        <p:nvSpPr>
          <p:cNvPr id="160" name="Google Shape;160;p8"/>
          <p:cNvSpPr txBox="1"/>
          <p:nvPr/>
        </p:nvSpPr>
        <p:spPr>
          <a:xfrm>
            <a:off x="249382" y="290945"/>
            <a:ext cx="11610109" cy="470898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Activity 4- Make your own tally survey. </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Ask your child to make a tally chart sheet so they can tally how many different shapes they can find in the house. Tally marks are useful in counting, for recording amounts and tallying ongoing amounts. We have used these in school before so hopefully the children should be familiar with them. They may need reminding that when they get to 5 this is represented by a line through the middle of the group of 4 (we sometimes call this a ‘gate’). </a:t>
            </a:r>
            <a:br>
              <a:rPr b="1" lang="en-GB" sz="2000">
                <a:solidFill>
                  <a:schemeClr val="dk1"/>
                </a:solidFill>
                <a:latin typeface="Arial"/>
                <a:ea typeface="Arial"/>
                <a:cs typeface="Arial"/>
                <a:sym typeface="Arial"/>
              </a:rPr>
            </a:br>
            <a:r>
              <a:rPr b="1" lang="en-GB" sz="2000">
                <a:solidFill>
                  <a:schemeClr val="dk1"/>
                </a:solidFill>
                <a:latin typeface="Arial"/>
                <a:ea typeface="Arial"/>
                <a:cs typeface="Arial"/>
                <a:sym typeface="Arial"/>
              </a:rPr>
              <a:t>Tally marks help the children to subitise instead of having to count them all. When looking at the results encourage your child to count on eg. If the total is 7 they know that this      is 5 so count on 2 more. </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Could you take your shape tally survey outside on your daily</a:t>
            </a:r>
            <a:endParaRPr/>
          </a:p>
          <a:p>
            <a:pPr indent="0" lvl="0" marL="0" marR="0" rtl="0" algn="l">
              <a:spcBef>
                <a:spcPts val="0"/>
              </a:spcBef>
              <a:spcAft>
                <a:spcPts val="0"/>
              </a:spcAft>
              <a:buNone/>
            </a:pPr>
            <a:r>
              <a:rPr b="1" lang="en-GB" sz="2000">
                <a:solidFill>
                  <a:schemeClr val="dk1"/>
                </a:solidFill>
              </a:rPr>
              <a:t>e</a:t>
            </a:r>
            <a:r>
              <a:rPr b="1" lang="en-GB" sz="2000">
                <a:solidFill>
                  <a:schemeClr val="dk1"/>
                </a:solidFill>
                <a:latin typeface="Arial"/>
                <a:ea typeface="Arial"/>
                <a:cs typeface="Arial"/>
                <a:sym typeface="Arial"/>
              </a:rPr>
              <a:t>xercise to see how many different shaped things you can find</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outside?</a:t>
            </a:r>
            <a:endParaRPr b="1" sz="2000">
              <a:solidFill>
                <a:schemeClr val="dk1"/>
              </a:solidFill>
              <a:latin typeface="Arial"/>
              <a:ea typeface="Arial"/>
              <a:cs typeface="Arial"/>
              <a:sym typeface="Arial"/>
            </a:endParaRPr>
          </a:p>
        </p:txBody>
      </p:sp>
      <p:pic>
        <p:nvPicPr>
          <p:cNvPr id="161" name="Google Shape;161;p8"/>
          <p:cNvPicPr preferRelativeResize="0"/>
          <p:nvPr/>
        </p:nvPicPr>
        <p:blipFill rotWithShape="1">
          <a:blip r:embed="rId3">
            <a:alphaModFix/>
          </a:blip>
          <a:srcRect b="0" l="0" r="0" t="0"/>
          <a:stretch/>
        </p:blipFill>
        <p:spPr>
          <a:xfrm>
            <a:off x="249382" y="5112891"/>
            <a:ext cx="2760642" cy="1647563"/>
          </a:xfrm>
          <a:prstGeom prst="rect">
            <a:avLst/>
          </a:prstGeom>
          <a:noFill/>
          <a:ln>
            <a:noFill/>
          </a:ln>
        </p:spPr>
      </p:pic>
      <p:pic>
        <p:nvPicPr>
          <p:cNvPr id="162" name="Google Shape;162;p8"/>
          <p:cNvPicPr preferRelativeResize="0"/>
          <p:nvPr/>
        </p:nvPicPr>
        <p:blipFill rotWithShape="1">
          <a:blip r:embed="rId4">
            <a:alphaModFix/>
          </a:blip>
          <a:srcRect b="0" l="0" r="0" t="0"/>
          <a:stretch/>
        </p:blipFill>
        <p:spPr>
          <a:xfrm>
            <a:off x="10347654" y="2782657"/>
            <a:ext cx="350172" cy="236531"/>
          </a:xfrm>
          <a:prstGeom prst="rect">
            <a:avLst/>
          </a:prstGeom>
          <a:noFill/>
          <a:ln>
            <a:noFill/>
          </a:ln>
        </p:spPr>
      </p:pic>
      <p:pic>
        <p:nvPicPr>
          <p:cNvPr id="163" name="Google Shape;163;p8"/>
          <p:cNvPicPr preferRelativeResize="0"/>
          <p:nvPr/>
        </p:nvPicPr>
        <p:blipFill rotWithShape="1">
          <a:blip r:embed="rId5">
            <a:alphaModFix/>
          </a:blip>
          <a:srcRect b="0" l="0" r="0" t="0"/>
          <a:stretch/>
        </p:blipFill>
        <p:spPr>
          <a:xfrm>
            <a:off x="8819027" y="3367568"/>
            <a:ext cx="2304087" cy="326471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167" name="Shape 167"/>
        <p:cNvGrpSpPr/>
        <p:nvPr/>
      </p:nvGrpSpPr>
      <p:grpSpPr>
        <a:xfrm>
          <a:off x="0" y="0"/>
          <a:ext cx="0" cy="0"/>
          <a:chOff x="0" y="0"/>
          <a:chExt cx="0" cy="0"/>
        </a:xfrm>
      </p:grpSpPr>
      <p:sp>
        <p:nvSpPr>
          <p:cNvPr id="168" name="Google Shape;168;p9"/>
          <p:cNvSpPr txBox="1"/>
          <p:nvPr/>
        </p:nvSpPr>
        <p:spPr>
          <a:xfrm>
            <a:off x="124691" y="221673"/>
            <a:ext cx="11914909" cy="59400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3-D shapes- Reminder you can use this Jack Hartman video on 3-D shapes as a warm up.</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When describing 3-D shapes we describe them as solid rather than flat. We encourage the children to see the 2-D shapes on the flat faces of the 3-D shapes. </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Activity 5– Can you make some 3-D shapes out of playdough or salt do</a:t>
            </a:r>
            <a:r>
              <a:rPr b="1" lang="en-GB" sz="2000">
                <a:solidFill>
                  <a:schemeClr val="dk1"/>
                </a:solidFill>
              </a:rPr>
              <a:t>ugh</a:t>
            </a:r>
            <a:r>
              <a:rPr b="1" lang="en-GB" sz="2000">
                <a:solidFill>
                  <a:schemeClr val="dk1"/>
                </a:solidFill>
                <a:latin typeface="Arial"/>
                <a:ea typeface="Arial"/>
                <a:cs typeface="Arial"/>
                <a:sym typeface="Arial"/>
              </a:rPr>
              <a:t>?</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Which shapes are the easiest to make? Why do you think that?</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Which shapes are harder to make and why?</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Which shapes roll and which don’t?</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Can you put the shapes into 2 groups? Ones that roll and ones that don’t. What do you notice about each set of shapes?</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This could prompt a discussion about the faces of 3-D shapes how some are flat and some are curved. </a:t>
            </a:r>
            <a:endParaRPr b="1" sz="2000">
              <a:solidFill>
                <a:schemeClr val="dk1"/>
              </a:solidFill>
              <a:latin typeface="Arial"/>
              <a:ea typeface="Arial"/>
              <a:cs typeface="Arial"/>
              <a:sym typeface="Arial"/>
            </a:endParaRPr>
          </a:p>
        </p:txBody>
      </p:sp>
      <p:pic>
        <p:nvPicPr>
          <p:cNvPr id="169" name="Google Shape;169;p9"/>
          <p:cNvPicPr preferRelativeResize="0"/>
          <p:nvPr/>
        </p:nvPicPr>
        <p:blipFill rotWithShape="1">
          <a:blip r:embed="rId3">
            <a:alphaModFix/>
          </a:blip>
          <a:srcRect b="0" l="0" r="0" t="0"/>
          <a:stretch/>
        </p:blipFill>
        <p:spPr>
          <a:xfrm>
            <a:off x="124691" y="624635"/>
            <a:ext cx="1604373" cy="1467401"/>
          </a:xfrm>
          <a:prstGeom prst="rect">
            <a:avLst/>
          </a:prstGeom>
          <a:noFill/>
          <a:ln>
            <a:noFill/>
          </a:ln>
        </p:spPr>
      </p:pic>
      <p:pic>
        <p:nvPicPr>
          <p:cNvPr id="170" name="Google Shape;170;p9"/>
          <p:cNvPicPr preferRelativeResize="0"/>
          <p:nvPr/>
        </p:nvPicPr>
        <p:blipFill rotWithShape="1">
          <a:blip r:embed="rId4">
            <a:alphaModFix/>
          </a:blip>
          <a:srcRect b="0" l="0" r="0" t="0"/>
          <a:stretch/>
        </p:blipFill>
        <p:spPr>
          <a:xfrm>
            <a:off x="1940327" y="624634"/>
            <a:ext cx="1370910" cy="1467401"/>
          </a:xfrm>
          <a:prstGeom prst="rect">
            <a:avLst/>
          </a:prstGeom>
          <a:noFill/>
          <a:ln>
            <a:noFill/>
          </a:ln>
        </p:spPr>
      </p:pic>
      <p:pic>
        <p:nvPicPr>
          <p:cNvPr id="171" name="Google Shape;171;p9"/>
          <p:cNvPicPr preferRelativeResize="0"/>
          <p:nvPr/>
        </p:nvPicPr>
        <p:blipFill rotWithShape="1">
          <a:blip r:embed="rId5">
            <a:alphaModFix/>
          </a:blip>
          <a:srcRect b="0" l="0" r="0" t="0"/>
          <a:stretch/>
        </p:blipFill>
        <p:spPr>
          <a:xfrm>
            <a:off x="3522501" y="624635"/>
            <a:ext cx="1257318" cy="1478630"/>
          </a:xfrm>
          <a:prstGeom prst="rect">
            <a:avLst/>
          </a:prstGeom>
          <a:noFill/>
          <a:ln>
            <a:noFill/>
          </a:ln>
        </p:spPr>
      </p:pic>
      <p:pic>
        <p:nvPicPr>
          <p:cNvPr id="172" name="Google Shape;172;p9"/>
          <p:cNvPicPr preferRelativeResize="0"/>
          <p:nvPr/>
        </p:nvPicPr>
        <p:blipFill rotWithShape="1">
          <a:blip r:embed="rId6">
            <a:alphaModFix/>
          </a:blip>
          <a:srcRect b="0" l="0" r="0" t="0"/>
          <a:stretch/>
        </p:blipFill>
        <p:spPr>
          <a:xfrm>
            <a:off x="4991084" y="624634"/>
            <a:ext cx="1824026" cy="1467401"/>
          </a:xfrm>
          <a:prstGeom prst="rect">
            <a:avLst/>
          </a:prstGeom>
          <a:noFill/>
          <a:ln>
            <a:noFill/>
          </a:ln>
        </p:spPr>
      </p:pic>
      <p:pic>
        <p:nvPicPr>
          <p:cNvPr id="173" name="Google Shape;173;p9"/>
          <p:cNvPicPr preferRelativeResize="0"/>
          <p:nvPr/>
        </p:nvPicPr>
        <p:blipFill rotWithShape="1">
          <a:blip r:embed="rId7">
            <a:alphaModFix/>
          </a:blip>
          <a:srcRect b="0" l="0" r="0" t="0"/>
          <a:stretch/>
        </p:blipFill>
        <p:spPr>
          <a:xfrm>
            <a:off x="6903165" y="624634"/>
            <a:ext cx="1120018" cy="1467401"/>
          </a:xfrm>
          <a:prstGeom prst="rect">
            <a:avLst/>
          </a:prstGeom>
          <a:noFill/>
          <a:ln>
            <a:noFill/>
          </a:ln>
        </p:spPr>
      </p:pic>
      <p:pic>
        <p:nvPicPr>
          <p:cNvPr id="174" name="Google Shape;174;p9"/>
          <p:cNvPicPr preferRelativeResize="0"/>
          <p:nvPr/>
        </p:nvPicPr>
        <p:blipFill rotWithShape="1">
          <a:blip r:embed="rId8">
            <a:alphaModFix/>
          </a:blip>
          <a:srcRect b="0" l="0" r="0" t="0"/>
          <a:stretch/>
        </p:blipFill>
        <p:spPr>
          <a:xfrm>
            <a:off x="8177629" y="624634"/>
            <a:ext cx="991771" cy="1489987"/>
          </a:xfrm>
          <a:prstGeom prst="rect">
            <a:avLst/>
          </a:prstGeom>
          <a:noFill/>
          <a:ln>
            <a:noFill/>
          </a:ln>
        </p:spPr>
      </p:pic>
      <p:pic>
        <p:nvPicPr>
          <p:cNvPr id="175" name="Google Shape;175;p9"/>
          <p:cNvPicPr preferRelativeResize="0"/>
          <p:nvPr/>
        </p:nvPicPr>
        <p:blipFill rotWithShape="1">
          <a:blip r:embed="rId9">
            <a:alphaModFix/>
          </a:blip>
          <a:srcRect b="0" l="0" r="0" t="0"/>
          <a:stretch/>
        </p:blipFill>
        <p:spPr>
          <a:xfrm>
            <a:off x="9319640" y="624634"/>
            <a:ext cx="1139525" cy="14674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179" name="Shape 179"/>
        <p:cNvGrpSpPr/>
        <p:nvPr/>
      </p:nvGrpSpPr>
      <p:grpSpPr>
        <a:xfrm>
          <a:off x="0" y="0"/>
          <a:ext cx="0" cy="0"/>
          <a:chOff x="0" y="0"/>
          <a:chExt cx="0" cy="0"/>
        </a:xfrm>
      </p:grpSpPr>
      <p:sp>
        <p:nvSpPr>
          <p:cNvPr id="180" name="Google Shape;180;p10"/>
          <p:cNvSpPr txBox="1"/>
          <p:nvPr/>
        </p:nvSpPr>
        <p:spPr>
          <a:xfrm>
            <a:off x="393704" y="2487573"/>
            <a:ext cx="7138985" cy="437042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   3-D shapes</a:t>
            </a:r>
            <a:endParaRPr/>
          </a:p>
          <a:p>
            <a:pPr indent="0" lvl="0" marL="0" marR="0" rtl="0" algn="l">
              <a:lnSpc>
                <a:spcPct val="150000"/>
              </a:lnSpc>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3-D shapes are fat not flat.</a:t>
            </a:r>
            <a:endParaRPr/>
          </a:p>
          <a:p>
            <a:pPr indent="0" lvl="0" marL="0" marR="0" rtl="0" algn="l">
              <a:lnSpc>
                <a:spcPct val="150000"/>
              </a:lnSpc>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A cone is </a:t>
            </a:r>
            <a:r>
              <a:rPr lang="en-GB" sz="2000">
                <a:solidFill>
                  <a:srgbClr val="FF0000"/>
                </a:solidFill>
                <a:latin typeface="Arial"/>
                <a:ea typeface="Arial"/>
                <a:cs typeface="Arial"/>
                <a:sym typeface="Arial"/>
              </a:rPr>
              <a:t>like</a:t>
            </a:r>
            <a:r>
              <a:rPr lang="en-GB" sz="2000">
                <a:solidFill>
                  <a:schemeClr val="dk1"/>
                </a:solidFill>
                <a:latin typeface="Arial"/>
                <a:ea typeface="Arial"/>
                <a:cs typeface="Arial"/>
                <a:sym typeface="Arial"/>
              </a:rPr>
              <a:t> a p</a:t>
            </a:r>
            <a:r>
              <a:rPr lang="en-GB" sz="2000">
                <a:solidFill>
                  <a:srgbClr val="0000CC"/>
                </a:solidFill>
                <a:latin typeface="Arial"/>
                <a:ea typeface="Arial"/>
                <a:cs typeface="Arial"/>
                <a:sym typeface="Arial"/>
              </a:rPr>
              <a:t>ar</a:t>
            </a:r>
            <a:r>
              <a:rPr lang="en-GB" sz="2000">
                <a:solidFill>
                  <a:schemeClr val="dk1"/>
                </a:solidFill>
                <a:latin typeface="Arial"/>
                <a:ea typeface="Arial"/>
                <a:cs typeface="Arial"/>
                <a:sym typeface="Arial"/>
              </a:rPr>
              <a:t>t</a:t>
            </a:r>
            <a:r>
              <a:rPr b="1" lang="en-GB" sz="2000">
                <a:solidFill>
                  <a:schemeClr val="dk1"/>
                </a:solidFill>
                <a:latin typeface="Arial"/>
                <a:ea typeface="Arial"/>
                <a:cs typeface="Arial"/>
                <a:sym typeface="Arial"/>
              </a:rPr>
              <a:t>y</a:t>
            </a:r>
            <a:r>
              <a:rPr lang="en-GB" sz="2000">
                <a:solidFill>
                  <a:schemeClr val="dk1"/>
                </a:solidFill>
                <a:latin typeface="Arial"/>
                <a:ea typeface="Arial"/>
                <a:cs typeface="Arial"/>
                <a:sym typeface="Arial"/>
              </a:rPr>
              <a:t> hat.</a:t>
            </a:r>
            <a:endParaRPr/>
          </a:p>
          <a:p>
            <a:pPr indent="0" lvl="0" marL="0" marR="0" rtl="0" algn="l">
              <a:lnSpc>
                <a:spcPct val="150000"/>
              </a:lnSpc>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A s</a:t>
            </a:r>
            <a:r>
              <a:rPr lang="en-GB" sz="2000">
                <a:solidFill>
                  <a:srgbClr val="0000CC"/>
                </a:solidFill>
                <a:latin typeface="Arial"/>
                <a:ea typeface="Arial"/>
                <a:cs typeface="Arial"/>
                <a:sym typeface="Arial"/>
              </a:rPr>
              <a:t>ph</a:t>
            </a:r>
            <a:r>
              <a:rPr lang="en-GB" sz="2000">
                <a:solidFill>
                  <a:schemeClr val="dk1"/>
                </a:solidFill>
                <a:latin typeface="Arial"/>
                <a:ea typeface="Arial"/>
                <a:cs typeface="Arial"/>
                <a:sym typeface="Arial"/>
              </a:rPr>
              <a:t>ere is </a:t>
            </a:r>
            <a:r>
              <a:rPr lang="en-GB" sz="2000">
                <a:solidFill>
                  <a:srgbClr val="FF0000"/>
                </a:solidFill>
                <a:latin typeface="Arial"/>
                <a:ea typeface="Arial"/>
                <a:cs typeface="Arial"/>
                <a:sym typeface="Arial"/>
              </a:rPr>
              <a:t>like</a:t>
            </a:r>
            <a:r>
              <a:rPr lang="en-GB" sz="2000">
                <a:solidFill>
                  <a:schemeClr val="dk1"/>
                </a:solidFill>
                <a:latin typeface="Arial"/>
                <a:ea typeface="Arial"/>
                <a:cs typeface="Arial"/>
                <a:sym typeface="Arial"/>
              </a:rPr>
              <a:t> a bounc</a:t>
            </a:r>
            <a:r>
              <a:rPr b="1" lang="en-GB" sz="2000">
                <a:solidFill>
                  <a:srgbClr val="0000CC"/>
                </a:solidFill>
                <a:latin typeface="Arial"/>
                <a:ea typeface="Arial"/>
                <a:cs typeface="Arial"/>
                <a:sym typeface="Arial"/>
              </a:rPr>
              <a:t>y</a:t>
            </a:r>
            <a:r>
              <a:rPr lang="en-GB" sz="2000">
                <a:solidFill>
                  <a:schemeClr val="dk1"/>
                </a:solidFill>
                <a:latin typeface="Arial"/>
                <a:ea typeface="Arial"/>
                <a:cs typeface="Arial"/>
                <a:sym typeface="Arial"/>
              </a:rPr>
              <a:t> b</a:t>
            </a:r>
            <a:r>
              <a:rPr lang="en-GB" sz="2000">
                <a:solidFill>
                  <a:srgbClr val="FF0000"/>
                </a:solidFill>
                <a:latin typeface="Arial"/>
                <a:ea typeface="Arial"/>
                <a:cs typeface="Arial"/>
                <a:sym typeface="Arial"/>
              </a:rPr>
              <a:t>all</a:t>
            </a:r>
            <a:r>
              <a:rPr lang="en-GB" sz="2000">
                <a:solidFill>
                  <a:schemeClr val="dk1"/>
                </a:solidFill>
                <a:latin typeface="Arial"/>
                <a:ea typeface="Arial"/>
                <a:cs typeface="Arial"/>
                <a:sym typeface="Arial"/>
              </a:rPr>
              <a:t>.</a:t>
            </a:r>
            <a:endParaRPr/>
          </a:p>
          <a:p>
            <a:pPr indent="0" lvl="0" marL="0" marR="0" rtl="0" algn="l">
              <a:lnSpc>
                <a:spcPct val="150000"/>
              </a:lnSpc>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A cub</a:t>
            </a:r>
            <a:r>
              <a:rPr lang="en-GB" sz="2000">
                <a:solidFill>
                  <a:srgbClr val="0000CC"/>
                </a:solidFill>
                <a:latin typeface="Arial"/>
                <a:ea typeface="Arial"/>
                <a:cs typeface="Arial"/>
                <a:sym typeface="Arial"/>
              </a:rPr>
              <a:t>oi</a:t>
            </a:r>
            <a:r>
              <a:rPr lang="en-GB" sz="2000">
                <a:solidFill>
                  <a:schemeClr val="dk1"/>
                </a:solidFill>
                <a:latin typeface="Arial"/>
                <a:ea typeface="Arial"/>
                <a:cs typeface="Arial"/>
                <a:sym typeface="Arial"/>
              </a:rPr>
              <a:t>d is a building t</a:t>
            </a:r>
            <a:r>
              <a:rPr lang="en-GB" sz="2000">
                <a:solidFill>
                  <a:srgbClr val="FF0000"/>
                </a:solidFill>
                <a:latin typeface="Arial"/>
                <a:ea typeface="Arial"/>
                <a:cs typeface="Arial"/>
                <a:sym typeface="Arial"/>
              </a:rPr>
              <a:t>all</a:t>
            </a:r>
            <a:r>
              <a:rPr lang="en-GB" sz="2000">
                <a:solidFill>
                  <a:schemeClr val="dk1"/>
                </a:solidFill>
                <a:latin typeface="Arial"/>
                <a:ea typeface="Arial"/>
                <a:cs typeface="Arial"/>
                <a:sym typeface="Arial"/>
              </a:rPr>
              <a:t>.</a:t>
            </a:r>
            <a:endParaRPr/>
          </a:p>
          <a:p>
            <a:pPr indent="0" lvl="0" marL="0" marR="0" rtl="0" algn="l">
              <a:lnSpc>
                <a:spcPct val="150000"/>
              </a:lnSpc>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A cylind</a:t>
            </a:r>
            <a:r>
              <a:rPr lang="en-GB" sz="2000">
                <a:solidFill>
                  <a:srgbClr val="0000CC"/>
                </a:solidFill>
                <a:latin typeface="Arial"/>
                <a:ea typeface="Arial"/>
                <a:cs typeface="Arial"/>
                <a:sym typeface="Arial"/>
              </a:rPr>
              <a:t>er</a:t>
            </a:r>
            <a:r>
              <a:rPr lang="en-GB" sz="2000">
                <a:solidFill>
                  <a:schemeClr val="dk1"/>
                </a:solidFill>
                <a:latin typeface="Arial"/>
                <a:ea typeface="Arial"/>
                <a:cs typeface="Arial"/>
                <a:sym typeface="Arial"/>
              </a:rPr>
              <a:t> is </a:t>
            </a:r>
            <a:r>
              <a:rPr lang="en-GB" sz="2000">
                <a:solidFill>
                  <a:srgbClr val="FF0000"/>
                </a:solidFill>
                <a:latin typeface="Arial"/>
                <a:ea typeface="Arial"/>
                <a:cs typeface="Arial"/>
                <a:sym typeface="Arial"/>
              </a:rPr>
              <a:t>like</a:t>
            </a:r>
            <a:r>
              <a:rPr lang="en-GB" sz="2000">
                <a:solidFill>
                  <a:schemeClr val="dk1"/>
                </a:solidFill>
                <a:latin typeface="Arial"/>
                <a:ea typeface="Arial"/>
                <a:cs typeface="Arial"/>
                <a:sym typeface="Arial"/>
              </a:rPr>
              <a:t> a can of pop.</a:t>
            </a:r>
            <a:endParaRPr/>
          </a:p>
          <a:p>
            <a:pPr indent="0" lvl="0" marL="0" marR="0" rtl="0" algn="l">
              <a:lnSpc>
                <a:spcPct val="150000"/>
              </a:lnSpc>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A cube is </a:t>
            </a:r>
            <a:r>
              <a:rPr lang="en-GB" sz="2000">
                <a:solidFill>
                  <a:srgbClr val="FF0000"/>
                </a:solidFill>
                <a:latin typeface="Arial"/>
                <a:ea typeface="Arial"/>
                <a:cs typeface="Arial"/>
                <a:sym typeface="Arial"/>
              </a:rPr>
              <a:t>like</a:t>
            </a:r>
            <a:r>
              <a:rPr lang="en-GB" sz="2000">
                <a:solidFill>
                  <a:schemeClr val="dk1"/>
                </a:solidFill>
                <a:latin typeface="Arial"/>
                <a:ea typeface="Arial"/>
                <a:cs typeface="Arial"/>
                <a:sym typeface="Arial"/>
              </a:rPr>
              <a:t> a dice </a:t>
            </a:r>
            <a:r>
              <a:rPr lang="en-GB" sz="2000">
                <a:solidFill>
                  <a:srgbClr val="FF0000"/>
                </a:solidFill>
                <a:latin typeface="Arial"/>
                <a:ea typeface="Arial"/>
                <a:cs typeface="Arial"/>
                <a:sym typeface="Arial"/>
              </a:rPr>
              <a:t>you</a:t>
            </a:r>
            <a:r>
              <a:rPr lang="en-GB" sz="2000">
                <a:solidFill>
                  <a:schemeClr val="dk1"/>
                </a:solidFill>
                <a:latin typeface="Arial"/>
                <a:ea typeface="Arial"/>
                <a:cs typeface="Arial"/>
                <a:sym typeface="Arial"/>
              </a:rPr>
              <a:t> drop.</a:t>
            </a:r>
            <a:endParaRPr/>
          </a:p>
          <a:p>
            <a:pPr indent="0" lvl="0" marL="0" marR="0" rtl="0" algn="l">
              <a:lnSpc>
                <a:spcPct val="150000"/>
              </a:lnSpc>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3-D shapes are </a:t>
            </a:r>
            <a:r>
              <a:rPr lang="en-GB" sz="2000">
                <a:solidFill>
                  <a:srgbClr val="FF0000"/>
                </a:solidFill>
                <a:latin typeface="Arial"/>
                <a:ea typeface="Arial"/>
                <a:cs typeface="Arial"/>
                <a:sym typeface="Arial"/>
              </a:rPr>
              <a:t>here</a:t>
            </a:r>
            <a:r>
              <a:rPr lang="en-GB" sz="2000">
                <a:solidFill>
                  <a:schemeClr val="dk1"/>
                </a:solidFill>
                <a:latin typeface="Arial"/>
                <a:ea typeface="Arial"/>
                <a:cs typeface="Arial"/>
                <a:sym typeface="Arial"/>
              </a:rPr>
              <a:t> and </a:t>
            </a:r>
            <a:r>
              <a:rPr lang="en-GB" sz="2000">
                <a:solidFill>
                  <a:srgbClr val="FF0000"/>
                </a:solidFill>
                <a:latin typeface="Arial"/>
                <a:ea typeface="Arial"/>
                <a:cs typeface="Arial"/>
                <a:sym typeface="Arial"/>
              </a:rPr>
              <a:t>there</a:t>
            </a:r>
            <a:r>
              <a:rPr lang="en-GB" sz="2000">
                <a:solidFill>
                  <a:schemeClr val="dk1"/>
                </a:solidFill>
                <a:latin typeface="Arial"/>
                <a:ea typeface="Arial"/>
                <a:cs typeface="Arial"/>
                <a:sym typeface="Arial"/>
              </a:rPr>
              <a:t>.</a:t>
            </a:r>
            <a:endParaRPr/>
          </a:p>
          <a:p>
            <a:pPr indent="0" lvl="0" marL="0" marR="0" rtl="0" algn="l">
              <a:lnSpc>
                <a:spcPct val="150000"/>
              </a:lnSpc>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3-D shapes are </a:t>
            </a:r>
            <a:r>
              <a:rPr lang="en-GB" sz="2000">
                <a:solidFill>
                  <a:srgbClr val="FF0000"/>
                </a:solidFill>
                <a:latin typeface="Arial"/>
                <a:ea typeface="Arial"/>
                <a:cs typeface="Arial"/>
                <a:sym typeface="Arial"/>
              </a:rPr>
              <a:t>everywhere</a:t>
            </a:r>
            <a:r>
              <a:rPr lang="en-GB" sz="2000">
                <a:solidFill>
                  <a:schemeClr val="dk1"/>
                </a:solidFill>
                <a:latin typeface="Arial"/>
                <a:ea typeface="Arial"/>
                <a:cs typeface="Arial"/>
                <a:sym typeface="Arial"/>
              </a:rPr>
              <a:t>!</a:t>
            </a:r>
            <a:endParaRPr/>
          </a:p>
          <a:p>
            <a:pPr indent="0" lvl="0" marL="0" marR="0" rtl="0" algn="l">
              <a:spcBef>
                <a:spcPts val="0"/>
              </a:spcBef>
              <a:spcAft>
                <a:spcPts val="0"/>
              </a:spcAft>
              <a:buClr>
                <a:schemeClr val="dk1"/>
              </a:buClr>
              <a:buSzPts val="1800"/>
              <a:buFont typeface="Arial"/>
              <a:buNone/>
            </a:pPr>
            <a:r>
              <a:t/>
            </a:r>
            <a:endParaRPr sz="1800">
              <a:solidFill>
                <a:schemeClr val="dk1"/>
              </a:solidFill>
              <a:latin typeface="Arial"/>
              <a:ea typeface="Arial"/>
              <a:cs typeface="Arial"/>
              <a:sym typeface="Arial"/>
            </a:endParaRPr>
          </a:p>
        </p:txBody>
      </p:sp>
      <p:pic>
        <p:nvPicPr>
          <p:cNvPr descr="Related image" id="181" name="Google Shape;181;p10"/>
          <p:cNvPicPr preferRelativeResize="0"/>
          <p:nvPr/>
        </p:nvPicPr>
        <p:blipFill rotWithShape="1">
          <a:blip r:embed="rId3">
            <a:alphaModFix/>
          </a:blip>
          <a:srcRect b="0" l="0" r="0" t="0"/>
          <a:stretch/>
        </p:blipFill>
        <p:spPr>
          <a:xfrm>
            <a:off x="4583114" y="-11764963"/>
            <a:ext cx="2949575" cy="3816350"/>
          </a:xfrm>
          <a:prstGeom prst="rect">
            <a:avLst/>
          </a:prstGeom>
          <a:noFill/>
          <a:ln>
            <a:noFill/>
          </a:ln>
        </p:spPr>
      </p:pic>
      <p:pic>
        <p:nvPicPr>
          <p:cNvPr descr="Related image" id="182" name="Google Shape;182;p10"/>
          <p:cNvPicPr preferRelativeResize="0"/>
          <p:nvPr/>
        </p:nvPicPr>
        <p:blipFill rotWithShape="1">
          <a:blip r:embed="rId4">
            <a:alphaModFix/>
          </a:blip>
          <a:srcRect b="0" l="0" r="0" t="0"/>
          <a:stretch/>
        </p:blipFill>
        <p:spPr>
          <a:xfrm>
            <a:off x="3697298" y="3084703"/>
            <a:ext cx="531812" cy="688574"/>
          </a:xfrm>
          <a:prstGeom prst="rect">
            <a:avLst/>
          </a:prstGeom>
          <a:noFill/>
          <a:ln>
            <a:noFill/>
          </a:ln>
        </p:spPr>
      </p:pic>
      <p:pic>
        <p:nvPicPr>
          <p:cNvPr descr="Image result for bouncy ball png" id="183" name="Google Shape;183;p10"/>
          <p:cNvPicPr preferRelativeResize="0"/>
          <p:nvPr/>
        </p:nvPicPr>
        <p:blipFill rotWithShape="1">
          <a:blip r:embed="rId5">
            <a:alphaModFix/>
          </a:blip>
          <a:srcRect b="0" l="0" r="0" t="0"/>
          <a:stretch/>
        </p:blipFill>
        <p:spPr>
          <a:xfrm>
            <a:off x="4140396" y="3617850"/>
            <a:ext cx="511954" cy="511954"/>
          </a:xfrm>
          <a:prstGeom prst="rect">
            <a:avLst/>
          </a:prstGeom>
          <a:noFill/>
          <a:ln>
            <a:noFill/>
          </a:ln>
        </p:spPr>
      </p:pic>
      <p:pic>
        <p:nvPicPr>
          <p:cNvPr descr="Image result for can of pop png images" id="184" name="Google Shape;184;p10"/>
          <p:cNvPicPr preferRelativeResize="0"/>
          <p:nvPr/>
        </p:nvPicPr>
        <p:blipFill rotWithShape="1">
          <a:blip r:embed="rId6">
            <a:alphaModFix/>
          </a:blip>
          <a:srcRect b="0" l="0" r="0" t="0"/>
          <a:stretch/>
        </p:blipFill>
        <p:spPr>
          <a:xfrm>
            <a:off x="3742649" y="4778262"/>
            <a:ext cx="541552" cy="563561"/>
          </a:xfrm>
          <a:prstGeom prst="rect">
            <a:avLst/>
          </a:prstGeom>
          <a:noFill/>
          <a:ln>
            <a:noFill/>
          </a:ln>
        </p:spPr>
      </p:pic>
      <p:pic>
        <p:nvPicPr>
          <p:cNvPr descr="Image result for dice png images" id="185" name="Google Shape;185;p10"/>
          <p:cNvPicPr preferRelativeResize="0"/>
          <p:nvPr/>
        </p:nvPicPr>
        <p:blipFill rotWithShape="1">
          <a:blip r:embed="rId7">
            <a:alphaModFix/>
          </a:blip>
          <a:srcRect b="0" l="0" r="0" t="0"/>
          <a:stretch/>
        </p:blipFill>
        <p:spPr>
          <a:xfrm>
            <a:off x="4425297" y="5216235"/>
            <a:ext cx="555046" cy="555046"/>
          </a:xfrm>
          <a:prstGeom prst="rect">
            <a:avLst/>
          </a:prstGeom>
          <a:noFill/>
          <a:ln>
            <a:noFill/>
          </a:ln>
        </p:spPr>
      </p:pic>
      <p:pic>
        <p:nvPicPr>
          <p:cNvPr descr="Image result for toy tower block of flats png images" id="186" name="Google Shape;186;p10"/>
          <p:cNvPicPr preferRelativeResize="0"/>
          <p:nvPr/>
        </p:nvPicPr>
        <p:blipFill rotWithShape="1">
          <a:blip r:embed="rId8">
            <a:alphaModFix/>
          </a:blip>
          <a:srcRect b="0" l="0" r="0" t="0"/>
          <a:stretch/>
        </p:blipFill>
        <p:spPr>
          <a:xfrm>
            <a:off x="4140400" y="4090467"/>
            <a:ext cx="407185" cy="636639"/>
          </a:xfrm>
          <a:prstGeom prst="rect">
            <a:avLst/>
          </a:prstGeom>
          <a:noFill/>
          <a:ln>
            <a:noFill/>
          </a:ln>
        </p:spPr>
      </p:pic>
      <p:sp>
        <p:nvSpPr>
          <p:cNvPr id="187" name="Google Shape;187;p10"/>
          <p:cNvSpPr txBox="1"/>
          <p:nvPr/>
        </p:nvSpPr>
        <p:spPr>
          <a:xfrm>
            <a:off x="378109" y="419100"/>
            <a:ext cx="11445591"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As an extra activity you could make another tally chart survey using 3-D shapes.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Can you spot any 3-D shapes outside if you go out for your daily exercise?</a:t>
            </a:r>
            <a:endParaRPr b="1" sz="2000">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191" name="Shape 191"/>
        <p:cNvGrpSpPr/>
        <p:nvPr/>
      </p:nvGrpSpPr>
      <p:grpSpPr>
        <a:xfrm>
          <a:off x="0" y="0"/>
          <a:ext cx="0" cy="0"/>
          <a:chOff x="0" y="0"/>
          <a:chExt cx="0" cy="0"/>
        </a:xfrm>
      </p:grpSpPr>
      <p:sp>
        <p:nvSpPr>
          <p:cNvPr id="192" name="Google Shape;192;p11"/>
          <p:cNvSpPr txBox="1"/>
          <p:nvPr/>
        </p:nvSpPr>
        <p:spPr>
          <a:xfrm>
            <a:off x="393704" y="2487573"/>
            <a:ext cx="7138985"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pic>
        <p:nvPicPr>
          <p:cNvPr descr="Related image" id="193" name="Google Shape;193;p11"/>
          <p:cNvPicPr preferRelativeResize="0"/>
          <p:nvPr/>
        </p:nvPicPr>
        <p:blipFill rotWithShape="1">
          <a:blip r:embed="rId3">
            <a:alphaModFix/>
          </a:blip>
          <a:srcRect b="0" l="0" r="0" t="0"/>
          <a:stretch/>
        </p:blipFill>
        <p:spPr>
          <a:xfrm>
            <a:off x="4583114" y="-11764963"/>
            <a:ext cx="2949575" cy="3816350"/>
          </a:xfrm>
          <a:prstGeom prst="rect">
            <a:avLst/>
          </a:prstGeom>
          <a:noFill/>
          <a:ln>
            <a:noFill/>
          </a:ln>
        </p:spPr>
      </p:pic>
      <p:sp>
        <p:nvSpPr>
          <p:cNvPr id="194" name="Google Shape;194;p11"/>
          <p:cNvSpPr txBox="1"/>
          <p:nvPr/>
        </p:nvSpPr>
        <p:spPr>
          <a:xfrm>
            <a:off x="317503" y="301615"/>
            <a:ext cx="11480700" cy="5632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Week 4- Number bonds to 5.</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endParaRPr>
          </a:p>
          <a:p>
            <a:pPr indent="0" lvl="0" marL="0" marR="0" rtl="0" algn="l">
              <a:spcBef>
                <a:spcPts val="0"/>
              </a:spcBef>
              <a:spcAft>
                <a:spcPts val="0"/>
              </a:spcAft>
              <a:buNone/>
            </a:pPr>
            <a:r>
              <a:rPr b="1" lang="en-GB" sz="2000">
                <a:solidFill>
                  <a:schemeClr val="dk1"/>
                </a:solidFill>
              </a:rPr>
              <a:t>In all of your number activities, please remember that children need to work through 3 stages of understanding.  We continually revisit each stage, right through school - even year 6 work with counters and blocks!</a:t>
            </a:r>
            <a:endParaRPr b="1" sz="2000">
              <a:solidFill>
                <a:schemeClr val="dk1"/>
              </a:solidFill>
            </a:endParaRPr>
          </a:p>
          <a:p>
            <a:pPr indent="0" lvl="0" marL="0" marR="0" rtl="0" algn="l">
              <a:spcBef>
                <a:spcPts val="0"/>
              </a:spcBef>
              <a:spcAft>
                <a:spcPts val="0"/>
              </a:spcAft>
              <a:buNone/>
            </a:pPr>
            <a:r>
              <a:t/>
            </a:r>
            <a:endParaRPr b="1" sz="2000">
              <a:solidFill>
                <a:schemeClr val="dk1"/>
              </a:solidFill>
            </a:endParaRPr>
          </a:p>
          <a:p>
            <a:pPr indent="-355600" lvl="0" marL="457200" marR="0" rtl="0" algn="l">
              <a:spcBef>
                <a:spcPts val="0"/>
              </a:spcBef>
              <a:spcAft>
                <a:spcPts val="0"/>
              </a:spcAft>
              <a:buClr>
                <a:schemeClr val="dk1"/>
              </a:buClr>
              <a:buSzPts val="2000"/>
              <a:buAutoNum type="arabicPeriod"/>
            </a:pPr>
            <a:r>
              <a:rPr b="1" lang="en-GB" sz="2000">
                <a:solidFill>
                  <a:schemeClr val="dk1"/>
                </a:solidFill>
              </a:rPr>
              <a:t>Concrete</a:t>
            </a:r>
            <a:endParaRPr b="1" sz="2000">
              <a:solidFill>
                <a:schemeClr val="dk1"/>
              </a:solidFill>
            </a:endParaRPr>
          </a:p>
          <a:p>
            <a:pPr indent="0" lvl="0" marL="0" marR="0" rtl="0" algn="l">
              <a:spcBef>
                <a:spcPts val="0"/>
              </a:spcBef>
              <a:spcAft>
                <a:spcPts val="0"/>
              </a:spcAft>
              <a:buNone/>
            </a:pPr>
            <a:r>
              <a:rPr b="1" lang="en-GB" sz="2000">
                <a:solidFill>
                  <a:schemeClr val="dk1"/>
                </a:solidFill>
              </a:rPr>
              <a:t>Experience the number / concept practically, with real objects</a:t>
            </a:r>
            <a:endParaRPr b="1" sz="2000">
              <a:solidFill>
                <a:schemeClr val="dk1"/>
              </a:solidFill>
            </a:endParaRPr>
          </a:p>
          <a:p>
            <a:pPr indent="0" lvl="0" marL="0" marR="0" rtl="0" algn="l">
              <a:spcBef>
                <a:spcPts val="0"/>
              </a:spcBef>
              <a:spcAft>
                <a:spcPts val="0"/>
              </a:spcAft>
              <a:buNone/>
            </a:pPr>
            <a:r>
              <a:t/>
            </a:r>
            <a:endParaRPr b="1" sz="2000">
              <a:solidFill>
                <a:schemeClr val="dk1"/>
              </a:solidFill>
            </a:endParaRPr>
          </a:p>
          <a:p>
            <a:pPr indent="-355600" lvl="0" marL="457200" rtl="0" algn="l">
              <a:spcBef>
                <a:spcPts val="0"/>
              </a:spcBef>
              <a:spcAft>
                <a:spcPts val="0"/>
              </a:spcAft>
              <a:buClr>
                <a:schemeClr val="dk1"/>
              </a:buClr>
              <a:buSzPts val="2000"/>
              <a:buAutoNum type="arabicPeriod"/>
            </a:pPr>
            <a:r>
              <a:rPr b="1" lang="en-GB" sz="2000">
                <a:solidFill>
                  <a:schemeClr val="dk1"/>
                </a:solidFill>
              </a:rPr>
              <a:t>Pictorial</a:t>
            </a:r>
            <a:endParaRPr b="1" sz="2000">
              <a:solidFill>
                <a:schemeClr val="dk1"/>
              </a:solidFill>
            </a:endParaRPr>
          </a:p>
          <a:p>
            <a:pPr indent="0" lvl="0" marL="0" marR="0" rtl="0" algn="l">
              <a:spcBef>
                <a:spcPts val="0"/>
              </a:spcBef>
              <a:spcAft>
                <a:spcPts val="0"/>
              </a:spcAft>
              <a:buNone/>
            </a:pPr>
            <a:r>
              <a:rPr b="1" lang="en-GB" sz="2000">
                <a:solidFill>
                  <a:schemeClr val="dk1"/>
                </a:solidFill>
              </a:rPr>
              <a:t>Represent the number / concept with pictures</a:t>
            </a:r>
            <a:endParaRPr b="1" sz="2000">
              <a:solidFill>
                <a:schemeClr val="dk1"/>
              </a:solidFill>
            </a:endParaRPr>
          </a:p>
          <a:p>
            <a:pPr indent="0" lvl="0" marL="0" marR="0" rtl="0" algn="l">
              <a:spcBef>
                <a:spcPts val="0"/>
              </a:spcBef>
              <a:spcAft>
                <a:spcPts val="0"/>
              </a:spcAft>
              <a:buNone/>
            </a:pPr>
            <a:r>
              <a:t/>
            </a:r>
            <a:endParaRPr b="1" sz="2000">
              <a:solidFill>
                <a:schemeClr val="dk1"/>
              </a:solidFill>
            </a:endParaRPr>
          </a:p>
          <a:p>
            <a:pPr indent="-355600" lvl="0" marL="457200" marR="0" rtl="0" algn="l">
              <a:spcBef>
                <a:spcPts val="0"/>
              </a:spcBef>
              <a:spcAft>
                <a:spcPts val="0"/>
              </a:spcAft>
              <a:buClr>
                <a:schemeClr val="dk1"/>
              </a:buClr>
              <a:buSzPts val="2000"/>
              <a:buAutoNum type="arabicPeriod"/>
            </a:pPr>
            <a:r>
              <a:rPr b="1" lang="en-GB" sz="2000">
                <a:solidFill>
                  <a:schemeClr val="dk1"/>
                </a:solidFill>
              </a:rPr>
              <a:t>Abstract</a:t>
            </a:r>
            <a:endParaRPr b="1" sz="2000">
              <a:solidFill>
                <a:schemeClr val="dk1"/>
              </a:solidFill>
            </a:endParaRPr>
          </a:p>
          <a:p>
            <a:pPr indent="0" lvl="0" marL="0" marR="0" rtl="0" algn="l">
              <a:spcBef>
                <a:spcPts val="0"/>
              </a:spcBef>
              <a:spcAft>
                <a:spcPts val="0"/>
              </a:spcAft>
              <a:buNone/>
            </a:pPr>
            <a:r>
              <a:rPr b="1" lang="en-GB" sz="2000">
                <a:solidFill>
                  <a:schemeClr val="dk1"/>
                </a:solidFill>
              </a:rPr>
              <a:t> Represent the number / concept with </a:t>
            </a:r>
            <a:r>
              <a:rPr b="1" lang="en-GB" sz="2000">
                <a:solidFill>
                  <a:schemeClr val="dk1"/>
                </a:solidFill>
              </a:rPr>
              <a:t>written numbers to</a:t>
            </a:r>
            <a:endParaRPr b="1" sz="2000">
              <a:solidFill>
                <a:schemeClr val="dk1"/>
              </a:solidFill>
            </a:endParaRPr>
          </a:p>
          <a:p>
            <a:pPr indent="0" lvl="0" marL="0" marR="0" rtl="0" algn="l">
              <a:spcBef>
                <a:spcPts val="0"/>
              </a:spcBef>
              <a:spcAft>
                <a:spcPts val="0"/>
              </a:spcAft>
              <a:buNone/>
            </a:pPr>
            <a:r>
              <a:rPr b="1" lang="en-GB" sz="2000">
                <a:solidFill>
                  <a:schemeClr val="dk1"/>
                </a:solidFill>
              </a:rPr>
              <a:t> </a:t>
            </a:r>
            <a:endParaRPr b="1" sz="2000">
              <a:solidFill>
                <a:srgbClr val="FF0000"/>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rPr>
              <a:t>Reception maths work should have a lot of concrete and pictorial activities.</a:t>
            </a:r>
            <a:endParaRPr b="1" sz="2000">
              <a:solidFill>
                <a:schemeClr val="dk1"/>
              </a:solidFill>
              <a:latin typeface="Arial"/>
              <a:ea typeface="Arial"/>
              <a:cs typeface="Arial"/>
              <a:sym typeface="Arial"/>
            </a:endParaRPr>
          </a:p>
        </p:txBody>
      </p:sp>
      <p:pic>
        <p:nvPicPr>
          <p:cNvPr id="195" name="Google Shape;195;p11"/>
          <p:cNvPicPr preferRelativeResize="0"/>
          <p:nvPr/>
        </p:nvPicPr>
        <p:blipFill rotWithShape="1">
          <a:blip r:embed="rId4">
            <a:alphaModFix/>
          </a:blip>
          <a:srcRect b="0" l="0" r="0" t="0"/>
          <a:stretch/>
        </p:blipFill>
        <p:spPr>
          <a:xfrm>
            <a:off x="392164" y="5537966"/>
            <a:ext cx="1599901" cy="1236413"/>
          </a:xfrm>
          <a:prstGeom prst="rect">
            <a:avLst/>
          </a:prstGeom>
          <a:noFill/>
          <a:ln>
            <a:noFill/>
          </a:ln>
        </p:spPr>
      </p:pic>
      <p:pic>
        <p:nvPicPr>
          <p:cNvPr id="196" name="Google Shape;196;p11"/>
          <p:cNvPicPr preferRelativeResize="0"/>
          <p:nvPr/>
        </p:nvPicPr>
        <p:blipFill rotWithShape="1">
          <a:blip r:embed="rId5">
            <a:alphaModFix/>
          </a:blip>
          <a:srcRect b="0" l="0" r="0" t="0"/>
          <a:stretch/>
        </p:blipFill>
        <p:spPr>
          <a:xfrm>
            <a:off x="2286501" y="5565795"/>
            <a:ext cx="1676695" cy="1155830"/>
          </a:xfrm>
          <a:prstGeom prst="rect">
            <a:avLst/>
          </a:prstGeom>
          <a:noFill/>
          <a:ln>
            <a:noFill/>
          </a:ln>
        </p:spPr>
      </p:pic>
      <p:pic>
        <p:nvPicPr>
          <p:cNvPr id="197" name="Google Shape;197;p11"/>
          <p:cNvPicPr preferRelativeResize="0"/>
          <p:nvPr/>
        </p:nvPicPr>
        <p:blipFill rotWithShape="1">
          <a:blip r:embed="rId6">
            <a:alphaModFix/>
          </a:blip>
          <a:srcRect b="0" l="0" r="0" t="0"/>
          <a:stretch/>
        </p:blipFill>
        <p:spPr>
          <a:xfrm>
            <a:off x="4355266" y="5565795"/>
            <a:ext cx="1639886" cy="1142933"/>
          </a:xfrm>
          <a:prstGeom prst="rect">
            <a:avLst/>
          </a:prstGeom>
          <a:noFill/>
          <a:ln>
            <a:noFill/>
          </a:ln>
        </p:spPr>
      </p:pic>
      <p:pic>
        <p:nvPicPr>
          <p:cNvPr id="198" name="Google Shape;198;p11"/>
          <p:cNvPicPr preferRelativeResize="0"/>
          <p:nvPr/>
        </p:nvPicPr>
        <p:blipFill rotWithShape="1">
          <a:blip r:embed="rId7">
            <a:alphaModFix/>
          </a:blip>
          <a:srcRect b="0" l="0" r="0" t="0"/>
          <a:stretch/>
        </p:blipFill>
        <p:spPr>
          <a:xfrm>
            <a:off x="6325829" y="5565795"/>
            <a:ext cx="1527420" cy="1147361"/>
          </a:xfrm>
          <a:prstGeom prst="rect">
            <a:avLst/>
          </a:prstGeom>
          <a:noFill/>
          <a:ln>
            <a:noFill/>
          </a:ln>
        </p:spPr>
      </p:pic>
      <p:pic>
        <p:nvPicPr>
          <p:cNvPr id="199" name="Google Shape;199;p11"/>
          <p:cNvPicPr preferRelativeResize="0"/>
          <p:nvPr/>
        </p:nvPicPr>
        <p:blipFill rotWithShape="1">
          <a:blip r:embed="rId8">
            <a:alphaModFix/>
          </a:blip>
          <a:srcRect b="0" l="0" r="0" t="0"/>
          <a:stretch/>
        </p:blipFill>
        <p:spPr>
          <a:xfrm>
            <a:off x="8183926" y="5537966"/>
            <a:ext cx="1601594" cy="1160135"/>
          </a:xfrm>
          <a:prstGeom prst="rect">
            <a:avLst/>
          </a:prstGeom>
          <a:noFill/>
          <a:ln>
            <a:noFill/>
          </a:ln>
        </p:spPr>
      </p:pic>
      <p:pic>
        <p:nvPicPr>
          <p:cNvPr id="200" name="Google Shape;200;p11"/>
          <p:cNvPicPr preferRelativeResize="0"/>
          <p:nvPr/>
        </p:nvPicPr>
        <p:blipFill rotWithShape="1">
          <a:blip r:embed="rId9">
            <a:alphaModFix/>
          </a:blip>
          <a:srcRect b="0" l="0" r="0" t="0"/>
          <a:stretch/>
        </p:blipFill>
        <p:spPr>
          <a:xfrm>
            <a:off x="10116197" y="5528676"/>
            <a:ext cx="1534485" cy="1163910"/>
          </a:xfrm>
          <a:prstGeom prst="rect">
            <a:avLst/>
          </a:prstGeom>
          <a:noFill/>
          <a:ln>
            <a:noFill/>
          </a:ln>
        </p:spPr>
      </p:pic>
      <p:pic>
        <p:nvPicPr>
          <p:cNvPr id="201" name="Google Shape;201;p11"/>
          <p:cNvPicPr preferRelativeResize="0"/>
          <p:nvPr/>
        </p:nvPicPr>
        <p:blipFill rotWithShape="1">
          <a:blip r:embed="rId10">
            <a:alphaModFix/>
          </a:blip>
          <a:srcRect b="0" l="0" r="0" t="0"/>
          <a:stretch/>
        </p:blipFill>
        <p:spPr>
          <a:xfrm>
            <a:off x="9679426" y="1889750"/>
            <a:ext cx="1616423" cy="744765"/>
          </a:xfrm>
          <a:prstGeom prst="rect">
            <a:avLst/>
          </a:prstGeom>
          <a:noFill/>
          <a:ln>
            <a:noFill/>
          </a:ln>
        </p:spPr>
      </p:pic>
      <p:pic>
        <p:nvPicPr>
          <p:cNvPr id="202" name="Google Shape;202;p11"/>
          <p:cNvPicPr preferRelativeResize="0"/>
          <p:nvPr/>
        </p:nvPicPr>
        <p:blipFill>
          <a:blip r:embed="rId11">
            <a:alphaModFix/>
          </a:blip>
          <a:stretch>
            <a:fillRect/>
          </a:stretch>
        </p:blipFill>
        <p:spPr>
          <a:xfrm>
            <a:off x="10110450" y="2972686"/>
            <a:ext cx="1310525" cy="2351959"/>
          </a:xfrm>
          <a:prstGeom prst="rect">
            <a:avLst/>
          </a:prstGeom>
          <a:noFill/>
          <a:ln>
            <a:noFill/>
          </a:ln>
        </p:spPr>
      </p:pic>
      <p:cxnSp>
        <p:nvCxnSpPr>
          <p:cNvPr id="203" name="Google Shape;203;p11"/>
          <p:cNvCxnSpPr/>
          <p:nvPr/>
        </p:nvCxnSpPr>
        <p:spPr>
          <a:xfrm flipH="1" rot="10800000">
            <a:off x="8097725" y="2267375"/>
            <a:ext cx="1381200" cy="295200"/>
          </a:xfrm>
          <a:prstGeom prst="straightConnector1">
            <a:avLst/>
          </a:prstGeom>
          <a:noFill/>
          <a:ln cap="flat" cmpd="sng" w="9525">
            <a:solidFill>
              <a:schemeClr val="dk2"/>
            </a:solidFill>
            <a:prstDash val="solid"/>
            <a:round/>
            <a:headEnd len="med" w="med" type="none"/>
            <a:tailEnd len="med" w="med" type="none"/>
          </a:ln>
        </p:spPr>
      </p:cxnSp>
      <p:cxnSp>
        <p:nvCxnSpPr>
          <p:cNvPr id="204" name="Google Shape;204;p11"/>
          <p:cNvCxnSpPr/>
          <p:nvPr/>
        </p:nvCxnSpPr>
        <p:spPr>
          <a:xfrm>
            <a:off x="6138300" y="3436050"/>
            <a:ext cx="4107600" cy="11700"/>
          </a:xfrm>
          <a:prstGeom prst="straightConnector1">
            <a:avLst/>
          </a:prstGeom>
          <a:noFill/>
          <a:ln cap="flat" cmpd="sng" w="9525">
            <a:solidFill>
              <a:schemeClr val="dk2"/>
            </a:solidFill>
            <a:prstDash val="solid"/>
            <a:round/>
            <a:headEnd len="med" w="med" type="none"/>
            <a:tailEnd len="med" w="med" type="none"/>
          </a:ln>
        </p:spPr>
      </p:cxnSp>
      <p:cxnSp>
        <p:nvCxnSpPr>
          <p:cNvPr id="205" name="Google Shape;205;p11"/>
          <p:cNvCxnSpPr/>
          <p:nvPr/>
        </p:nvCxnSpPr>
        <p:spPr>
          <a:xfrm flipH="1" rot="10800000">
            <a:off x="7483925" y="4085275"/>
            <a:ext cx="2892000" cy="342300"/>
          </a:xfrm>
          <a:prstGeom prst="straightConnector1">
            <a:avLst/>
          </a:prstGeom>
          <a:noFill/>
          <a:ln cap="flat" cmpd="sng" w="9525">
            <a:solidFill>
              <a:schemeClr val="dk2"/>
            </a:solidFill>
            <a:prstDash val="solid"/>
            <a:round/>
            <a:headEnd len="med" w="med" type="none"/>
            <a:tailEnd len="med" w="med" type="none"/>
          </a:ln>
        </p:spPr>
      </p:cxn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209" name="Shape 209"/>
        <p:cNvGrpSpPr/>
        <p:nvPr/>
      </p:nvGrpSpPr>
      <p:grpSpPr>
        <a:xfrm>
          <a:off x="0" y="0"/>
          <a:ext cx="0" cy="0"/>
          <a:chOff x="0" y="0"/>
          <a:chExt cx="0" cy="0"/>
        </a:xfrm>
      </p:grpSpPr>
      <p:sp>
        <p:nvSpPr>
          <p:cNvPr id="210" name="Google Shape;210;g7546611c97_1_0"/>
          <p:cNvSpPr txBox="1"/>
          <p:nvPr/>
        </p:nvSpPr>
        <p:spPr>
          <a:xfrm>
            <a:off x="393704" y="2487573"/>
            <a:ext cx="7139100" cy="400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pic>
        <p:nvPicPr>
          <p:cNvPr descr="Related image" id="211" name="Google Shape;211;g7546611c97_1_0"/>
          <p:cNvPicPr preferRelativeResize="0"/>
          <p:nvPr/>
        </p:nvPicPr>
        <p:blipFill rotWithShape="1">
          <a:blip r:embed="rId3">
            <a:alphaModFix/>
          </a:blip>
          <a:srcRect b="0" l="0" r="0" t="0"/>
          <a:stretch/>
        </p:blipFill>
        <p:spPr>
          <a:xfrm>
            <a:off x="4583114" y="-11764963"/>
            <a:ext cx="2949575" cy="3816350"/>
          </a:xfrm>
          <a:prstGeom prst="rect">
            <a:avLst/>
          </a:prstGeom>
          <a:noFill/>
          <a:ln>
            <a:noFill/>
          </a:ln>
        </p:spPr>
      </p:pic>
      <p:sp>
        <p:nvSpPr>
          <p:cNvPr id="212" name="Google Shape;212;g7546611c97_1_0"/>
          <p:cNvSpPr txBox="1"/>
          <p:nvPr/>
        </p:nvSpPr>
        <p:spPr>
          <a:xfrm>
            <a:off x="317503" y="225415"/>
            <a:ext cx="11480700" cy="5632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Week 4- Number bonds to 5.</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We would like the children to learn that small numbers (including zero) can be combined together to make </a:t>
            </a:r>
            <a:r>
              <a:rPr b="1" lang="en-GB" sz="2000">
                <a:solidFill>
                  <a:schemeClr val="dk1"/>
                </a:solidFill>
              </a:rPr>
              <a:t>a</a:t>
            </a:r>
            <a:r>
              <a:rPr b="1" lang="en-GB" sz="2000">
                <a:solidFill>
                  <a:schemeClr val="dk1"/>
                </a:solidFill>
                <a:latin typeface="Arial"/>
                <a:ea typeface="Arial"/>
                <a:cs typeface="Arial"/>
                <a:sym typeface="Arial"/>
              </a:rPr>
              <a:t> number.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These are called number bonds. </a:t>
            </a:r>
            <a:r>
              <a:rPr lang="en-GB" sz="2000">
                <a:solidFill>
                  <a:schemeClr val="dk1"/>
                </a:solidFill>
                <a:latin typeface="Arial"/>
                <a:ea typeface="Arial"/>
                <a:cs typeface="Arial"/>
                <a:sym typeface="Arial"/>
              </a:rPr>
              <a:t>(Please see ten frame resource) </a:t>
            </a:r>
            <a:endParaRPr/>
          </a:p>
          <a:p>
            <a:pPr indent="0" lvl="0" marL="0" marR="0" rtl="0" algn="l">
              <a:spcBef>
                <a:spcPts val="0"/>
              </a:spcBef>
              <a:spcAft>
                <a:spcPts val="0"/>
              </a:spcAft>
              <a:buNone/>
            </a:pPr>
            <a:r>
              <a:t/>
            </a:r>
            <a:endParaRPr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Begin by watching the numberblocks episode The whole of me </a:t>
            </a:r>
            <a:r>
              <a:rPr lang="en-GB" sz="2000" u="sng">
                <a:solidFill>
                  <a:schemeClr val="dk1"/>
                </a:solidFill>
                <a:latin typeface="Calibri"/>
                <a:ea typeface="Calibri"/>
                <a:cs typeface="Calibri"/>
                <a:sym typeface="Calibri"/>
                <a:hlinkClick r:id="rId4"/>
              </a:rPr>
              <a:t>https://www.bbc.co.uk/iplayer/episode/b08dr1l3/numberblocks-series-1-the-whole-of-me</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We use these episodes as a stimulus for discussion. You may want to re-watch the episode and pause it at certain points that you could discuss. </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Ask your child what they noticed in the episode. Discuss how the numberblocks split up into smaller numberblocks. </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The episode provides some examples of how numbers can be partitioned into smaller numbers. </a:t>
            </a:r>
            <a:endParaRPr/>
          </a:p>
          <a:p>
            <a:pPr indent="0" lvl="0" marL="0" marR="0" rtl="0" algn="l">
              <a:spcBef>
                <a:spcPts val="0"/>
              </a:spcBef>
              <a:spcAft>
                <a:spcPts val="0"/>
              </a:spcAft>
              <a:buNone/>
            </a:pPr>
            <a:r>
              <a:rPr b="1" lang="en-GB" sz="2000">
                <a:solidFill>
                  <a:srgbClr val="FF0000"/>
                </a:solidFill>
                <a:latin typeface="Arial"/>
                <a:ea typeface="Arial"/>
                <a:cs typeface="Arial"/>
                <a:sym typeface="Arial"/>
              </a:rPr>
              <a:t>It is really important that children understand that numbers can be partitioned in different ways but the whole always remains the same.</a:t>
            </a:r>
            <a:endParaRPr b="1" sz="2000">
              <a:solidFill>
                <a:srgbClr val="FF0000"/>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p:txBody>
      </p:sp>
      <p:pic>
        <p:nvPicPr>
          <p:cNvPr id="213" name="Google Shape;213;g7546611c97_1_0"/>
          <p:cNvPicPr preferRelativeResize="0"/>
          <p:nvPr/>
        </p:nvPicPr>
        <p:blipFill rotWithShape="1">
          <a:blip r:embed="rId5">
            <a:alphaModFix/>
          </a:blip>
          <a:srcRect b="0" l="0" r="0" t="0"/>
          <a:stretch/>
        </p:blipFill>
        <p:spPr>
          <a:xfrm>
            <a:off x="392164" y="5537966"/>
            <a:ext cx="1599901" cy="1236412"/>
          </a:xfrm>
          <a:prstGeom prst="rect">
            <a:avLst/>
          </a:prstGeom>
          <a:noFill/>
          <a:ln>
            <a:noFill/>
          </a:ln>
        </p:spPr>
      </p:pic>
      <p:pic>
        <p:nvPicPr>
          <p:cNvPr id="214" name="Google Shape;214;g7546611c97_1_0"/>
          <p:cNvPicPr preferRelativeResize="0"/>
          <p:nvPr/>
        </p:nvPicPr>
        <p:blipFill rotWithShape="1">
          <a:blip r:embed="rId6">
            <a:alphaModFix/>
          </a:blip>
          <a:srcRect b="0" l="0" r="0" t="0"/>
          <a:stretch/>
        </p:blipFill>
        <p:spPr>
          <a:xfrm>
            <a:off x="2286501" y="5565795"/>
            <a:ext cx="1676696" cy="1155831"/>
          </a:xfrm>
          <a:prstGeom prst="rect">
            <a:avLst/>
          </a:prstGeom>
          <a:noFill/>
          <a:ln>
            <a:noFill/>
          </a:ln>
        </p:spPr>
      </p:pic>
      <p:pic>
        <p:nvPicPr>
          <p:cNvPr id="215" name="Google Shape;215;g7546611c97_1_0"/>
          <p:cNvPicPr preferRelativeResize="0"/>
          <p:nvPr/>
        </p:nvPicPr>
        <p:blipFill rotWithShape="1">
          <a:blip r:embed="rId7">
            <a:alphaModFix/>
          </a:blip>
          <a:srcRect b="0" l="0" r="0" t="0"/>
          <a:stretch/>
        </p:blipFill>
        <p:spPr>
          <a:xfrm>
            <a:off x="4355266" y="5565795"/>
            <a:ext cx="1639887" cy="1142933"/>
          </a:xfrm>
          <a:prstGeom prst="rect">
            <a:avLst/>
          </a:prstGeom>
          <a:noFill/>
          <a:ln>
            <a:noFill/>
          </a:ln>
        </p:spPr>
      </p:pic>
      <p:pic>
        <p:nvPicPr>
          <p:cNvPr id="216" name="Google Shape;216;g7546611c97_1_0"/>
          <p:cNvPicPr preferRelativeResize="0"/>
          <p:nvPr/>
        </p:nvPicPr>
        <p:blipFill rotWithShape="1">
          <a:blip r:embed="rId8">
            <a:alphaModFix/>
          </a:blip>
          <a:srcRect b="0" l="0" r="0" t="0"/>
          <a:stretch/>
        </p:blipFill>
        <p:spPr>
          <a:xfrm>
            <a:off x="6325829" y="5565795"/>
            <a:ext cx="1527419" cy="1147362"/>
          </a:xfrm>
          <a:prstGeom prst="rect">
            <a:avLst/>
          </a:prstGeom>
          <a:noFill/>
          <a:ln>
            <a:noFill/>
          </a:ln>
        </p:spPr>
      </p:pic>
      <p:pic>
        <p:nvPicPr>
          <p:cNvPr id="217" name="Google Shape;217;g7546611c97_1_0"/>
          <p:cNvPicPr preferRelativeResize="0"/>
          <p:nvPr/>
        </p:nvPicPr>
        <p:blipFill rotWithShape="1">
          <a:blip r:embed="rId9">
            <a:alphaModFix/>
          </a:blip>
          <a:srcRect b="0" l="0" r="0" t="0"/>
          <a:stretch/>
        </p:blipFill>
        <p:spPr>
          <a:xfrm>
            <a:off x="8183926" y="5537966"/>
            <a:ext cx="1601594" cy="1160134"/>
          </a:xfrm>
          <a:prstGeom prst="rect">
            <a:avLst/>
          </a:prstGeom>
          <a:noFill/>
          <a:ln>
            <a:noFill/>
          </a:ln>
        </p:spPr>
      </p:pic>
      <p:pic>
        <p:nvPicPr>
          <p:cNvPr id="218" name="Google Shape;218;g7546611c97_1_0"/>
          <p:cNvPicPr preferRelativeResize="0"/>
          <p:nvPr/>
        </p:nvPicPr>
        <p:blipFill rotWithShape="1">
          <a:blip r:embed="rId10">
            <a:alphaModFix/>
          </a:blip>
          <a:srcRect b="0" l="0" r="0" t="0"/>
          <a:stretch/>
        </p:blipFill>
        <p:spPr>
          <a:xfrm>
            <a:off x="10116197" y="5528676"/>
            <a:ext cx="1534486" cy="1163911"/>
          </a:xfrm>
          <a:prstGeom prst="rect">
            <a:avLst/>
          </a:prstGeom>
          <a:noFill/>
          <a:ln>
            <a:noFill/>
          </a:ln>
        </p:spPr>
      </p:pic>
      <p:pic>
        <p:nvPicPr>
          <p:cNvPr id="219" name="Google Shape;219;g7546611c97_1_0"/>
          <p:cNvPicPr preferRelativeResize="0"/>
          <p:nvPr/>
        </p:nvPicPr>
        <p:blipFill rotWithShape="1">
          <a:blip r:embed="rId11">
            <a:alphaModFix/>
          </a:blip>
          <a:srcRect b="0" l="0" r="0" t="0"/>
          <a:stretch/>
        </p:blipFill>
        <p:spPr>
          <a:xfrm>
            <a:off x="8268537" y="931786"/>
            <a:ext cx="3923472" cy="1438240"/>
          </a:xfrm>
          <a:prstGeom prst="rect">
            <a:avLst/>
          </a:prstGeom>
          <a:noFill/>
          <a:ln>
            <a:noFill/>
          </a:ln>
        </p:spPr>
      </p:pic>
      <p:cxnSp>
        <p:nvCxnSpPr>
          <p:cNvPr id="220" name="Google Shape;220;g7546611c97_1_0"/>
          <p:cNvCxnSpPr/>
          <p:nvPr/>
        </p:nvCxnSpPr>
        <p:spPr>
          <a:xfrm>
            <a:off x="7368940" y="1592719"/>
            <a:ext cx="1080000" cy="603900"/>
          </a:xfrm>
          <a:prstGeom prst="straightConnector1">
            <a:avLst/>
          </a:prstGeom>
          <a:noFill/>
          <a:ln cap="flat" cmpd="sng" w="76200">
            <a:solidFill>
              <a:srgbClr val="FF0000"/>
            </a:solidFill>
            <a:prstDash val="solid"/>
            <a:miter lim="800000"/>
            <a:headEnd len="sm" w="sm" type="none"/>
            <a:tailEnd len="med" w="med" type="triangle"/>
          </a:ln>
        </p:spPr>
      </p:cxn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224" name="Shape 224"/>
        <p:cNvGrpSpPr/>
        <p:nvPr/>
      </p:nvGrpSpPr>
      <p:grpSpPr>
        <a:xfrm>
          <a:off x="0" y="0"/>
          <a:ext cx="0" cy="0"/>
          <a:chOff x="0" y="0"/>
          <a:chExt cx="0" cy="0"/>
        </a:xfrm>
      </p:grpSpPr>
      <p:sp>
        <p:nvSpPr>
          <p:cNvPr id="225" name="Google Shape;225;p12"/>
          <p:cNvSpPr txBox="1"/>
          <p:nvPr/>
        </p:nvSpPr>
        <p:spPr>
          <a:xfrm>
            <a:off x="393704" y="2487573"/>
            <a:ext cx="7138985"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pic>
        <p:nvPicPr>
          <p:cNvPr descr="Related image" id="226" name="Google Shape;226;p12"/>
          <p:cNvPicPr preferRelativeResize="0"/>
          <p:nvPr/>
        </p:nvPicPr>
        <p:blipFill rotWithShape="1">
          <a:blip r:embed="rId3">
            <a:alphaModFix/>
          </a:blip>
          <a:srcRect b="0" l="0" r="0" t="0"/>
          <a:stretch/>
        </p:blipFill>
        <p:spPr>
          <a:xfrm>
            <a:off x="4583114" y="-11764963"/>
            <a:ext cx="2949575" cy="3816350"/>
          </a:xfrm>
          <a:prstGeom prst="rect">
            <a:avLst/>
          </a:prstGeom>
          <a:noFill/>
          <a:ln>
            <a:noFill/>
          </a:ln>
        </p:spPr>
      </p:pic>
      <p:sp>
        <p:nvSpPr>
          <p:cNvPr id="227" name="Google Shape;227;p12"/>
          <p:cNvSpPr txBox="1"/>
          <p:nvPr/>
        </p:nvSpPr>
        <p:spPr>
          <a:xfrm>
            <a:off x="177800" y="190500"/>
            <a:ext cx="9956400" cy="4672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Activity 1- </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Make a circle on the floor, a hoop would be great to use.  If you don’t have one you can improvise! </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Give the children 5 bean bags (again you may have to improvise).</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Ask your child to throw the bean bags in the hoop.</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How many land inside the hoop?</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How many land outside?</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Do you still have the same amount of beanbags even though they have partitioned?</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How could you record your results? Encourage your child to draw their results and begin to think about writing them as a calculation eg. 4+1=5.  The drawing</a:t>
            </a:r>
            <a:r>
              <a:rPr b="1" lang="en-GB" sz="2000">
                <a:solidFill>
                  <a:schemeClr val="dk1"/>
                </a:solidFill>
              </a:rPr>
              <a:t> is really important for understanding.</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Change the total number of beanbags you have. What does your child predict may happen then?</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1900">
              <a:solidFill>
                <a:srgbClr val="FF0000"/>
              </a:solidFill>
              <a:latin typeface="Arial"/>
              <a:ea typeface="Arial"/>
              <a:cs typeface="Arial"/>
              <a:sym typeface="Arial"/>
            </a:endParaRPr>
          </a:p>
        </p:txBody>
      </p:sp>
      <p:pic>
        <p:nvPicPr>
          <p:cNvPr id="228" name="Google Shape;228;p12"/>
          <p:cNvPicPr preferRelativeResize="0"/>
          <p:nvPr/>
        </p:nvPicPr>
        <p:blipFill rotWithShape="1">
          <a:blip r:embed="rId4">
            <a:alphaModFix/>
          </a:blip>
          <a:srcRect b="0" l="0" r="0" t="0"/>
          <a:stretch/>
        </p:blipFill>
        <p:spPr>
          <a:xfrm>
            <a:off x="9909139" y="131600"/>
            <a:ext cx="2003461" cy="914401"/>
          </a:xfrm>
          <a:prstGeom prst="rect">
            <a:avLst/>
          </a:prstGeom>
          <a:noFill/>
          <a:ln>
            <a:noFill/>
          </a:ln>
        </p:spPr>
      </p:pic>
      <p:pic>
        <p:nvPicPr>
          <p:cNvPr id="229" name="Google Shape;229;p12"/>
          <p:cNvPicPr preferRelativeResize="0"/>
          <p:nvPr/>
        </p:nvPicPr>
        <p:blipFill>
          <a:blip r:embed="rId5">
            <a:alphaModFix/>
          </a:blip>
          <a:stretch>
            <a:fillRect/>
          </a:stretch>
        </p:blipFill>
        <p:spPr>
          <a:xfrm>
            <a:off x="10443368" y="1461200"/>
            <a:ext cx="1624314" cy="2887670"/>
          </a:xfrm>
          <a:prstGeom prst="rect">
            <a:avLst/>
          </a:prstGeom>
          <a:noFill/>
          <a:ln>
            <a:noFill/>
          </a:ln>
        </p:spPr>
      </p:pic>
      <p:sp>
        <p:nvSpPr>
          <p:cNvPr id="230" name="Google Shape;230;p12"/>
          <p:cNvSpPr txBox="1"/>
          <p:nvPr/>
        </p:nvSpPr>
        <p:spPr>
          <a:xfrm>
            <a:off x="48163" y="4862700"/>
            <a:ext cx="12019500" cy="185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900">
                <a:solidFill>
                  <a:srgbClr val="FF0000"/>
                </a:solidFill>
              </a:rPr>
              <a:t>This activity can be extended to using 10 objects and exploring number bonds to 10. Please do not move onto number bonds to 10 unless your child has a really good understanding of number bonds to 5. To ensure this practise all of the activities provided using number bonds to 5 and then return and use number bonds to 10. </a:t>
            </a:r>
            <a:endParaRPr sz="1300">
              <a:solidFill>
                <a:schemeClr val="dk1"/>
              </a:solidFill>
            </a:endParaRPr>
          </a:p>
          <a:p>
            <a:pPr indent="0" lvl="0" marL="0" rtl="0" algn="l">
              <a:spcBef>
                <a:spcPts val="0"/>
              </a:spcBef>
              <a:spcAft>
                <a:spcPts val="0"/>
              </a:spcAft>
              <a:buNone/>
            </a:pPr>
            <a:r>
              <a:t/>
            </a:r>
            <a:endParaRPr b="1" sz="1500">
              <a:solidFill>
                <a:srgbClr val="FF0000"/>
              </a:solidFill>
            </a:endParaRPr>
          </a:p>
          <a:p>
            <a:pPr indent="0" lvl="0" marL="0" rtl="0" algn="l">
              <a:spcBef>
                <a:spcPts val="0"/>
              </a:spcBef>
              <a:spcAft>
                <a:spcPts val="0"/>
              </a:spcAft>
              <a:buNone/>
            </a:pPr>
            <a:r>
              <a:rPr b="1" lang="en-GB" sz="1900">
                <a:solidFill>
                  <a:srgbClr val="FF0000"/>
                </a:solidFill>
              </a:rPr>
              <a:t>Encourage your child to record their findings by drawing representations and writing calculations.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234" name="Shape 234"/>
        <p:cNvGrpSpPr/>
        <p:nvPr/>
      </p:nvGrpSpPr>
      <p:grpSpPr>
        <a:xfrm>
          <a:off x="0" y="0"/>
          <a:ext cx="0" cy="0"/>
          <a:chOff x="0" y="0"/>
          <a:chExt cx="0" cy="0"/>
        </a:xfrm>
      </p:grpSpPr>
      <p:sp>
        <p:nvSpPr>
          <p:cNvPr id="235" name="Google Shape;235;p13"/>
          <p:cNvSpPr txBox="1"/>
          <p:nvPr/>
        </p:nvSpPr>
        <p:spPr>
          <a:xfrm>
            <a:off x="393704" y="2487573"/>
            <a:ext cx="7138985"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pic>
        <p:nvPicPr>
          <p:cNvPr descr="Related image" id="236" name="Google Shape;236;p13"/>
          <p:cNvPicPr preferRelativeResize="0"/>
          <p:nvPr/>
        </p:nvPicPr>
        <p:blipFill rotWithShape="1">
          <a:blip r:embed="rId3">
            <a:alphaModFix/>
          </a:blip>
          <a:srcRect b="0" l="0" r="0" t="0"/>
          <a:stretch/>
        </p:blipFill>
        <p:spPr>
          <a:xfrm>
            <a:off x="4583114" y="-11764963"/>
            <a:ext cx="2949575" cy="3816350"/>
          </a:xfrm>
          <a:prstGeom prst="rect">
            <a:avLst/>
          </a:prstGeom>
          <a:noFill/>
          <a:ln>
            <a:noFill/>
          </a:ln>
        </p:spPr>
      </p:pic>
      <p:sp>
        <p:nvSpPr>
          <p:cNvPr id="237" name="Google Shape;237;p13"/>
          <p:cNvSpPr txBox="1"/>
          <p:nvPr/>
        </p:nvSpPr>
        <p:spPr>
          <a:xfrm>
            <a:off x="304800" y="304800"/>
            <a:ext cx="11430000" cy="501675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Activity 2- </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Cut out 5 circles, colour one side red and the other side yellow. </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Shake the counters and drop them on the table.</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How many are red, how many are yellow?</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If you dropped them again would they land the same?</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Drop them again, what has changed? Again ensure your child knows that the whole remains the same. </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A part-whole method is a great way of looking at partitioning numbers. </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The whole is always in the top circle and the 2 parts are represented underneath. This model is a great visual representation of partitioning. </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Using the part-whole method ask your child to draw their results from the counter activity.</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p:txBody>
      </p:sp>
      <p:pic>
        <p:nvPicPr>
          <p:cNvPr id="238" name="Google Shape;238;p13"/>
          <p:cNvPicPr preferRelativeResize="0"/>
          <p:nvPr/>
        </p:nvPicPr>
        <p:blipFill rotWithShape="1">
          <a:blip r:embed="rId4">
            <a:alphaModFix/>
          </a:blip>
          <a:srcRect b="0" l="0" r="0" t="0"/>
          <a:stretch/>
        </p:blipFill>
        <p:spPr>
          <a:xfrm>
            <a:off x="7532689" y="1735961"/>
            <a:ext cx="951627" cy="669453"/>
          </a:xfrm>
          <a:prstGeom prst="rect">
            <a:avLst/>
          </a:prstGeom>
          <a:noFill/>
          <a:ln>
            <a:noFill/>
          </a:ln>
        </p:spPr>
      </p:pic>
      <p:pic>
        <p:nvPicPr>
          <p:cNvPr id="239" name="Google Shape;239;p13"/>
          <p:cNvPicPr preferRelativeResize="0"/>
          <p:nvPr/>
        </p:nvPicPr>
        <p:blipFill rotWithShape="1">
          <a:blip r:embed="rId5">
            <a:alphaModFix/>
          </a:blip>
          <a:srcRect b="8771" l="0" r="0" t="-1"/>
          <a:stretch/>
        </p:blipFill>
        <p:spPr>
          <a:xfrm>
            <a:off x="304800" y="5513950"/>
            <a:ext cx="2734902" cy="1067806"/>
          </a:xfrm>
          <a:prstGeom prst="rect">
            <a:avLst/>
          </a:prstGeom>
          <a:noFill/>
          <a:ln>
            <a:noFill/>
          </a:ln>
        </p:spPr>
      </p:pic>
      <p:sp>
        <p:nvSpPr>
          <p:cNvPr id="240" name="Google Shape;240;p13"/>
          <p:cNvSpPr txBox="1"/>
          <p:nvPr/>
        </p:nvSpPr>
        <p:spPr>
          <a:xfrm>
            <a:off x="3416300" y="5513950"/>
            <a:ext cx="8318500"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rgbClr val="FF0000"/>
                </a:solidFill>
                <a:latin typeface="Arial"/>
                <a:ea typeface="Arial"/>
                <a:cs typeface="Arial"/>
                <a:sym typeface="Arial"/>
              </a:rPr>
              <a:t>This activity can also be extended to using 10 counters. Encourage your child to record their findings by drawing and writing calculations. </a:t>
            </a:r>
            <a:endParaRPr/>
          </a:p>
          <a:p>
            <a:pPr indent="0" lvl="0" marL="0" marR="0" rtl="0" algn="l">
              <a:spcBef>
                <a:spcPts val="0"/>
              </a:spcBef>
              <a:spcAft>
                <a:spcPts val="0"/>
              </a:spcAft>
              <a:buNone/>
            </a:pPr>
            <a:r>
              <a:t/>
            </a:r>
            <a:endParaRPr b="1" sz="2000">
              <a:solidFill>
                <a:srgbClr val="FF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244" name="Shape 244"/>
        <p:cNvGrpSpPr/>
        <p:nvPr/>
      </p:nvGrpSpPr>
      <p:grpSpPr>
        <a:xfrm>
          <a:off x="0" y="0"/>
          <a:ext cx="0" cy="0"/>
          <a:chOff x="0" y="0"/>
          <a:chExt cx="0" cy="0"/>
        </a:xfrm>
      </p:grpSpPr>
      <p:sp>
        <p:nvSpPr>
          <p:cNvPr id="245" name="Google Shape;245;p14"/>
          <p:cNvSpPr txBox="1"/>
          <p:nvPr/>
        </p:nvSpPr>
        <p:spPr>
          <a:xfrm>
            <a:off x="393704" y="2487573"/>
            <a:ext cx="7138985"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pic>
        <p:nvPicPr>
          <p:cNvPr id="246" name="Google Shape;246;p14"/>
          <p:cNvPicPr preferRelativeResize="0"/>
          <p:nvPr/>
        </p:nvPicPr>
        <p:blipFill rotWithShape="1">
          <a:blip r:embed="rId3">
            <a:alphaModFix/>
          </a:blip>
          <a:srcRect b="0" l="0" r="0" t="0"/>
          <a:stretch/>
        </p:blipFill>
        <p:spPr>
          <a:xfrm>
            <a:off x="215904" y="3261215"/>
            <a:ext cx="3035296" cy="3429685"/>
          </a:xfrm>
          <a:prstGeom prst="rect">
            <a:avLst/>
          </a:prstGeom>
          <a:noFill/>
          <a:ln>
            <a:noFill/>
          </a:ln>
        </p:spPr>
      </p:pic>
      <p:pic>
        <p:nvPicPr>
          <p:cNvPr id="247" name="Google Shape;247;p14"/>
          <p:cNvPicPr preferRelativeResize="0"/>
          <p:nvPr/>
        </p:nvPicPr>
        <p:blipFill rotWithShape="1">
          <a:blip r:embed="rId4">
            <a:alphaModFix/>
          </a:blip>
          <a:srcRect b="0" l="0" r="0" t="0"/>
          <a:stretch/>
        </p:blipFill>
        <p:spPr>
          <a:xfrm>
            <a:off x="3539152" y="2236542"/>
            <a:ext cx="2734648" cy="2562657"/>
          </a:xfrm>
          <a:prstGeom prst="rect">
            <a:avLst/>
          </a:prstGeom>
          <a:noFill/>
          <a:ln>
            <a:noFill/>
          </a:ln>
        </p:spPr>
      </p:pic>
      <p:pic>
        <p:nvPicPr>
          <p:cNvPr id="248" name="Google Shape;248;p14"/>
          <p:cNvPicPr preferRelativeResize="0"/>
          <p:nvPr/>
        </p:nvPicPr>
        <p:blipFill rotWithShape="1">
          <a:blip r:embed="rId5">
            <a:alphaModFix/>
          </a:blip>
          <a:srcRect b="0" l="0" r="0" t="0"/>
          <a:stretch/>
        </p:blipFill>
        <p:spPr>
          <a:xfrm>
            <a:off x="6733718" y="2660601"/>
            <a:ext cx="2329037" cy="2993344"/>
          </a:xfrm>
          <a:prstGeom prst="rect">
            <a:avLst/>
          </a:prstGeom>
          <a:noFill/>
          <a:ln>
            <a:noFill/>
          </a:ln>
        </p:spPr>
      </p:pic>
      <p:pic>
        <p:nvPicPr>
          <p:cNvPr id="249" name="Google Shape;249;p14"/>
          <p:cNvPicPr preferRelativeResize="0"/>
          <p:nvPr/>
        </p:nvPicPr>
        <p:blipFill rotWithShape="1">
          <a:blip r:embed="rId6">
            <a:alphaModFix/>
          </a:blip>
          <a:srcRect b="0" l="0" r="0" t="0"/>
          <a:stretch/>
        </p:blipFill>
        <p:spPr>
          <a:xfrm>
            <a:off x="9756318" y="2416156"/>
            <a:ext cx="2148113" cy="4274744"/>
          </a:xfrm>
          <a:prstGeom prst="rect">
            <a:avLst/>
          </a:prstGeom>
          <a:noFill/>
          <a:ln>
            <a:noFill/>
          </a:ln>
        </p:spPr>
      </p:pic>
      <p:sp>
        <p:nvSpPr>
          <p:cNvPr id="250" name="Google Shape;250;p14"/>
          <p:cNvSpPr txBox="1"/>
          <p:nvPr/>
        </p:nvSpPr>
        <p:spPr>
          <a:xfrm>
            <a:off x="215904" y="317500"/>
            <a:ext cx="11556996"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Here are some practical ways that you can explore number bonds. Have fun!</a:t>
            </a:r>
            <a:endParaRPr b="1" sz="2000">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254" name="Shape 254"/>
        <p:cNvGrpSpPr/>
        <p:nvPr/>
      </p:nvGrpSpPr>
      <p:grpSpPr>
        <a:xfrm>
          <a:off x="0" y="0"/>
          <a:ext cx="0" cy="0"/>
          <a:chOff x="0" y="0"/>
          <a:chExt cx="0" cy="0"/>
        </a:xfrm>
      </p:grpSpPr>
      <p:sp>
        <p:nvSpPr>
          <p:cNvPr id="255" name="Google Shape;255;p15"/>
          <p:cNvSpPr txBox="1"/>
          <p:nvPr/>
        </p:nvSpPr>
        <p:spPr>
          <a:xfrm>
            <a:off x="393704" y="2487573"/>
            <a:ext cx="7138985"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pic>
        <p:nvPicPr>
          <p:cNvPr descr="Related image" id="256" name="Google Shape;256;p15"/>
          <p:cNvPicPr preferRelativeResize="0"/>
          <p:nvPr/>
        </p:nvPicPr>
        <p:blipFill rotWithShape="1">
          <a:blip r:embed="rId3">
            <a:alphaModFix/>
          </a:blip>
          <a:srcRect b="0" l="0" r="0" t="0"/>
          <a:stretch/>
        </p:blipFill>
        <p:spPr>
          <a:xfrm>
            <a:off x="4583114" y="-11764963"/>
            <a:ext cx="2949575" cy="3816350"/>
          </a:xfrm>
          <a:prstGeom prst="rect">
            <a:avLst/>
          </a:prstGeom>
          <a:noFill/>
          <a:ln>
            <a:noFill/>
          </a:ln>
        </p:spPr>
      </p:pic>
      <p:pic>
        <p:nvPicPr>
          <p:cNvPr id="257" name="Google Shape;257;p15"/>
          <p:cNvPicPr preferRelativeResize="0"/>
          <p:nvPr/>
        </p:nvPicPr>
        <p:blipFill rotWithShape="1">
          <a:blip r:embed="rId4">
            <a:alphaModFix/>
          </a:blip>
          <a:srcRect b="0" l="0" r="0" t="0"/>
          <a:stretch/>
        </p:blipFill>
        <p:spPr>
          <a:xfrm>
            <a:off x="0" y="243708"/>
            <a:ext cx="5859501" cy="3337691"/>
          </a:xfrm>
          <a:prstGeom prst="rect">
            <a:avLst/>
          </a:prstGeom>
          <a:noFill/>
          <a:ln>
            <a:noFill/>
          </a:ln>
        </p:spPr>
      </p:pic>
      <p:pic>
        <p:nvPicPr>
          <p:cNvPr id="258" name="Google Shape;258;p15"/>
          <p:cNvPicPr preferRelativeResize="0"/>
          <p:nvPr/>
        </p:nvPicPr>
        <p:blipFill rotWithShape="1">
          <a:blip r:embed="rId5">
            <a:alphaModFix/>
          </a:blip>
          <a:srcRect b="0" l="0" r="0" t="0"/>
          <a:stretch/>
        </p:blipFill>
        <p:spPr>
          <a:xfrm>
            <a:off x="7532689" y="243708"/>
            <a:ext cx="2502866" cy="2947436"/>
          </a:xfrm>
          <a:prstGeom prst="rect">
            <a:avLst/>
          </a:prstGeom>
          <a:noFill/>
          <a:ln>
            <a:noFill/>
          </a:ln>
        </p:spPr>
      </p:pic>
      <p:sp>
        <p:nvSpPr>
          <p:cNvPr id="259" name="Google Shape;259;p15"/>
          <p:cNvSpPr txBox="1"/>
          <p:nvPr/>
        </p:nvSpPr>
        <p:spPr>
          <a:xfrm>
            <a:off x="6565900" y="3479800"/>
            <a:ext cx="5334000"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Write numbers 1-5 a + and = onto pegs or lollipop sticks. Explore how many different ways you can make 5. </a:t>
            </a:r>
            <a:endParaRPr b="1" sz="2000">
              <a:solidFill>
                <a:schemeClr val="dk1"/>
              </a:solidFill>
              <a:latin typeface="Arial"/>
              <a:ea typeface="Arial"/>
              <a:cs typeface="Arial"/>
              <a:sym typeface="Arial"/>
            </a:endParaRPr>
          </a:p>
        </p:txBody>
      </p:sp>
      <p:pic>
        <p:nvPicPr>
          <p:cNvPr id="260" name="Google Shape;260;p15"/>
          <p:cNvPicPr preferRelativeResize="0"/>
          <p:nvPr/>
        </p:nvPicPr>
        <p:blipFill rotWithShape="1">
          <a:blip r:embed="rId6">
            <a:alphaModFix/>
          </a:blip>
          <a:srcRect b="0" l="0" r="0" t="0"/>
          <a:stretch/>
        </p:blipFill>
        <p:spPr>
          <a:xfrm>
            <a:off x="276690" y="3821497"/>
            <a:ext cx="3698410" cy="2804614"/>
          </a:xfrm>
          <a:prstGeom prst="rect">
            <a:avLst/>
          </a:prstGeom>
          <a:noFill/>
          <a:ln>
            <a:noFill/>
          </a:ln>
        </p:spPr>
      </p:pic>
      <p:sp>
        <p:nvSpPr>
          <p:cNvPr id="261" name="Google Shape;261;p15"/>
          <p:cNvSpPr txBox="1"/>
          <p:nvPr/>
        </p:nvSpPr>
        <p:spPr>
          <a:xfrm>
            <a:off x="4191000" y="5651500"/>
            <a:ext cx="4483100"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Use a coat hanger and pegs to explore the different ways you can make 5.</a:t>
            </a:r>
            <a:endParaRPr b="1" sz="2000">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265" name="Shape 265"/>
        <p:cNvGrpSpPr/>
        <p:nvPr/>
      </p:nvGrpSpPr>
      <p:grpSpPr>
        <a:xfrm>
          <a:off x="0" y="0"/>
          <a:ext cx="0" cy="0"/>
          <a:chOff x="0" y="0"/>
          <a:chExt cx="0" cy="0"/>
        </a:xfrm>
      </p:grpSpPr>
      <p:sp>
        <p:nvSpPr>
          <p:cNvPr id="266" name="Google Shape;266;p16"/>
          <p:cNvSpPr txBox="1"/>
          <p:nvPr/>
        </p:nvSpPr>
        <p:spPr>
          <a:xfrm>
            <a:off x="393704" y="2487573"/>
            <a:ext cx="7138985"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pic>
        <p:nvPicPr>
          <p:cNvPr descr="Related image" id="267" name="Google Shape;267;p16"/>
          <p:cNvPicPr preferRelativeResize="0"/>
          <p:nvPr/>
        </p:nvPicPr>
        <p:blipFill rotWithShape="1">
          <a:blip r:embed="rId3">
            <a:alphaModFix/>
          </a:blip>
          <a:srcRect b="0" l="0" r="0" t="0"/>
          <a:stretch/>
        </p:blipFill>
        <p:spPr>
          <a:xfrm>
            <a:off x="4583114" y="-11764963"/>
            <a:ext cx="2949575" cy="3816350"/>
          </a:xfrm>
          <a:prstGeom prst="rect">
            <a:avLst/>
          </a:prstGeom>
          <a:noFill/>
          <a:ln>
            <a:noFill/>
          </a:ln>
        </p:spPr>
      </p:pic>
      <p:sp>
        <p:nvSpPr>
          <p:cNvPr id="268" name="Google Shape;268;p16"/>
          <p:cNvSpPr txBox="1"/>
          <p:nvPr/>
        </p:nvSpPr>
        <p:spPr>
          <a:xfrm>
            <a:off x="215900" y="241300"/>
            <a:ext cx="11684000" cy="778674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Activity 3- Bunny ears</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Using 2 hands to be ears, how many ways can you show 5?</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Can you see what number I have made? Can you make ears the same as mine?</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Can you make the same number in a different way?</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You could make your own hands where the fingers fold over. </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rgbClr val="FF0000"/>
                </a:solidFill>
                <a:latin typeface="Arial"/>
                <a:ea typeface="Arial"/>
                <a:cs typeface="Arial"/>
                <a:sym typeface="Arial"/>
              </a:rPr>
              <a:t>Encourage your child to record their findings by drawing and writing calculations. </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p:txBody>
      </p:sp>
      <p:pic>
        <p:nvPicPr>
          <p:cNvPr id="269" name="Google Shape;269;p16"/>
          <p:cNvPicPr preferRelativeResize="0"/>
          <p:nvPr/>
        </p:nvPicPr>
        <p:blipFill rotWithShape="1">
          <a:blip r:embed="rId4">
            <a:alphaModFix/>
          </a:blip>
          <a:srcRect b="0" l="0" r="0" t="0"/>
          <a:stretch/>
        </p:blipFill>
        <p:spPr>
          <a:xfrm>
            <a:off x="9439882" y="1115609"/>
            <a:ext cx="1539992" cy="1043391"/>
          </a:xfrm>
          <a:prstGeom prst="rect">
            <a:avLst/>
          </a:prstGeom>
          <a:noFill/>
          <a:ln>
            <a:noFill/>
          </a:ln>
        </p:spPr>
      </p:pic>
      <p:pic>
        <p:nvPicPr>
          <p:cNvPr id="270" name="Google Shape;270;p16"/>
          <p:cNvPicPr preferRelativeResize="0"/>
          <p:nvPr/>
        </p:nvPicPr>
        <p:blipFill rotWithShape="1">
          <a:blip r:embed="rId5">
            <a:alphaModFix/>
          </a:blip>
          <a:srcRect b="0" l="0" r="0" t="0"/>
          <a:stretch/>
        </p:blipFill>
        <p:spPr>
          <a:xfrm>
            <a:off x="595356" y="3198137"/>
            <a:ext cx="4829087" cy="27731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274" name="Shape 274"/>
        <p:cNvGrpSpPr/>
        <p:nvPr/>
      </p:nvGrpSpPr>
      <p:grpSpPr>
        <a:xfrm>
          <a:off x="0" y="0"/>
          <a:ext cx="0" cy="0"/>
          <a:chOff x="0" y="0"/>
          <a:chExt cx="0" cy="0"/>
        </a:xfrm>
      </p:grpSpPr>
      <p:sp>
        <p:nvSpPr>
          <p:cNvPr id="275" name="Google Shape;275;p17"/>
          <p:cNvSpPr txBox="1"/>
          <p:nvPr/>
        </p:nvSpPr>
        <p:spPr>
          <a:xfrm>
            <a:off x="393704" y="2487573"/>
            <a:ext cx="7138985"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sp>
        <p:nvSpPr>
          <p:cNvPr id="276" name="Google Shape;276;p17"/>
          <p:cNvSpPr txBox="1"/>
          <p:nvPr/>
        </p:nvSpPr>
        <p:spPr>
          <a:xfrm>
            <a:off x="393704" y="330200"/>
            <a:ext cx="11468096" cy="65556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Activity 4</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Make a part whole model.  You could draw one or use some of the practical ideas on slide 14.</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Display the model with either one of the parts or the whole missing.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rPr>
              <a:t>What is missing?  </a:t>
            </a:r>
            <a:r>
              <a:rPr b="1" lang="en-GB" sz="2000">
                <a:solidFill>
                  <a:schemeClr val="dk1"/>
                </a:solidFill>
                <a:latin typeface="Arial"/>
                <a:ea typeface="Arial"/>
                <a:cs typeface="Arial"/>
                <a:sym typeface="Arial"/>
              </a:rPr>
              <a:t>Use concrete objects or draw a picture to explain how your child knows what is missing.</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This activity can also be done using number bonds to 10. </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rgbClr val="FF0000"/>
                </a:solidFill>
                <a:latin typeface="Arial"/>
                <a:ea typeface="Arial"/>
                <a:cs typeface="Arial"/>
                <a:sym typeface="Arial"/>
              </a:rPr>
              <a:t>Encourage your child to record their findings by drawing and writing calculations. </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p:txBody>
      </p:sp>
      <p:pic>
        <p:nvPicPr>
          <p:cNvPr id="277" name="Google Shape;277;p17"/>
          <p:cNvPicPr preferRelativeResize="0"/>
          <p:nvPr/>
        </p:nvPicPr>
        <p:blipFill rotWithShape="1">
          <a:blip r:embed="rId3">
            <a:alphaModFix/>
          </a:blip>
          <a:srcRect b="0" l="0" r="0" t="0"/>
          <a:stretch/>
        </p:blipFill>
        <p:spPr>
          <a:xfrm>
            <a:off x="393704" y="2887683"/>
            <a:ext cx="3412121" cy="135393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DEAF6"/>
        </a:solidFill>
      </p:bgPr>
    </p:bg>
    <p:spTree>
      <p:nvGrpSpPr>
        <p:cNvPr id="281" name="Shape 281"/>
        <p:cNvGrpSpPr/>
        <p:nvPr/>
      </p:nvGrpSpPr>
      <p:grpSpPr>
        <a:xfrm>
          <a:off x="0" y="0"/>
          <a:ext cx="0" cy="0"/>
          <a:chOff x="0" y="0"/>
          <a:chExt cx="0" cy="0"/>
        </a:xfrm>
      </p:grpSpPr>
      <p:sp>
        <p:nvSpPr>
          <p:cNvPr id="282" name="Google Shape;282;p18"/>
          <p:cNvSpPr txBox="1"/>
          <p:nvPr/>
        </p:nvSpPr>
        <p:spPr>
          <a:xfrm>
            <a:off x="393704" y="2487573"/>
            <a:ext cx="7138985"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dk1"/>
              </a:buClr>
              <a:buSzPts val="2000"/>
              <a:buFont typeface="Arial"/>
              <a:buNone/>
            </a:pPr>
            <a:r>
              <a:rPr lang="en-GB" sz="20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pic>
        <p:nvPicPr>
          <p:cNvPr descr="Related image" id="283" name="Google Shape;283;p18"/>
          <p:cNvPicPr preferRelativeResize="0"/>
          <p:nvPr/>
        </p:nvPicPr>
        <p:blipFill rotWithShape="1">
          <a:blip r:embed="rId3">
            <a:alphaModFix/>
          </a:blip>
          <a:srcRect b="0" l="0" r="0" t="0"/>
          <a:stretch/>
        </p:blipFill>
        <p:spPr>
          <a:xfrm>
            <a:off x="4583114" y="-11764963"/>
            <a:ext cx="2949575" cy="3816350"/>
          </a:xfrm>
          <a:prstGeom prst="rect">
            <a:avLst/>
          </a:prstGeom>
          <a:noFill/>
          <a:ln>
            <a:noFill/>
          </a:ln>
        </p:spPr>
      </p:pic>
      <p:sp>
        <p:nvSpPr>
          <p:cNvPr id="284" name="Google Shape;284;p18"/>
          <p:cNvSpPr txBox="1"/>
          <p:nvPr/>
        </p:nvSpPr>
        <p:spPr>
          <a:xfrm>
            <a:off x="139700" y="228600"/>
            <a:ext cx="11658600" cy="501675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Arial"/>
                <a:ea typeface="Arial"/>
                <a:cs typeface="Arial"/>
                <a:sym typeface="Arial"/>
              </a:rPr>
              <a:t>Activity 5-</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Get an empty bag.</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Together with your child count 4 objects into the bag.</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Ask your child to close their eyes and remove an amount.</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Ask your child to discuss how many objects could be in your hand.</a:t>
            </a:r>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How many objects could be left in the bag?</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If I have 3 cubes in my hand how many would be in the bag?</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chemeClr val="dk1"/>
                </a:solidFill>
                <a:latin typeface="Arial"/>
                <a:ea typeface="Arial"/>
                <a:cs typeface="Arial"/>
                <a:sym typeface="Arial"/>
              </a:rPr>
              <a:t>If I have 3 cubes in my hand could there be 4 cubes in the bag?</a:t>
            </a:r>
            <a:endParaRPr/>
          </a:p>
          <a:p>
            <a:pPr indent="0" lvl="0" marL="0" marR="0" rtl="0" algn="l">
              <a:spcBef>
                <a:spcPts val="0"/>
              </a:spcBef>
              <a:spcAft>
                <a:spcPts val="0"/>
              </a:spcAft>
              <a:buNone/>
            </a:pPr>
            <a:r>
              <a:t/>
            </a:r>
            <a:endParaRPr b="1" sz="2000">
              <a:solidFill>
                <a:schemeClr val="dk1"/>
              </a:solidFill>
              <a:latin typeface="Arial"/>
              <a:ea typeface="Arial"/>
              <a:cs typeface="Arial"/>
              <a:sym typeface="Arial"/>
            </a:endParaRPr>
          </a:p>
          <a:p>
            <a:pPr indent="0" lvl="0" marL="0" marR="0" rtl="0" algn="l">
              <a:spcBef>
                <a:spcPts val="0"/>
              </a:spcBef>
              <a:spcAft>
                <a:spcPts val="0"/>
              </a:spcAft>
              <a:buNone/>
            </a:pPr>
            <a:r>
              <a:rPr b="1" lang="en-GB" sz="2000">
                <a:solidFill>
                  <a:srgbClr val="FF0000"/>
                </a:solidFill>
                <a:latin typeface="Arial"/>
                <a:ea typeface="Arial"/>
                <a:cs typeface="Arial"/>
                <a:sym typeface="Arial"/>
              </a:rPr>
              <a:t>This activity can also be extended using number bonds to 10.</a:t>
            </a:r>
            <a:endParaRPr/>
          </a:p>
          <a:p>
            <a:pPr indent="0" lvl="0" marL="0" marR="0" rtl="0" algn="l">
              <a:spcBef>
                <a:spcPts val="0"/>
              </a:spcBef>
              <a:spcAft>
                <a:spcPts val="0"/>
              </a:spcAft>
              <a:buNone/>
            </a:pPr>
            <a:r>
              <a:t/>
            </a:r>
            <a:endParaRPr b="1" sz="2000">
              <a:solidFill>
                <a:srgbClr val="FF0000"/>
              </a:solidFill>
              <a:latin typeface="Arial"/>
              <a:ea typeface="Arial"/>
              <a:cs typeface="Arial"/>
              <a:sym typeface="Arial"/>
            </a:endParaRPr>
          </a:p>
          <a:p>
            <a:pPr indent="0" lvl="0" marL="0" marR="0" rtl="0" algn="l">
              <a:spcBef>
                <a:spcPts val="0"/>
              </a:spcBef>
              <a:spcAft>
                <a:spcPts val="0"/>
              </a:spcAft>
              <a:buNone/>
            </a:pPr>
            <a:r>
              <a:rPr b="1" lang="en-GB" sz="2000">
                <a:solidFill>
                  <a:srgbClr val="FF0000"/>
                </a:solidFill>
                <a:latin typeface="Arial"/>
                <a:ea typeface="Arial"/>
                <a:cs typeface="Arial"/>
                <a:sym typeface="Arial"/>
              </a:rPr>
              <a:t>Encourage your child to record their findings by drawing and writing calculations. </a:t>
            </a:r>
            <a:endParaRPr/>
          </a:p>
          <a:p>
            <a:pPr indent="0" lvl="0" marL="0" marR="0" rtl="0" algn="l">
              <a:spcBef>
                <a:spcPts val="0"/>
              </a:spcBef>
              <a:spcAft>
                <a:spcPts val="0"/>
              </a:spcAft>
              <a:buNone/>
            </a:pPr>
            <a:r>
              <a:t/>
            </a:r>
            <a:endParaRPr b="1" sz="2000">
              <a:solidFill>
                <a:srgbClr val="FF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2020-04-13T17:57:05Z</dcterms:created>
  <dc:creator>Knight R</dc:creator>
</cp:coreProperties>
</file>