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10"/>
  </p:notesMasterIdLst>
  <p:sldIdLst>
    <p:sldId id="256" r:id="rId2"/>
    <p:sldId id="269" r:id="rId3"/>
    <p:sldId id="258" r:id="rId4"/>
    <p:sldId id="260" r:id="rId5"/>
    <p:sldId id="282" r:id="rId6"/>
    <p:sldId id="283" r:id="rId7"/>
    <p:sldId id="284" r:id="rId8"/>
    <p:sldId id="285" r:id="rId9"/>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go="http://customooxmlschemas.google.com/" r:id="rId20" roundtripDataSignature="AMtx7mhMD+4eO+pkOJYrMrYidR7zrFd+EQ=="/>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9" d="100"/>
          <a:sy n="69" d="100"/>
        </p:scale>
        <p:origin x="75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20" Type="http://customschemas.google.com/relationships/presentationmetadata" Target="metadata"/><Relationship Id="rId1" Type="http://schemas.openxmlformats.org/officeDocument/2006/relationships/slideMaster" Target="slideMasters/slideMaster1.xml"/><Relationship Id="rId6" Type="http://schemas.openxmlformats.org/officeDocument/2006/relationships/slide" Target="slides/slide5.xml"/><Relationship Id="rId24" Type="http://schemas.openxmlformats.org/officeDocument/2006/relationships/tableStyles" Target="tableStyles.xml"/><Relationship Id="rId5" Type="http://schemas.openxmlformats.org/officeDocument/2006/relationships/slide" Target="slides/slide4.xml"/><Relationship Id="rId23" Type="http://schemas.openxmlformats.org/officeDocument/2006/relationships/theme" Target="theme/theme1.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563324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
        <p:cNvGrpSpPr/>
        <p:nvPr/>
      </p:nvGrpSpPr>
      <p:grpSpPr>
        <a:xfrm>
          <a:off x="0" y="0"/>
          <a:ext cx="0" cy="0"/>
          <a:chOff x="0" y="0"/>
          <a:chExt cx="0" cy="0"/>
        </a:xfrm>
      </p:grpSpPr>
      <p:sp>
        <p:nvSpPr>
          <p:cNvPr id="91" name="Google Shape;91;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2" name="Google Shape;92;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
        <p:cNvGrpSpPr/>
        <p:nvPr/>
      </p:nvGrpSpPr>
      <p:grpSpPr>
        <a:xfrm>
          <a:off x="0" y="0"/>
          <a:ext cx="0" cy="0"/>
          <a:chOff x="0" y="0"/>
          <a:chExt cx="0" cy="0"/>
        </a:xfrm>
      </p:grpSpPr>
      <p:sp>
        <p:nvSpPr>
          <p:cNvPr id="104" name="Google Shape;104;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5" name="Google Shape;105;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
        <p:cNvGrpSpPr/>
        <p:nvPr/>
      </p:nvGrpSpPr>
      <p:grpSpPr>
        <a:xfrm>
          <a:off x="0" y="0"/>
          <a:ext cx="0" cy="0"/>
          <a:chOff x="0" y="0"/>
          <a:chExt cx="0" cy="0"/>
        </a:xfrm>
      </p:grpSpPr>
      <p:sp>
        <p:nvSpPr>
          <p:cNvPr id="104" name="Google Shape;104;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5" name="Google Shape;105;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8946250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
        <p:cNvGrpSpPr/>
        <p:nvPr/>
      </p:nvGrpSpPr>
      <p:grpSpPr>
        <a:xfrm>
          <a:off x="0" y="0"/>
          <a:ext cx="0" cy="0"/>
          <a:chOff x="0" y="0"/>
          <a:chExt cx="0" cy="0"/>
        </a:xfrm>
      </p:grpSpPr>
      <p:sp>
        <p:nvSpPr>
          <p:cNvPr id="104" name="Google Shape;104;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5" name="Google Shape;105;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7628918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
        <p:cNvGrpSpPr/>
        <p:nvPr/>
      </p:nvGrpSpPr>
      <p:grpSpPr>
        <a:xfrm>
          <a:off x="0" y="0"/>
          <a:ext cx="0" cy="0"/>
          <a:chOff x="0" y="0"/>
          <a:chExt cx="0" cy="0"/>
        </a:xfrm>
      </p:grpSpPr>
      <p:sp>
        <p:nvSpPr>
          <p:cNvPr id="104" name="Google Shape;104;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5" name="Google Shape;105;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160370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
        <p:cNvGrpSpPr/>
        <p:nvPr/>
      </p:nvGrpSpPr>
      <p:grpSpPr>
        <a:xfrm>
          <a:off x="0" y="0"/>
          <a:ext cx="0" cy="0"/>
          <a:chOff x="0" y="0"/>
          <a:chExt cx="0" cy="0"/>
        </a:xfrm>
      </p:grpSpPr>
      <p:sp>
        <p:nvSpPr>
          <p:cNvPr id="104" name="Google Shape;104;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5" name="Google Shape;105;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93640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1"/>
        <p:cNvGrpSpPr/>
        <p:nvPr/>
      </p:nvGrpSpPr>
      <p:grpSpPr>
        <a:xfrm>
          <a:off x="0" y="0"/>
          <a:ext cx="0" cy="0"/>
          <a:chOff x="0" y="0"/>
          <a:chExt cx="0" cy="0"/>
        </a:xfrm>
      </p:grpSpPr>
      <p:sp>
        <p:nvSpPr>
          <p:cNvPr id="12" name="Google Shape;12;p15"/>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15"/>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 name="Google Shape;15;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 name="Google Shape;16;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7"/>
        <p:cNvGrpSpPr/>
        <p:nvPr/>
      </p:nvGrpSpPr>
      <p:grpSpPr>
        <a:xfrm>
          <a:off x="0" y="0"/>
          <a:ext cx="0" cy="0"/>
          <a:chOff x="0" y="0"/>
          <a:chExt cx="0" cy="0"/>
        </a:xfrm>
      </p:grpSpPr>
      <p:sp>
        <p:nvSpPr>
          <p:cNvPr id="18" name="Google Shape;18;p1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9" name="Google Shape;19;p1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0" name="Google Shape;20;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1" name="Google Shape;21;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2" name="Google Shape;22;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3"/>
        <p:cNvGrpSpPr/>
        <p:nvPr/>
      </p:nvGrpSpPr>
      <p:grpSpPr>
        <a:xfrm>
          <a:off x="0" y="0"/>
          <a:ext cx="0" cy="0"/>
          <a:chOff x="0" y="0"/>
          <a:chExt cx="0" cy="0"/>
        </a:xfrm>
      </p:grpSpPr>
      <p:sp>
        <p:nvSpPr>
          <p:cNvPr id="24" name="Google Shape;24;p17"/>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5" name="Google Shape;25;p17"/>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26" name="Google Shape;26;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7" name="Google Shape;27;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8" name="Google Shape;28;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29"/>
        <p:cNvGrpSpPr/>
        <p:nvPr/>
      </p:nvGrpSpPr>
      <p:grpSpPr>
        <a:xfrm>
          <a:off x="0" y="0"/>
          <a:ext cx="0" cy="0"/>
          <a:chOff x="0" y="0"/>
          <a:chExt cx="0" cy="0"/>
        </a:xfrm>
      </p:grpSpPr>
      <p:sp>
        <p:nvSpPr>
          <p:cNvPr id="30" name="Google Shape;30;p1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1" name="Google Shape;31;p18"/>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2" name="Google Shape;32;p18"/>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3" name="Google Shape;33;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4" name="Google Shape;34;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5" name="Google Shape;35;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36"/>
        <p:cNvGrpSpPr/>
        <p:nvPr/>
      </p:nvGrpSpPr>
      <p:grpSpPr>
        <a:xfrm>
          <a:off x="0" y="0"/>
          <a:ext cx="0" cy="0"/>
          <a:chOff x="0" y="0"/>
          <a:chExt cx="0" cy="0"/>
        </a:xfrm>
      </p:grpSpPr>
      <p:sp>
        <p:nvSpPr>
          <p:cNvPr id="37" name="Google Shape;37;p19"/>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8" name="Google Shape;38;p19"/>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39" name="Google Shape;39;p19"/>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0" name="Google Shape;40;p19"/>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1" name="Google Shape;41;p19"/>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2" name="Google Shape;42;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3" name="Google Shape;43;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4" name="Google Shape;44;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5"/>
        <p:cNvGrpSpPr/>
        <p:nvPr/>
      </p:nvGrpSpPr>
      <p:grpSpPr>
        <a:xfrm>
          <a:off x="0" y="0"/>
          <a:ext cx="0" cy="0"/>
          <a:chOff x="0" y="0"/>
          <a:chExt cx="0" cy="0"/>
        </a:xfrm>
      </p:grpSpPr>
      <p:sp>
        <p:nvSpPr>
          <p:cNvPr id="46" name="Google Shape;46;p2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7" name="Google Shape;47;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9" name="Google Shape;49;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0"/>
        <p:cNvGrpSpPr/>
        <p:nvPr/>
      </p:nvGrpSpPr>
      <p:grpSpPr>
        <a:xfrm>
          <a:off x="0" y="0"/>
          <a:ext cx="0" cy="0"/>
          <a:chOff x="0" y="0"/>
          <a:chExt cx="0" cy="0"/>
        </a:xfrm>
      </p:grpSpPr>
      <p:sp>
        <p:nvSpPr>
          <p:cNvPr id="51" name="Google Shape;51;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22"/>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22"/>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22"/>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2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2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2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23"/>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23"/>
          <p:cNvSpPr>
            <a:spLocks noGrp="1"/>
          </p:cNvSpPr>
          <p:nvPr>
            <p:ph type="pic" idx="2"/>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R="0" lvl="0" algn="l" rtl="0">
              <a:lnSpc>
                <a:spcPct val="90000"/>
              </a:lnSpc>
              <a:spcBef>
                <a:spcPts val="1000"/>
              </a:spcBef>
              <a:spcAft>
                <a:spcPts val="0"/>
              </a:spcAft>
              <a:buClr>
                <a:schemeClr val="dk1"/>
              </a:buClr>
              <a:buSzPts val="3200"/>
              <a:buFont typeface="Arial"/>
              <a:buNone/>
              <a:defRPr sz="3200" b="0" i="0" u="none" strike="noStrike" cap="none">
                <a:solidFill>
                  <a:schemeClr val="dk1"/>
                </a:solidFill>
                <a:latin typeface="Calibri"/>
                <a:ea typeface="Calibri"/>
                <a:cs typeface="Calibri"/>
                <a:sym typeface="Calibri"/>
              </a:defRPr>
            </a:lvl1pPr>
            <a:lvl2pPr marR="0" lvl="1" algn="l" rtl="0">
              <a:lnSpc>
                <a:spcPct val="90000"/>
              </a:lnSpc>
              <a:spcBef>
                <a:spcPts val="500"/>
              </a:spcBef>
              <a:spcAft>
                <a:spcPts val="0"/>
              </a:spcAft>
              <a:buClr>
                <a:schemeClr val="dk1"/>
              </a:buClr>
              <a:buSzPts val="2800"/>
              <a:buFont typeface="Arial"/>
              <a:buNone/>
              <a:defRPr sz="2800" b="0" i="0" u="none" strike="noStrike" cap="none">
                <a:solidFill>
                  <a:schemeClr val="dk1"/>
                </a:solidFill>
                <a:latin typeface="Calibri"/>
                <a:ea typeface="Calibri"/>
                <a:cs typeface="Calibri"/>
                <a:sym typeface="Calibri"/>
              </a:defRPr>
            </a:lvl2pPr>
            <a:lvl3pPr marR="0" lvl="2" algn="l" rtl="0">
              <a:lnSpc>
                <a:spcPct val="90000"/>
              </a:lnSpc>
              <a:spcBef>
                <a:spcPts val="5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3pPr>
            <a:lvl4pPr marR="0" lvl="3"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4pPr>
            <a:lvl5pPr marR="0" lvl="4"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5pPr>
            <a:lvl6pPr marR="0" lvl="5"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6pPr>
            <a:lvl7pPr marR="0" lvl="6"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7pPr>
            <a:lvl8pPr marR="0" lvl="7"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8pPr>
            <a:lvl9pPr marR="0" lvl="8"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9pPr>
          </a:lstStyle>
          <a:p>
            <a:endParaRPr/>
          </a:p>
        </p:txBody>
      </p:sp>
      <p:sp>
        <p:nvSpPr>
          <p:cNvPr id="64" name="Google Shape;64;p23"/>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2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2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2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24"/>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25"/>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25"/>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FFFF00"/>
            </a:gs>
            <a:gs pos="11000">
              <a:srgbClr val="B3D1EC"/>
            </a:gs>
            <a:gs pos="89000">
              <a:srgbClr val="B3D1EC"/>
            </a:gs>
            <a:gs pos="100000">
              <a:srgbClr val="00B050"/>
            </a:gs>
            <a:gs pos="100000">
              <a:srgbClr val="00B050"/>
            </a:gs>
          </a:gsLst>
          <a:lin ang="5400000" scaled="0"/>
          <a:tileRect/>
        </a:gradFill>
        <a:effectLst/>
      </p:bgPr>
    </p:bg>
    <p:spTree>
      <p:nvGrpSpPr>
        <p:cNvPr id="1" name="Shape 5"/>
        <p:cNvGrpSpPr/>
        <p:nvPr/>
      </p:nvGrpSpPr>
      <p:grpSpPr>
        <a:xfrm>
          <a:off x="0" y="0"/>
          <a:ext cx="0" cy="0"/>
          <a:chOff x="0" y="0"/>
          <a:chExt cx="0" cy="0"/>
        </a:xfrm>
      </p:grpSpPr>
      <p:sp>
        <p:nvSpPr>
          <p:cNvPr id="6" name="Google Shape;6;p1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14"/>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www.oxfordowl.co.uk/for-home/find-a-book/library-page/" TargetMode="External"/><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hyperlink" Target="https://stories.audible.com/discovery" TargetMode="External"/><Relationship Id="rId5" Type="http://schemas.openxmlformats.org/officeDocument/2006/relationships/hyperlink" Target="http://www.funbrain.com/books" TargetMode="External"/><Relationship Id="rId4" Type="http://schemas.openxmlformats.org/officeDocument/2006/relationships/hyperlink" Target="http://www.literacytrust.org.uk/family-zone/"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
          <p:cNvSpPr txBox="1">
            <a:spLocks noGrp="1"/>
          </p:cNvSpPr>
          <p:nvPr>
            <p:ph type="ctrTitle"/>
          </p:nvPr>
        </p:nvSpPr>
        <p:spPr>
          <a:xfrm>
            <a:off x="931147" y="2419643"/>
            <a:ext cx="10193383" cy="1445957"/>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6600"/>
              <a:buFont typeface="Arial"/>
              <a:buNone/>
            </a:pPr>
            <a:r>
              <a:rPr lang="en-GB" sz="6600" dirty="0">
                <a:latin typeface="Comic Sans MS" panose="030F0702030302020204" pitchFamily="66" charset="0"/>
                <a:ea typeface="Arial"/>
                <a:cs typeface="Arial"/>
                <a:sym typeface="Arial"/>
              </a:rPr>
              <a:t>Reading in </a:t>
            </a:r>
            <a:r>
              <a:rPr lang="en-GB" sz="6600" dirty="0" smtClean="0">
                <a:latin typeface="Comic Sans MS" panose="030F0702030302020204" pitchFamily="66" charset="0"/>
                <a:ea typeface="Arial"/>
                <a:cs typeface="Arial"/>
                <a:sym typeface="Arial"/>
              </a:rPr>
              <a:t>Reception</a:t>
            </a:r>
            <a:br>
              <a:rPr lang="en-GB" sz="6600" dirty="0" smtClean="0">
                <a:latin typeface="Comic Sans MS" panose="030F0702030302020204" pitchFamily="66" charset="0"/>
                <a:ea typeface="Arial"/>
                <a:cs typeface="Arial"/>
                <a:sym typeface="Arial"/>
              </a:rPr>
            </a:br>
            <a:r>
              <a:rPr lang="en-GB" sz="6600" dirty="0">
                <a:latin typeface="Comic Sans MS" panose="030F0702030302020204" pitchFamily="66" charset="0"/>
                <a:ea typeface="Arial"/>
                <a:cs typeface="Arial"/>
                <a:sym typeface="Arial"/>
              </a:rPr>
              <a:t/>
            </a:r>
            <a:br>
              <a:rPr lang="en-GB" sz="6600" dirty="0">
                <a:latin typeface="Comic Sans MS" panose="030F0702030302020204" pitchFamily="66" charset="0"/>
                <a:ea typeface="Arial"/>
                <a:cs typeface="Arial"/>
                <a:sym typeface="Arial"/>
              </a:rPr>
            </a:br>
            <a:r>
              <a:rPr lang="en-GB" sz="6600" dirty="0">
                <a:latin typeface="Century Gothic" panose="020B0502020202020204" pitchFamily="34" charset="0"/>
                <a:ea typeface="Arial"/>
                <a:cs typeface="Arial"/>
                <a:sym typeface="Arial"/>
              </a:rPr>
              <a:t>Week </a:t>
            </a:r>
            <a:r>
              <a:rPr lang="en-GB" sz="6600" dirty="0">
                <a:latin typeface="Century Gothic" panose="020B0502020202020204" pitchFamily="34" charset="0"/>
                <a:ea typeface="Arial"/>
                <a:cs typeface="Arial"/>
                <a:sym typeface="Arial"/>
              </a:rPr>
              <a:t>8</a:t>
            </a:r>
            <a:r>
              <a:rPr lang="en-GB" sz="6600" dirty="0" smtClean="0">
                <a:latin typeface="Century Gothic" panose="020B0502020202020204" pitchFamily="34" charset="0"/>
                <a:ea typeface="Arial"/>
                <a:cs typeface="Arial"/>
                <a:sym typeface="Arial"/>
              </a:rPr>
              <a:t> </a:t>
            </a:r>
            <a:r>
              <a:rPr lang="en-GB" sz="6600" dirty="0" smtClean="0">
                <a:latin typeface="Century Gothic" panose="020B0502020202020204" pitchFamily="34" charset="0"/>
                <a:ea typeface="Arial"/>
                <a:cs typeface="Arial"/>
                <a:sym typeface="Arial"/>
              </a:rPr>
              <a:t>&amp; </a:t>
            </a:r>
            <a:r>
              <a:rPr lang="en-GB" sz="6600" dirty="0">
                <a:latin typeface="Century Gothic" panose="020B0502020202020204" pitchFamily="34" charset="0"/>
                <a:ea typeface="Arial"/>
                <a:cs typeface="Arial"/>
                <a:sym typeface="Arial"/>
              </a:rPr>
              <a:t>9</a:t>
            </a:r>
            <a:r>
              <a:rPr lang="en-GB" sz="6600" dirty="0" smtClean="0">
                <a:latin typeface="Century Gothic" panose="020B0502020202020204" pitchFamily="34" charset="0"/>
                <a:ea typeface="Arial"/>
                <a:cs typeface="Arial"/>
                <a:sym typeface="Arial"/>
              </a:rPr>
              <a:t> </a:t>
            </a:r>
            <a:endParaRPr sz="6600" dirty="0">
              <a:latin typeface="Century Gothic" panose="020B0502020202020204" pitchFamily="34"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3" name="Title 2"/>
          <p:cNvSpPr>
            <a:spLocks noGrp="1"/>
          </p:cNvSpPr>
          <p:nvPr>
            <p:ph type="ctrTitle"/>
          </p:nvPr>
        </p:nvSpPr>
        <p:spPr>
          <a:xfrm>
            <a:off x="1136073" y="3796290"/>
            <a:ext cx="10626436" cy="2387600"/>
          </a:xfrm>
        </p:spPr>
        <p:txBody>
          <a:bodyPr>
            <a:normAutofit fontScale="90000"/>
          </a:bodyPr>
          <a:lstStyle/>
          <a:p>
            <a:pPr fontAlgn="t"/>
            <a:r>
              <a:rPr lang="en-GB" b="1" u="sng" dirty="0" smtClean="0"/>
              <a:t>Reading suggestions:</a:t>
            </a:r>
            <a:br>
              <a:rPr lang="en-GB" b="1" u="sng" dirty="0" smtClean="0"/>
            </a:br>
            <a:r>
              <a:rPr lang="en-GB" sz="5300" dirty="0">
                <a:solidFill>
                  <a:srgbClr val="0070C0"/>
                </a:solidFill>
              </a:rPr>
              <a:t/>
            </a:r>
            <a:br>
              <a:rPr lang="en-GB" sz="5300" dirty="0">
                <a:solidFill>
                  <a:srgbClr val="0070C0"/>
                </a:solidFill>
              </a:rPr>
            </a:br>
            <a:r>
              <a:rPr lang="en-GB" sz="5300" u="sng" dirty="0">
                <a:solidFill>
                  <a:srgbClr val="0070C0"/>
                </a:solidFill>
                <a:hlinkClick r:id="rId3"/>
              </a:rPr>
              <a:t>Oxford owl </a:t>
            </a:r>
            <a:r>
              <a:rPr lang="en-GB" sz="5300" dirty="0" smtClean="0">
                <a:solidFill>
                  <a:srgbClr val="0070C0"/>
                </a:solidFill>
                <a:hlinkClick r:id="rId3"/>
              </a:rPr>
              <a:t>library</a:t>
            </a:r>
            <a:r>
              <a:rPr lang="en-GB" sz="5300" dirty="0">
                <a:solidFill>
                  <a:srgbClr val="0070C0"/>
                </a:solidFill>
              </a:rPr>
              <a:t> </a:t>
            </a:r>
            <a:r>
              <a:rPr lang="en-GB" sz="5300" dirty="0" smtClean="0">
                <a:solidFill>
                  <a:srgbClr val="0070C0"/>
                </a:solidFill>
              </a:rPr>
              <a:t> </a:t>
            </a:r>
            <a:r>
              <a:rPr lang="en-GB" sz="5300" dirty="0" smtClean="0"/>
              <a:t>Free e-book </a:t>
            </a:r>
            <a:r>
              <a:rPr lang="en-GB" sz="5300" dirty="0"/>
              <a:t>library</a:t>
            </a:r>
            <a:br>
              <a:rPr lang="en-GB" sz="5300" dirty="0"/>
            </a:br>
            <a:r>
              <a:rPr lang="en-GB" sz="5300" u="sng" dirty="0">
                <a:hlinkClick r:id="rId4"/>
              </a:rPr>
              <a:t>Literacy </a:t>
            </a:r>
            <a:r>
              <a:rPr lang="en-GB" sz="5300" dirty="0" smtClean="0">
                <a:hlinkClick r:id="rId4"/>
              </a:rPr>
              <a:t>Trust</a:t>
            </a:r>
            <a:r>
              <a:rPr lang="en-GB" sz="5300" dirty="0"/>
              <a:t> </a:t>
            </a:r>
            <a:r>
              <a:rPr lang="en-GB" sz="5300" dirty="0" smtClean="0"/>
              <a:t> Online </a:t>
            </a:r>
            <a:r>
              <a:rPr lang="en-GB" sz="5300" dirty="0"/>
              <a:t>Library</a:t>
            </a:r>
            <a:br>
              <a:rPr lang="en-GB" sz="5300" dirty="0"/>
            </a:br>
            <a:r>
              <a:rPr lang="en-GB" sz="5300" u="sng" dirty="0">
                <a:hlinkClick r:id="rId5"/>
              </a:rPr>
              <a:t>Fun </a:t>
            </a:r>
            <a:r>
              <a:rPr lang="en-GB" sz="5300" dirty="0" smtClean="0">
                <a:hlinkClick r:id="rId5"/>
              </a:rPr>
              <a:t>Brain</a:t>
            </a:r>
            <a:r>
              <a:rPr lang="en-GB" sz="5300" dirty="0" smtClean="0"/>
              <a:t>   Free e-book </a:t>
            </a:r>
            <a:r>
              <a:rPr lang="en-GB" sz="5300" dirty="0"/>
              <a:t>library</a:t>
            </a:r>
            <a:br>
              <a:rPr lang="en-GB" sz="5300" dirty="0"/>
            </a:br>
            <a:r>
              <a:rPr lang="en-GB" sz="5300" u="sng" dirty="0">
                <a:hlinkClick r:id="rId6"/>
              </a:rPr>
              <a:t>Audible stories</a:t>
            </a:r>
            <a:r>
              <a:rPr lang="en-GB" sz="5300" dirty="0"/>
              <a:t/>
            </a:r>
            <a:br>
              <a:rPr lang="en-GB" sz="5300" dirty="0"/>
            </a:br>
            <a:endParaRPr lang="en-GB" sz="5300" dirty="0"/>
          </a:p>
        </p:txBody>
      </p:sp>
    </p:spTree>
    <p:extLst>
      <p:ext uri="{BB962C8B-B14F-4D97-AF65-F5344CB8AC3E}">
        <p14:creationId xmlns:p14="http://schemas.microsoft.com/office/powerpoint/2010/main" val="170593788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93"/>
        <p:cNvGrpSpPr/>
        <p:nvPr/>
      </p:nvGrpSpPr>
      <p:grpSpPr>
        <a:xfrm>
          <a:off x="0" y="0"/>
          <a:ext cx="0" cy="0"/>
          <a:chOff x="0" y="0"/>
          <a:chExt cx="0" cy="0"/>
        </a:xfrm>
      </p:grpSpPr>
      <p:pic>
        <p:nvPicPr>
          <p:cNvPr id="94" name="Google Shape;94;p3"/>
          <p:cNvPicPr preferRelativeResize="0"/>
          <p:nvPr/>
        </p:nvPicPr>
        <p:blipFill rotWithShape="1">
          <a:blip r:embed="rId3">
            <a:alphaModFix/>
          </a:blip>
          <a:srcRect/>
          <a:stretch/>
        </p:blipFill>
        <p:spPr>
          <a:xfrm>
            <a:off x="3193366" y="844062"/>
            <a:ext cx="8736037" cy="5745321"/>
          </a:xfrm>
          <a:prstGeom prst="rect">
            <a:avLst/>
          </a:prstGeom>
          <a:noFill/>
          <a:ln>
            <a:noFill/>
          </a:ln>
        </p:spPr>
      </p:pic>
      <p:sp>
        <p:nvSpPr>
          <p:cNvPr id="2" name="Rectangle 1"/>
          <p:cNvSpPr/>
          <p:nvPr/>
        </p:nvSpPr>
        <p:spPr>
          <a:xfrm>
            <a:off x="-1" y="0"/>
            <a:ext cx="11929403" cy="738664"/>
          </a:xfrm>
          <a:prstGeom prst="rect">
            <a:avLst/>
          </a:prstGeom>
        </p:spPr>
        <p:txBody>
          <a:bodyPr wrap="square">
            <a:spAutoFit/>
          </a:bodyPr>
          <a:lstStyle/>
          <a:p>
            <a:r>
              <a:rPr lang="en-GB" b="1" u="sng" dirty="0"/>
              <a:t>Reading in Reception</a:t>
            </a:r>
            <a:r>
              <a:rPr lang="en-GB" sz="1600" dirty="0"/>
              <a:t/>
            </a:r>
            <a:br>
              <a:rPr lang="en-GB" sz="1600" dirty="0"/>
            </a:br>
            <a:r>
              <a:rPr lang="en-GB" dirty="0"/>
              <a:t>All children will be reading at different levels during Reception. Here are the steps we go through when reading with a range of abilities. </a:t>
            </a:r>
            <a:endParaRPr lang="en-GB" dirty="0" smtClean="0"/>
          </a:p>
          <a:p>
            <a:r>
              <a:rPr lang="en-GB" dirty="0" smtClean="0"/>
              <a:t>This </a:t>
            </a:r>
            <a:r>
              <a:rPr lang="en-GB" dirty="0"/>
              <a:t>should help you to see where your child is at and what their next steps are.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06"/>
        <p:cNvGrpSpPr/>
        <p:nvPr/>
      </p:nvGrpSpPr>
      <p:grpSpPr>
        <a:xfrm>
          <a:off x="0" y="0"/>
          <a:ext cx="0" cy="0"/>
          <a:chOff x="0" y="0"/>
          <a:chExt cx="0" cy="0"/>
        </a:xfrm>
      </p:grpSpPr>
      <p:sp>
        <p:nvSpPr>
          <p:cNvPr id="107" name="Google Shape;107;p5"/>
          <p:cNvSpPr txBox="1">
            <a:spLocks noGrp="1"/>
          </p:cNvSpPr>
          <p:nvPr>
            <p:ph type="ctrTitle"/>
          </p:nvPr>
        </p:nvSpPr>
        <p:spPr>
          <a:xfrm>
            <a:off x="844949" y="153209"/>
            <a:ext cx="10208603" cy="1445957"/>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6600"/>
              <a:buFont typeface="Arial"/>
              <a:buNone/>
            </a:pPr>
            <a:r>
              <a:rPr lang="en-GB" sz="4800" dirty="0">
                <a:latin typeface="Comic Sans MS" panose="030F0702030302020204" pitchFamily="66" charset="0"/>
                <a:ea typeface="Arial"/>
                <a:cs typeface="Arial"/>
                <a:sym typeface="Arial"/>
              </a:rPr>
              <a:t>Week </a:t>
            </a:r>
            <a:r>
              <a:rPr lang="en-GB" sz="4800" dirty="0" smtClean="0">
                <a:latin typeface="Comic Sans MS" panose="030F0702030302020204" pitchFamily="66" charset="0"/>
                <a:ea typeface="Arial"/>
                <a:cs typeface="Arial"/>
                <a:sym typeface="Arial"/>
              </a:rPr>
              <a:t>8 &amp; 9</a:t>
            </a:r>
            <a:r>
              <a:rPr lang="en-GB" sz="4800" dirty="0">
                <a:latin typeface="Comic Sans MS" panose="030F0702030302020204" pitchFamily="66" charset="0"/>
                <a:ea typeface="Arial"/>
                <a:cs typeface="Arial"/>
                <a:sym typeface="Arial"/>
              </a:rPr>
              <a:t/>
            </a:r>
            <a:br>
              <a:rPr lang="en-GB" sz="4800" dirty="0">
                <a:latin typeface="Comic Sans MS" panose="030F0702030302020204" pitchFamily="66" charset="0"/>
                <a:ea typeface="Arial"/>
                <a:cs typeface="Arial"/>
                <a:sym typeface="Arial"/>
              </a:rPr>
            </a:br>
            <a:r>
              <a:rPr lang="en-GB" sz="4800" dirty="0">
                <a:latin typeface="Comic Sans MS" panose="030F0702030302020204" pitchFamily="66" charset="0"/>
                <a:ea typeface="Arial"/>
                <a:cs typeface="Arial"/>
                <a:sym typeface="Arial"/>
              </a:rPr>
              <a:t>w/c: </a:t>
            </a:r>
            <a:r>
              <a:rPr lang="en-GB" sz="4800" dirty="0" smtClean="0">
                <a:latin typeface="Comic Sans MS" panose="030F0702030302020204" pitchFamily="66" charset="0"/>
                <a:ea typeface="Arial"/>
                <a:cs typeface="Arial"/>
                <a:sym typeface="Arial"/>
              </a:rPr>
              <a:t>15</a:t>
            </a:r>
            <a:r>
              <a:rPr lang="en-GB" sz="4800" dirty="0" smtClean="0">
                <a:latin typeface="Comic Sans MS" panose="030F0702030302020204" pitchFamily="66" charset="0"/>
                <a:ea typeface="Arial"/>
                <a:cs typeface="Arial"/>
                <a:sym typeface="Arial"/>
              </a:rPr>
              <a:t>.6.20 / 22.6.20</a:t>
            </a:r>
            <a:endParaRPr sz="4800" dirty="0">
              <a:latin typeface="Comic Sans MS" panose="030F0702030302020204" pitchFamily="66" charset="0"/>
            </a:endParaRPr>
          </a:p>
        </p:txBody>
      </p:sp>
      <p:sp>
        <p:nvSpPr>
          <p:cNvPr id="108" name="Google Shape;108;p5"/>
          <p:cNvSpPr txBox="1"/>
          <p:nvPr/>
        </p:nvSpPr>
        <p:spPr>
          <a:xfrm>
            <a:off x="0" y="2125639"/>
            <a:ext cx="5602093" cy="2062063"/>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3200" b="0" i="0" u="none" strike="noStrike" cap="none" dirty="0">
                <a:solidFill>
                  <a:srgbClr val="002060"/>
                </a:solidFill>
                <a:latin typeface="Comic Sans MS" panose="030F0702030302020204" pitchFamily="66" charset="0"/>
                <a:sym typeface="Arial"/>
              </a:rPr>
              <a:t>Continue to read books from home or suggested texts </a:t>
            </a:r>
            <a:r>
              <a:rPr lang="en-GB" sz="3200" b="0" i="0" u="none" strike="noStrike" cap="none" dirty="0" smtClean="0">
                <a:solidFill>
                  <a:srgbClr val="002060"/>
                </a:solidFill>
                <a:latin typeface="Comic Sans MS" panose="030F0702030302020204" pitchFamily="66" charset="0"/>
                <a:sym typeface="Arial"/>
              </a:rPr>
              <a:t>from the website suggested on slide 1. </a:t>
            </a:r>
            <a:endParaRPr sz="3200" dirty="0">
              <a:solidFill>
                <a:srgbClr val="002060"/>
              </a:solidFill>
              <a:latin typeface="Comic Sans MS" panose="030F0702030302020204" pitchFamily="66" charset="0"/>
              <a:sym typeface="Arial"/>
            </a:endParaRPr>
          </a:p>
        </p:txBody>
      </p:sp>
      <p:sp>
        <p:nvSpPr>
          <p:cNvPr id="109" name="Google Shape;109;p5"/>
          <p:cNvSpPr txBox="1"/>
          <p:nvPr/>
        </p:nvSpPr>
        <p:spPr>
          <a:xfrm>
            <a:off x="4899040" y="3959521"/>
            <a:ext cx="6816003" cy="2062063"/>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3200" dirty="0" smtClean="0">
                <a:solidFill>
                  <a:srgbClr val="FF0000"/>
                </a:solidFill>
                <a:latin typeface="Comic Sans MS" panose="030F0702030302020204" pitchFamily="66" charset="0"/>
              </a:rPr>
              <a:t>For the next few weeks </a:t>
            </a:r>
            <a:r>
              <a:rPr lang="en-GB" sz="3200" dirty="0" smtClean="0">
                <a:solidFill>
                  <a:srgbClr val="FF0000"/>
                </a:solidFill>
                <a:latin typeface="Comic Sans MS" panose="030F0702030302020204" pitchFamily="66" charset="0"/>
                <a:sym typeface="Arial"/>
              </a:rPr>
              <a:t>we </a:t>
            </a:r>
            <a:r>
              <a:rPr lang="en-GB" sz="3200" dirty="0" smtClean="0">
                <a:solidFill>
                  <a:srgbClr val="FF0000"/>
                </a:solidFill>
                <a:latin typeface="Comic Sans MS" panose="030F0702030302020204" pitchFamily="66" charset="0"/>
                <a:sym typeface="Arial"/>
              </a:rPr>
              <a:t>will </a:t>
            </a:r>
            <a:r>
              <a:rPr lang="en-GB" sz="3200" dirty="0" smtClean="0">
                <a:solidFill>
                  <a:srgbClr val="FF0000"/>
                </a:solidFill>
                <a:latin typeface="Comic Sans MS" panose="030F0702030302020204" pitchFamily="66" charset="0"/>
                <a:sym typeface="Arial"/>
              </a:rPr>
              <a:t>be focussing on how many words your child is able to read in 1 minute. We call this a ‘running record’…</a:t>
            </a:r>
            <a:endParaRPr sz="3200" dirty="0">
              <a:solidFill>
                <a:srgbClr val="FF0000"/>
              </a:solidFill>
              <a:latin typeface="Comic Sans MS" panose="030F0702030302020204" pitchFamily="66" charset="0"/>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06"/>
        <p:cNvGrpSpPr/>
        <p:nvPr/>
      </p:nvGrpSpPr>
      <p:grpSpPr>
        <a:xfrm>
          <a:off x="0" y="0"/>
          <a:ext cx="0" cy="0"/>
          <a:chOff x="0" y="0"/>
          <a:chExt cx="0" cy="0"/>
        </a:xfrm>
      </p:grpSpPr>
      <p:sp>
        <p:nvSpPr>
          <p:cNvPr id="109" name="Google Shape;109;p5"/>
          <p:cNvSpPr txBox="1"/>
          <p:nvPr/>
        </p:nvSpPr>
        <p:spPr>
          <a:xfrm>
            <a:off x="2387391" y="121812"/>
            <a:ext cx="6816003" cy="64629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3600" b="1" u="sng" dirty="0" smtClean="0">
                <a:solidFill>
                  <a:srgbClr val="0070C0"/>
                </a:solidFill>
                <a:latin typeface="Comic Sans MS" panose="030F0702030302020204" pitchFamily="66" charset="0"/>
                <a:sym typeface="Arial"/>
              </a:rPr>
              <a:t>Runnin</a:t>
            </a:r>
            <a:r>
              <a:rPr lang="en-GB" sz="3600" b="1" u="sng" dirty="0" smtClean="0">
                <a:solidFill>
                  <a:srgbClr val="0070C0"/>
                </a:solidFill>
                <a:latin typeface="Comic Sans MS" panose="030F0702030302020204" pitchFamily="66" charset="0"/>
              </a:rPr>
              <a:t>g Reading Record </a:t>
            </a:r>
            <a:endParaRPr sz="3600" b="1" u="sng" dirty="0">
              <a:solidFill>
                <a:srgbClr val="0070C0"/>
              </a:solidFill>
              <a:latin typeface="Comic Sans MS" panose="030F0702030302020204" pitchFamily="66" charset="0"/>
              <a:sym typeface="Arial"/>
            </a:endParaRPr>
          </a:p>
        </p:txBody>
      </p:sp>
      <p:sp>
        <p:nvSpPr>
          <p:cNvPr id="6" name="Google Shape;109;p5"/>
          <p:cNvSpPr txBox="1"/>
          <p:nvPr/>
        </p:nvSpPr>
        <p:spPr>
          <a:xfrm>
            <a:off x="0" y="768102"/>
            <a:ext cx="10410232" cy="6001603"/>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2400" dirty="0" smtClean="0">
                <a:solidFill>
                  <a:srgbClr val="FF0000"/>
                </a:solidFill>
                <a:latin typeface="Comic Sans MS" panose="030F0702030302020204" pitchFamily="66" charset="0"/>
                <a:sym typeface="Arial"/>
              </a:rPr>
              <a:t>In order to track your child’s progress and also give them something to challenge themselves, we assess to see how many words they can read within 1 minute.</a:t>
            </a:r>
          </a:p>
          <a:p>
            <a:pPr marL="0" marR="0" lvl="0" indent="0" algn="ctr" rtl="0">
              <a:spcBef>
                <a:spcPts val="0"/>
              </a:spcBef>
              <a:spcAft>
                <a:spcPts val="0"/>
              </a:spcAft>
              <a:buNone/>
            </a:pPr>
            <a:endParaRPr lang="en-GB" sz="2400" dirty="0">
              <a:solidFill>
                <a:srgbClr val="FF0000"/>
              </a:solidFill>
              <a:latin typeface="Comic Sans MS" panose="030F0702030302020204" pitchFamily="66" charset="0"/>
            </a:endParaRPr>
          </a:p>
          <a:p>
            <a:pPr marL="0" marR="0" lvl="0" indent="0" algn="ctr" rtl="0">
              <a:spcBef>
                <a:spcPts val="0"/>
              </a:spcBef>
              <a:spcAft>
                <a:spcPts val="0"/>
              </a:spcAft>
              <a:buNone/>
            </a:pPr>
            <a:r>
              <a:rPr lang="en-GB" sz="2400" dirty="0" smtClean="0">
                <a:solidFill>
                  <a:srgbClr val="FF0000"/>
                </a:solidFill>
                <a:latin typeface="Comic Sans MS" panose="030F0702030302020204" pitchFamily="66" charset="0"/>
                <a:sym typeface="Arial"/>
              </a:rPr>
              <a:t> We continue to practise readin</a:t>
            </a:r>
            <a:r>
              <a:rPr lang="en-GB" sz="2400" dirty="0" smtClean="0">
                <a:solidFill>
                  <a:srgbClr val="FF0000"/>
                </a:solidFill>
                <a:latin typeface="Comic Sans MS" panose="030F0702030302020204" pitchFamily="66" charset="0"/>
              </a:rPr>
              <a:t>g the same book each day as we would normally and try the running record again. This should show an improvement with an increase in the amount of words that your child can now read.</a:t>
            </a:r>
          </a:p>
          <a:p>
            <a:pPr marL="0" marR="0" lvl="0" indent="0" algn="ctr" rtl="0">
              <a:spcBef>
                <a:spcPts val="0"/>
              </a:spcBef>
              <a:spcAft>
                <a:spcPts val="0"/>
              </a:spcAft>
              <a:buNone/>
            </a:pPr>
            <a:endParaRPr lang="en-GB" sz="2400" dirty="0">
              <a:solidFill>
                <a:srgbClr val="FF0000"/>
              </a:solidFill>
              <a:latin typeface="Comic Sans MS" panose="030F0702030302020204" pitchFamily="66" charset="0"/>
            </a:endParaRPr>
          </a:p>
          <a:p>
            <a:pPr marL="0" marR="0" lvl="0" indent="0" algn="ctr" rtl="0">
              <a:spcBef>
                <a:spcPts val="0"/>
              </a:spcBef>
              <a:spcAft>
                <a:spcPts val="0"/>
              </a:spcAft>
              <a:buNone/>
            </a:pPr>
            <a:r>
              <a:rPr lang="en-GB" sz="2400" dirty="0" smtClean="0">
                <a:solidFill>
                  <a:srgbClr val="FF0000"/>
                </a:solidFill>
                <a:latin typeface="Comic Sans MS" panose="030F0702030302020204" pitchFamily="66" charset="0"/>
              </a:rPr>
              <a:t> Children usually like this as it is a little bit like a ‘race’ with themselves. You could use a mini sand timer, egg timer or a stop watch on your phone to tell them when to stop. As the child reads, it is a good idea to note down any words that they really struggle with and come back to this at the end. </a:t>
            </a:r>
          </a:p>
          <a:p>
            <a:pPr marL="0" marR="0" lvl="0" indent="0" algn="ctr" rtl="0">
              <a:spcBef>
                <a:spcPts val="0"/>
              </a:spcBef>
              <a:spcAft>
                <a:spcPts val="0"/>
              </a:spcAft>
              <a:buNone/>
            </a:pPr>
            <a:r>
              <a:rPr lang="en-GB" sz="2400" dirty="0">
                <a:solidFill>
                  <a:srgbClr val="FF0000"/>
                </a:solidFill>
                <a:latin typeface="Comic Sans MS" panose="030F0702030302020204" pitchFamily="66" charset="0"/>
              </a:rPr>
              <a:t>*</a:t>
            </a:r>
            <a:r>
              <a:rPr lang="en-GB" sz="2400" dirty="0" smtClean="0">
                <a:solidFill>
                  <a:srgbClr val="FF0000"/>
                </a:solidFill>
                <a:latin typeface="Comic Sans MS" panose="030F0702030302020204" pitchFamily="66" charset="0"/>
              </a:rPr>
              <a:t>Remember to praise them each time &amp; continue to practise, practise, practise! * </a:t>
            </a:r>
            <a:r>
              <a:rPr lang="en-GB" sz="2400" dirty="0" smtClean="0">
                <a:solidFill>
                  <a:srgbClr val="FF0000"/>
                </a:solidFill>
                <a:latin typeface="Comic Sans MS" panose="030F0702030302020204" pitchFamily="66" charset="0"/>
                <a:sym typeface="Wingdings" panose="05000000000000000000" pitchFamily="2" charset="2"/>
              </a:rPr>
              <a:t> </a:t>
            </a:r>
            <a:endParaRPr sz="2400" dirty="0">
              <a:solidFill>
                <a:srgbClr val="FF0000"/>
              </a:solidFill>
              <a:latin typeface="Comic Sans MS" panose="030F0702030302020204" pitchFamily="66" charset="0"/>
              <a:sym typeface="Arial"/>
            </a:endParaRPr>
          </a:p>
        </p:txBody>
      </p:sp>
      <p:pic>
        <p:nvPicPr>
          <p:cNvPr id="1026" name="Picture 2" descr="3/5/10 Minutes Mini Sand Timer Glass Sand Dropping Time Counter ..."/>
          <p:cNvPicPr>
            <a:picLocks noChangeAspect="1" noChangeArrowheads="1"/>
          </p:cNvPicPr>
          <p:nvPr/>
        </p:nvPicPr>
        <p:blipFill rotWithShape="1">
          <a:blip r:embed="rId3">
            <a:extLst>
              <a:ext uri="{28A0092B-C50C-407E-A947-70E740481C1C}">
                <a14:useLocalDpi xmlns:a14="http://schemas.microsoft.com/office/drawing/2010/main" val="0"/>
              </a:ext>
            </a:extLst>
          </a:blip>
          <a:srcRect l="33048" r="30965"/>
          <a:stretch/>
        </p:blipFill>
        <p:spPr bwMode="auto">
          <a:xfrm>
            <a:off x="10410232" y="221673"/>
            <a:ext cx="1565564" cy="43503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387259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06"/>
        <p:cNvGrpSpPr/>
        <p:nvPr/>
      </p:nvGrpSpPr>
      <p:grpSpPr>
        <a:xfrm>
          <a:off x="0" y="0"/>
          <a:ext cx="0" cy="0"/>
          <a:chOff x="0" y="0"/>
          <a:chExt cx="0" cy="0"/>
        </a:xfrm>
      </p:grpSpPr>
      <p:sp>
        <p:nvSpPr>
          <p:cNvPr id="109" name="Google Shape;109;p5"/>
          <p:cNvSpPr txBox="1"/>
          <p:nvPr/>
        </p:nvSpPr>
        <p:spPr>
          <a:xfrm>
            <a:off x="-1214574" y="121812"/>
            <a:ext cx="6816003"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2800" b="1" u="sng" dirty="0" smtClean="0">
                <a:solidFill>
                  <a:srgbClr val="0070C0"/>
                </a:solidFill>
                <a:latin typeface="Comic Sans MS" panose="030F0702030302020204" pitchFamily="66" charset="0"/>
                <a:sym typeface="Arial"/>
              </a:rPr>
              <a:t>Runnin</a:t>
            </a:r>
            <a:r>
              <a:rPr lang="en-GB" sz="2800" b="1" u="sng" dirty="0" smtClean="0">
                <a:solidFill>
                  <a:srgbClr val="0070C0"/>
                </a:solidFill>
                <a:latin typeface="Comic Sans MS" panose="030F0702030302020204" pitchFamily="66" charset="0"/>
              </a:rPr>
              <a:t>g Reading Record </a:t>
            </a:r>
            <a:endParaRPr sz="2800" b="1" u="sng" dirty="0">
              <a:solidFill>
                <a:srgbClr val="0070C0"/>
              </a:solidFill>
              <a:latin typeface="Comic Sans MS" panose="030F0702030302020204" pitchFamily="66" charset="0"/>
              <a:sym typeface="Arial"/>
            </a:endParaRPr>
          </a:p>
        </p:txBody>
      </p:sp>
      <p:sp>
        <p:nvSpPr>
          <p:cNvPr id="6" name="Google Shape;109;p5"/>
          <p:cNvSpPr txBox="1"/>
          <p:nvPr/>
        </p:nvSpPr>
        <p:spPr>
          <a:xfrm>
            <a:off x="0" y="768102"/>
            <a:ext cx="3048000" cy="15696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2400" dirty="0" smtClean="0">
                <a:solidFill>
                  <a:srgbClr val="FF0000"/>
                </a:solidFill>
                <a:latin typeface="Comic Sans MS" panose="030F0702030302020204" pitchFamily="66" charset="0"/>
                <a:sym typeface="Arial"/>
              </a:rPr>
              <a:t>Here’s an example of a running record we would do in school …</a:t>
            </a:r>
            <a:endParaRPr sz="2400" dirty="0">
              <a:solidFill>
                <a:srgbClr val="FF0000"/>
              </a:solidFill>
              <a:latin typeface="Comic Sans MS" panose="030F0702030302020204" pitchFamily="66" charset="0"/>
              <a:sym typeface="Arial"/>
            </a:endParaRPr>
          </a:p>
        </p:txBody>
      </p:sp>
      <p:pic>
        <p:nvPicPr>
          <p:cNvPr id="1026" name="Picture 2" descr="3/5/10 Minutes Mini Sand Timer Glass Sand Dropping Time Counter ..."/>
          <p:cNvPicPr>
            <a:picLocks noChangeAspect="1" noChangeArrowheads="1"/>
          </p:cNvPicPr>
          <p:nvPr/>
        </p:nvPicPr>
        <p:blipFill rotWithShape="1">
          <a:blip r:embed="rId3">
            <a:extLst>
              <a:ext uri="{28A0092B-C50C-407E-A947-70E740481C1C}">
                <a14:useLocalDpi xmlns:a14="http://schemas.microsoft.com/office/drawing/2010/main" val="0"/>
              </a:ext>
            </a:extLst>
          </a:blip>
          <a:srcRect l="33048" r="30965"/>
          <a:stretch/>
        </p:blipFill>
        <p:spPr bwMode="auto">
          <a:xfrm>
            <a:off x="11129392" y="121812"/>
            <a:ext cx="922786" cy="2564201"/>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4733423" y="103432"/>
            <a:ext cx="4710545" cy="6288901"/>
          </a:xfrm>
          <a:prstGeom prst="rect">
            <a:avLst/>
          </a:prstGeom>
        </p:spPr>
        <p:txBody>
          <a:bodyPr wrap="square">
            <a:spAutoFit/>
          </a:bodyPr>
          <a:lstStyle/>
          <a:p>
            <a:pPr>
              <a:lnSpc>
                <a:spcPct val="200000"/>
              </a:lnSpc>
              <a:spcAft>
                <a:spcPts val="800"/>
              </a:spcAft>
            </a:pPr>
            <a:r>
              <a:rPr lang="en-GB" sz="1600" b="1" u="sng" dirty="0">
                <a:latin typeface="Calibri" panose="020F0502020204030204" pitchFamily="34" charset="0"/>
                <a:ea typeface="Calibri" panose="020F0502020204030204" pitchFamily="34" charset="0"/>
                <a:cs typeface="Times New Roman" panose="02020603050405020304" pitchFamily="18" charset="0"/>
              </a:rPr>
              <a:t>Stage 3- At the </a:t>
            </a:r>
            <a:r>
              <a:rPr lang="en-GB" sz="1600" b="1" u="sng" dirty="0" smtClean="0">
                <a:latin typeface="Calibri" panose="020F0502020204030204" pitchFamily="34" charset="0"/>
                <a:ea typeface="Calibri" panose="020F0502020204030204" pitchFamily="34" charset="0"/>
                <a:cs typeface="Times New Roman" panose="02020603050405020304" pitchFamily="18" charset="0"/>
              </a:rPr>
              <a:t>Pool</a:t>
            </a:r>
            <a:br>
              <a:rPr lang="en-GB" sz="1600" b="1" u="sng" dirty="0" smtClean="0">
                <a:latin typeface="Calibri" panose="020F0502020204030204" pitchFamily="34" charset="0"/>
                <a:ea typeface="Calibri" panose="020F0502020204030204" pitchFamily="34" charset="0"/>
                <a:cs typeface="Times New Roman" panose="02020603050405020304" pitchFamily="18" charset="0"/>
              </a:rPr>
            </a:br>
            <a:r>
              <a:rPr lang="en-GB" sz="1600" i="1" dirty="0" smtClean="0">
                <a:solidFill>
                  <a:srgbClr val="FF0000"/>
                </a:solidFill>
                <a:latin typeface="Calibri" panose="020F0502020204030204" pitchFamily="34" charset="0"/>
                <a:ea typeface="Calibri" panose="020F0502020204030204" pitchFamily="34" charset="0"/>
                <a:cs typeface="Times New Roman" panose="02020603050405020304" pitchFamily="18" charset="0"/>
              </a:rPr>
              <a:t>Adult </a:t>
            </a:r>
            <a:r>
              <a:rPr lang="en-GB" sz="1600" i="1" dirty="0">
                <a:solidFill>
                  <a:srgbClr val="FF0000"/>
                </a:solidFill>
                <a:latin typeface="Calibri" panose="020F0502020204030204" pitchFamily="34" charset="0"/>
                <a:ea typeface="Calibri" panose="020F0502020204030204" pitchFamily="34" charset="0"/>
                <a:cs typeface="Times New Roman" panose="02020603050405020304" pitchFamily="18" charset="0"/>
              </a:rPr>
              <a:t>reads this </a:t>
            </a:r>
            <a:r>
              <a:rPr lang="en-GB" sz="1600" i="1" dirty="0" smtClean="0">
                <a:solidFill>
                  <a:srgbClr val="FF0000"/>
                </a:solidFill>
                <a:latin typeface="Calibri" panose="020F0502020204030204" pitchFamily="34" charset="0"/>
                <a:ea typeface="Calibri" panose="020F0502020204030204" pitchFamily="34" charset="0"/>
                <a:cs typeface="Times New Roman" panose="02020603050405020304" pitchFamily="18" charset="0"/>
              </a:rPr>
              <a:t>passage:</a:t>
            </a:r>
            <a:br>
              <a:rPr lang="en-GB" sz="1600" i="1" dirty="0" smtClean="0">
                <a:solidFill>
                  <a:srgbClr val="FF0000"/>
                </a:solidFill>
                <a:latin typeface="Calibri" panose="020F0502020204030204" pitchFamily="34" charset="0"/>
                <a:ea typeface="Calibri" panose="020F0502020204030204" pitchFamily="34" charset="0"/>
                <a:cs typeface="Times New Roman" panose="02020603050405020304" pitchFamily="18" charset="0"/>
              </a:rPr>
            </a:br>
            <a:r>
              <a:rPr lang="en-GB" sz="1200" i="1" dirty="0" smtClean="0">
                <a:latin typeface="Calibri" panose="020F0502020204030204" pitchFamily="34" charset="0"/>
                <a:ea typeface="Calibri" panose="020F0502020204030204" pitchFamily="34" charset="0"/>
                <a:cs typeface="Times New Roman" panose="02020603050405020304" pitchFamily="18" charset="0"/>
              </a:rPr>
              <a:t>Kipper </a:t>
            </a:r>
            <a:r>
              <a:rPr lang="en-GB" sz="1200" i="1" dirty="0">
                <a:latin typeface="Calibri" panose="020F0502020204030204" pitchFamily="34" charset="0"/>
                <a:ea typeface="Calibri" panose="020F0502020204030204" pitchFamily="34" charset="0"/>
                <a:cs typeface="Times New Roman" panose="02020603050405020304" pitchFamily="18" charset="0"/>
              </a:rPr>
              <a:t>went to the swimming pool. Wilma’s mum took him. She took Biff and Chip, too. It was a new pool. Everyone wanted to swim. Kipper looked for his trunks. He couldn’t find them. </a:t>
            </a:r>
            <a:endParaRPr lang="en-GB" sz="1200" dirty="0">
              <a:latin typeface="Calibri" panose="020F0502020204030204" pitchFamily="34" charset="0"/>
              <a:ea typeface="Calibri" panose="020F0502020204030204" pitchFamily="34" charset="0"/>
              <a:cs typeface="Times New Roman" panose="02020603050405020304" pitchFamily="18" charset="0"/>
            </a:endParaRPr>
          </a:p>
          <a:p>
            <a:pPr>
              <a:lnSpc>
                <a:spcPct val="200000"/>
              </a:lnSpc>
              <a:spcAft>
                <a:spcPts val="800"/>
              </a:spcAft>
            </a:pPr>
            <a:r>
              <a:rPr lang="en-GB" i="1" dirty="0">
                <a:solidFill>
                  <a:srgbClr val="0070C0"/>
                </a:solidFill>
                <a:latin typeface="Calibri" panose="020F0502020204030204" pitchFamily="34" charset="0"/>
                <a:ea typeface="Calibri" panose="020F0502020204030204" pitchFamily="34" charset="0"/>
                <a:cs typeface="Times New Roman" panose="02020603050405020304" pitchFamily="18" charset="0"/>
              </a:rPr>
              <a:t>Child </a:t>
            </a:r>
            <a:r>
              <a:rPr lang="en-GB" i="1" dirty="0" smtClean="0">
                <a:solidFill>
                  <a:srgbClr val="0070C0"/>
                </a:solidFill>
                <a:latin typeface="Calibri" panose="020F0502020204030204" pitchFamily="34" charset="0"/>
                <a:ea typeface="Calibri" panose="020F0502020204030204" pitchFamily="34" charset="0"/>
                <a:cs typeface="Times New Roman" panose="02020603050405020304" pitchFamily="18" charset="0"/>
              </a:rPr>
              <a:t>reads:</a:t>
            </a:r>
            <a:br>
              <a:rPr lang="en-GB" i="1" dirty="0" smtClean="0">
                <a:solidFill>
                  <a:srgbClr val="0070C0"/>
                </a:solidFill>
                <a:latin typeface="Calibri" panose="020F0502020204030204" pitchFamily="34" charset="0"/>
                <a:ea typeface="Calibri" panose="020F0502020204030204" pitchFamily="34" charset="0"/>
                <a:cs typeface="Times New Roman" panose="02020603050405020304" pitchFamily="18" charset="0"/>
              </a:rPr>
            </a:br>
            <a:r>
              <a:rPr lang="en-GB" dirty="0" smtClean="0">
                <a:latin typeface="Calibri" panose="020F0502020204030204" pitchFamily="34" charset="0"/>
                <a:ea typeface="Calibri" panose="020F0502020204030204" pitchFamily="34" charset="0"/>
                <a:cs typeface="Times New Roman" panose="02020603050405020304" pitchFamily="18" charset="0"/>
              </a:rPr>
              <a:t>Kipper </a:t>
            </a:r>
            <a:r>
              <a:rPr lang="en-GB" dirty="0">
                <a:latin typeface="Calibri" panose="020F0502020204030204" pitchFamily="34" charset="0"/>
                <a:ea typeface="Calibri" panose="020F0502020204030204" pitchFamily="34" charset="0"/>
                <a:cs typeface="Times New Roman" panose="02020603050405020304" pitchFamily="18" charset="0"/>
              </a:rPr>
              <a:t>couldn’t go in the pool.</a:t>
            </a:r>
            <a:endParaRPr lang="en-GB" sz="1200" dirty="0">
              <a:latin typeface="Calibri" panose="020F0502020204030204" pitchFamily="34" charset="0"/>
              <a:ea typeface="Calibri" panose="020F0502020204030204" pitchFamily="34" charset="0"/>
              <a:cs typeface="Times New Roman" panose="02020603050405020304" pitchFamily="18" charset="0"/>
            </a:endParaRPr>
          </a:p>
          <a:p>
            <a:pPr>
              <a:lnSpc>
                <a:spcPct val="200000"/>
              </a:lnSpc>
              <a:spcAft>
                <a:spcPts val="800"/>
              </a:spcAft>
            </a:pPr>
            <a:r>
              <a:rPr lang="en-GB" dirty="0">
                <a:latin typeface="Calibri" panose="020F0502020204030204" pitchFamily="34" charset="0"/>
                <a:ea typeface="Calibri" panose="020F0502020204030204" pitchFamily="34" charset="0"/>
                <a:cs typeface="Times New Roman" panose="02020603050405020304" pitchFamily="18" charset="0"/>
              </a:rPr>
              <a:t>“Sorry”, said the man. </a:t>
            </a:r>
            <a:endParaRPr lang="en-GB" sz="1200" dirty="0">
              <a:latin typeface="Calibri" panose="020F0502020204030204" pitchFamily="34" charset="0"/>
              <a:ea typeface="Calibri" panose="020F0502020204030204" pitchFamily="34" charset="0"/>
              <a:cs typeface="Times New Roman" panose="02020603050405020304" pitchFamily="18" charset="0"/>
            </a:endParaRPr>
          </a:p>
          <a:p>
            <a:pPr>
              <a:lnSpc>
                <a:spcPct val="200000"/>
              </a:lnSpc>
              <a:spcAft>
                <a:spcPts val="800"/>
              </a:spcAft>
            </a:pPr>
            <a:r>
              <a:rPr lang="en-GB" dirty="0">
                <a:latin typeface="Calibri" panose="020F0502020204030204" pitchFamily="34" charset="0"/>
                <a:ea typeface="Calibri" panose="020F0502020204030204" pitchFamily="34" charset="0"/>
                <a:cs typeface="Times New Roman" panose="02020603050405020304" pitchFamily="18" charset="0"/>
              </a:rPr>
              <a:t>Wilma’s mum was in the water. </a:t>
            </a:r>
            <a:endParaRPr lang="en-GB" sz="1200" dirty="0">
              <a:latin typeface="Calibri" panose="020F0502020204030204" pitchFamily="34" charset="0"/>
              <a:ea typeface="Calibri" panose="020F0502020204030204" pitchFamily="34" charset="0"/>
              <a:cs typeface="Times New Roman" panose="02020603050405020304" pitchFamily="18" charset="0"/>
            </a:endParaRPr>
          </a:p>
          <a:p>
            <a:pPr>
              <a:lnSpc>
                <a:spcPct val="200000"/>
              </a:lnSpc>
              <a:spcAft>
                <a:spcPts val="800"/>
              </a:spcAft>
            </a:pPr>
            <a:r>
              <a:rPr lang="en-GB" dirty="0">
                <a:latin typeface="Calibri" panose="020F0502020204030204" pitchFamily="34" charset="0"/>
                <a:ea typeface="Calibri" panose="020F0502020204030204" pitchFamily="34" charset="0"/>
                <a:cs typeface="Times New Roman" panose="02020603050405020304" pitchFamily="18" charset="0"/>
              </a:rPr>
              <a:t>“Oh dear”, she said.</a:t>
            </a:r>
            <a:endParaRPr lang="en-GB" sz="1200" dirty="0">
              <a:latin typeface="Calibri" panose="020F0502020204030204" pitchFamily="34" charset="0"/>
              <a:ea typeface="Calibri" panose="020F0502020204030204" pitchFamily="34" charset="0"/>
              <a:cs typeface="Times New Roman" panose="02020603050405020304" pitchFamily="18" charset="0"/>
            </a:endParaRPr>
          </a:p>
          <a:p>
            <a:pPr>
              <a:lnSpc>
                <a:spcPct val="200000"/>
              </a:lnSpc>
              <a:spcAft>
                <a:spcPts val="800"/>
              </a:spcAft>
            </a:pPr>
            <a:endParaRPr lang="en-GB" dirty="0" smtClean="0">
              <a:latin typeface="Calibri" panose="020F0502020204030204" pitchFamily="34" charset="0"/>
              <a:ea typeface="Calibri" panose="020F0502020204030204" pitchFamily="34" charset="0"/>
              <a:cs typeface="Times New Roman" panose="02020603050405020304" pitchFamily="18" charset="0"/>
            </a:endParaRPr>
          </a:p>
          <a:p>
            <a:pPr>
              <a:lnSpc>
                <a:spcPct val="200000"/>
              </a:lnSpc>
              <a:spcAft>
                <a:spcPts val="800"/>
              </a:spcAft>
            </a:pPr>
            <a:r>
              <a:rPr lang="en-GB" dirty="0" smtClean="0">
                <a:latin typeface="Calibri" panose="020F0502020204030204" pitchFamily="34" charset="0"/>
                <a:ea typeface="Calibri" panose="020F0502020204030204" pitchFamily="34" charset="0"/>
                <a:cs typeface="Times New Roman" panose="02020603050405020304" pitchFamily="18" charset="0"/>
              </a:rPr>
              <a:t>Etc…</a:t>
            </a:r>
            <a:endParaRPr lang="en-GB" sz="1200" dirty="0">
              <a:latin typeface="Calibri" panose="020F0502020204030204" pitchFamily="34" charset="0"/>
              <a:ea typeface="Calibri" panose="020F0502020204030204" pitchFamily="34" charset="0"/>
              <a:cs typeface="Times New Roman" panose="02020603050405020304" pitchFamily="18" charset="0"/>
            </a:endParaRPr>
          </a:p>
          <a:p>
            <a:pPr>
              <a:lnSpc>
                <a:spcPct val="200000"/>
              </a:lnSpc>
              <a:spcAft>
                <a:spcPts val="80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4733423" y="2951019"/>
            <a:ext cx="466794" cy="523220"/>
          </a:xfrm>
          <a:prstGeom prst="rect">
            <a:avLst/>
          </a:prstGeom>
          <a:noFill/>
        </p:spPr>
        <p:txBody>
          <a:bodyPr wrap="none" rtlCol="0">
            <a:spAutoFit/>
          </a:bodyPr>
          <a:lstStyle/>
          <a:p>
            <a:r>
              <a:rPr lang="en-GB" sz="2800" dirty="0" smtClean="0">
                <a:solidFill>
                  <a:srgbClr val="00B050"/>
                </a:solidFill>
                <a:sym typeface="Wingdings" panose="05000000000000000000" pitchFamily="2" charset="2"/>
              </a:rPr>
              <a:t></a:t>
            </a:r>
            <a:endParaRPr lang="en-GB" sz="2800" dirty="0">
              <a:solidFill>
                <a:srgbClr val="00B050"/>
              </a:solidFill>
            </a:endParaRPr>
          </a:p>
        </p:txBody>
      </p:sp>
      <p:sp>
        <p:nvSpPr>
          <p:cNvPr id="10" name="TextBox 9"/>
          <p:cNvSpPr txBox="1"/>
          <p:nvPr/>
        </p:nvSpPr>
        <p:spPr>
          <a:xfrm>
            <a:off x="5809532" y="2951019"/>
            <a:ext cx="466794" cy="523220"/>
          </a:xfrm>
          <a:prstGeom prst="rect">
            <a:avLst/>
          </a:prstGeom>
          <a:noFill/>
        </p:spPr>
        <p:txBody>
          <a:bodyPr wrap="none" rtlCol="0">
            <a:spAutoFit/>
          </a:bodyPr>
          <a:lstStyle/>
          <a:p>
            <a:r>
              <a:rPr lang="en-GB" sz="2800" dirty="0" smtClean="0">
                <a:solidFill>
                  <a:srgbClr val="00B050"/>
                </a:solidFill>
                <a:sym typeface="Wingdings" panose="05000000000000000000" pitchFamily="2" charset="2"/>
              </a:rPr>
              <a:t></a:t>
            </a:r>
            <a:endParaRPr lang="en-GB" sz="2800" dirty="0">
              <a:solidFill>
                <a:srgbClr val="00B050"/>
              </a:solidFill>
            </a:endParaRPr>
          </a:p>
        </p:txBody>
      </p:sp>
      <p:sp>
        <p:nvSpPr>
          <p:cNvPr id="11" name="TextBox 10"/>
          <p:cNvSpPr txBox="1"/>
          <p:nvPr/>
        </p:nvSpPr>
        <p:spPr>
          <a:xfrm>
            <a:off x="6042929" y="2951019"/>
            <a:ext cx="466794" cy="523220"/>
          </a:xfrm>
          <a:prstGeom prst="rect">
            <a:avLst/>
          </a:prstGeom>
          <a:noFill/>
        </p:spPr>
        <p:txBody>
          <a:bodyPr wrap="none" rtlCol="0">
            <a:spAutoFit/>
          </a:bodyPr>
          <a:lstStyle/>
          <a:p>
            <a:r>
              <a:rPr lang="en-GB" sz="2800" dirty="0" smtClean="0">
                <a:solidFill>
                  <a:srgbClr val="00B050"/>
                </a:solidFill>
                <a:sym typeface="Wingdings" panose="05000000000000000000" pitchFamily="2" charset="2"/>
              </a:rPr>
              <a:t></a:t>
            </a:r>
            <a:endParaRPr lang="en-GB" sz="2800" dirty="0">
              <a:solidFill>
                <a:srgbClr val="00B050"/>
              </a:solidFill>
            </a:endParaRPr>
          </a:p>
        </p:txBody>
      </p:sp>
      <p:sp>
        <p:nvSpPr>
          <p:cNvPr id="12" name="TextBox 11"/>
          <p:cNvSpPr txBox="1"/>
          <p:nvPr/>
        </p:nvSpPr>
        <p:spPr>
          <a:xfrm>
            <a:off x="6253379" y="2951019"/>
            <a:ext cx="466794" cy="523220"/>
          </a:xfrm>
          <a:prstGeom prst="rect">
            <a:avLst/>
          </a:prstGeom>
          <a:noFill/>
        </p:spPr>
        <p:txBody>
          <a:bodyPr wrap="none" rtlCol="0">
            <a:spAutoFit/>
          </a:bodyPr>
          <a:lstStyle/>
          <a:p>
            <a:r>
              <a:rPr lang="en-GB" sz="2800" dirty="0" smtClean="0">
                <a:solidFill>
                  <a:srgbClr val="00B050"/>
                </a:solidFill>
                <a:sym typeface="Wingdings" panose="05000000000000000000" pitchFamily="2" charset="2"/>
              </a:rPr>
              <a:t></a:t>
            </a:r>
            <a:endParaRPr lang="en-GB" sz="2800" dirty="0">
              <a:solidFill>
                <a:srgbClr val="00B050"/>
              </a:solidFill>
            </a:endParaRPr>
          </a:p>
        </p:txBody>
      </p:sp>
      <p:sp>
        <p:nvSpPr>
          <p:cNvPr id="13" name="TextBox 12"/>
          <p:cNvSpPr txBox="1"/>
          <p:nvPr/>
        </p:nvSpPr>
        <p:spPr>
          <a:xfrm>
            <a:off x="6509723" y="2951019"/>
            <a:ext cx="466794" cy="523220"/>
          </a:xfrm>
          <a:prstGeom prst="rect">
            <a:avLst/>
          </a:prstGeom>
          <a:noFill/>
        </p:spPr>
        <p:txBody>
          <a:bodyPr wrap="none" rtlCol="0">
            <a:spAutoFit/>
          </a:bodyPr>
          <a:lstStyle/>
          <a:p>
            <a:r>
              <a:rPr lang="en-GB" sz="2800" dirty="0" smtClean="0">
                <a:solidFill>
                  <a:srgbClr val="00B050"/>
                </a:solidFill>
                <a:sym typeface="Wingdings" panose="05000000000000000000" pitchFamily="2" charset="2"/>
              </a:rPr>
              <a:t></a:t>
            </a:r>
            <a:endParaRPr lang="en-GB" sz="2800" dirty="0">
              <a:solidFill>
                <a:srgbClr val="00B050"/>
              </a:solidFill>
            </a:endParaRPr>
          </a:p>
        </p:txBody>
      </p:sp>
      <p:sp>
        <p:nvSpPr>
          <p:cNvPr id="14" name="TextBox 13"/>
          <p:cNvSpPr txBox="1"/>
          <p:nvPr/>
        </p:nvSpPr>
        <p:spPr>
          <a:xfrm>
            <a:off x="4751519" y="4049625"/>
            <a:ext cx="466794" cy="523220"/>
          </a:xfrm>
          <a:prstGeom prst="rect">
            <a:avLst/>
          </a:prstGeom>
          <a:noFill/>
        </p:spPr>
        <p:txBody>
          <a:bodyPr wrap="none" rtlCol="0">
            <a:spAutoFit/>
          </a:bodyPr>
          <a:lstStyle/>
          <a:p>
            <a:r>
              <a:rPr lang="en-GB" sz="2800" dirty="0" smtClean="0">
                <a:solidFill>
                  <a:srgbClr val="00B050"/>
                </a:solidFill>
                <a:sym typeface="Wingdings" panose="05000000000000000000" pitchFamily="2" charset="2"/>
              </a:rPr>
              <a:t></a:t>
            </a:r>
            <a:endParaRPr lang="en-GB" sz="2800" dirty="0">
              <a:solidFill>
                <a:srgbClr val="00B050"/>
              </a:solidFill>
            </a:endParaRPr>
          </a:p>
        </p:txBody>
      </p:sp>
      <p:sp>
        <p:nvSpPr>
          <p:cNvPr id="15" name="TextBox 14"/>
          <p:cNvSpPr txBox="1"/>
          <p:nvPr/>
        </p:nvSpPr>
        <p:spPr>
          <a:xfrm>
            <a:off x="5214103" y="3474239"/>
            <a:ext cx="466794" cy="523220"/>
          </a:xfrm>
          <a:prstGeom prst="rect">
            <a:avLst/>
          </a:prstGeom>
          <a:noFill/>
        </p:spPr>
        <p:txBody>
          <a:bodyPr wrap="none" rtlCol="0">
            <a:spAutoFit/>
          </a:bodyPr>
          <a:lstStyle/>
          <a:p>
            <a:r>
              <a:rPr lang="en-GB" sz="2800" dirty="0" smtClean="0">
                <a:solidFill>
                  <a:srgbClr val="00B050"/>
                </a:solidFill>
                <a:sym typeface="Wingdings" panose="05000000000000000000" pitchFamily="2" charset="2"/>
              </a:rPr>
              <a:t></a:t>
            </a:r>
            <a:endParaRPr lang="en-GB" sz="2800" dirty="0">
              <a:solidFill>
                <a:srgbClr val="00B050"/>
              </a:solidFill>
            </a:endParaRPr>
          </a:p>
        </p:txBody>
      </p:sp>
      <p:sp>
        <p:nvSpPr>
          <p:cNvPr id="16" name="TextBox 15"/>
          <p:cNvSpPr txBox="1"/>
          <p:nvPr/>
        </p:nvSpPr>
        <p:spPr>
          <a:xfrm>
            <a:off x="5657950" y="3474239"/>
            <a:ext cx="466794" cy="523220"/>
          </a:xfrm>
          <a:prstGeom prst="rect">
            <a:avLst/>
          </a:prstGeom>
          <a:noFill/>
        </p:spPr>
        <p:txBody>
          <a:bodyPr wrap="none" rtlCol="0">
            <a:spAutoFit/>
          </a:bodyPr>
          <a:lstStyle/>
          <a:p>
            <a:r>
              <a:rPr lang="en-GB" sz="2800" dirty="0" smtClean="0">
                <a:solidFill>
                  <a:srgbClr val="00B050"/>
                </a:solidFill>
                <a:sym typeface="Wingdings" panose="05000000000000000000" pitchFamily="2" charset="2"/>
              </a:rPr>
              <a:t></a:t>
            </a:r>
            <a:endParaRPr lang="en-GB" sz="2800" dirty="0">
              <a:solidFill>
                <a:srgbClr val="00B050"/>
              </a:solidFill>
            </a:endParaRPr>
          </a:p>
        </p:txBody>
      </p:sp>
      <p:sp>
        <p:nvSpPr>
          <p:cNvPr id="17" name="TextBox 16"/>
          <p:cNvSpPr txBox="1"/>
          <p:nvPr/>
        </p:nvSpPr>
        <p:spPr>
          <a:xfrm>
            <a:off x="5914294" y="3474239"/>
            <a:ext cx="466794" cy="523220"/>
          </a:xfrm>
          <a:prstGeom prst="rect">
            <a:avLst/>
          </a:prstGeom>
          <a:noFill/>
        </p:spPr>
        <p:txBody>
          <a:bodyPr wrap="none" rtlCol="0">
            <a:spAutoFit/>
          </a:bodyPr>
          <a:lstStyle/>
          <a:p>
            <a:r>
              <a:rPr lang="en-GB" sz="2800" dirty="0" smtClean="0">
                <a:solidFill>
                  <a:srgbClr val="00B050"/>
                </a:solidFill>
                <a:sym typeface="Wingdings" panose="05000000000000000000" pitchFamily="2" charset="2"/>
              </a:rPr>
              <a:t></a:t>
            </a:r>
            <a:endParaRPr lang="en-GB" sz="2800" dirty="0">
              <a:solidFill>
                <a:srgbClr val="00B050"/>
              </a:solidFill>
            </a:endParaRPr>
          </a:p>
        </p:txBody>
      </p:sp>
      <p:sp>
        <p:nvSpPr>
          <p:cNvPr id="18" name="TextBox 17"/>
          <p:cNvSpPr txBox="1"/>
          <p:nvPr/>
        </p:nvSpPr>
        <p:spPr>
          <a:xfrm>
            <a:off x="5342738" y="4056975"/>
            <a:ext cx="466794" cy="523220"/>
          </a:xfrm>
          <a:prstGeom prst="rect">
            <a:avLst/>
          </a:prstGeom>
          <a:noFill/>
        </p:spPr>
        <p:txBody>
          <a:bodyPr wrap="none" rtlCol="0">
            <a:spAutoFit/>
          </a:bodyPr>
          <a:lstStyle/>
          <a:p>
            <a:r>
              <a:rPr lang="en-GB" sz="2800" dirty="0" smtClean="0">
                <a:solidFill>
                  <a:srgbClr val="00B050"/>
                </a:solidFill>
                <a:sym typeface="Wingdings" panose="05000000000000000000" pitchFamily="2" charset="2"/>
              </a:rPr>
              <a:t></a:t>
            </a:r>
            <a:endParaRPr lang="en-GB" sz="2800" dirty="0">
              <a:solidFill>
                <a:srgbClr val="00B050"/>
              </a:solidFill>
            </a:endParaRPr>
          </a:p>
        </p:txBody>
      </p:sp>
      <p:sp>
        <p:nvSpPr>
          <p:cNvPr id="19" name="TextBox 18"/>
          <p:cNvSpPr txBox="1"/>
          <p:nvPr/>
        </p:nvSpPr>
        <p:spPr>
          <a:xfrm>
            <a:off x="5786585" y="4056975"/>
            <a:ext cx="466794" cy="523220"/>
          </a:xfrm>
          <a:prstGeom prst="rect">
            <a:avLst/>
          </a:prstGeom>
          <a:noFill/>
        </p:spPr>
        <p:txBody>
          <a:bodyPr wrap="none" rtlCol="0">
            <a:spAutoFit/>
          </a:bodyPr>
          <a:lstStyle/>
          <a:p>
            <a:r>
              <a:rPr lang="en-GB" sz="2800" dirty="0" smtClean="0">
                <a:solidFill>
                  <a:srgbClr val="00B050"/>
                </a:solidFill>
                <a:sym typeface="Wingdings" panose="05000000000000000000" pitchFamily="2" charset="2"/>
              </a:rPr>
              <a:t></a:t>
            </a:r>
            <a:endParaRPr lang="en-GB" sz="2800" dirty="0">
              <a:solidFill>
                <a:srgbClr val="00B050"/>
              </a:solidFill>
            </a:endParaRPr>
          </a:p>
        </p:txBody>
      </p:sp>
      <p:sp>
        <p:nvSpPr>
          <p:cNvPr id="20" name="TextBox 19"/>
          <p:cNvSpPr txBox="1"/>
          <p:nvPr/>
        </p:nvSpPr>
        <p:spPr>
          <a:xfrm>
            <a:off x="6042929" y="4056975"/>
            <a:ext cx="466794" cy="523220"/>
          </a:xfrm>
          <a:prstGeom prst="rect">
            <a:avLst/>
          </a:prstGeom>
          <a:noFill/>
        </p:spPr>
        <p:txBody>
          <a:bodyPr wrap="none" rtlCol="0">
            <a:spAutoFit/>
          </a:bodyPr>
          <a:lstStyle/>
          <a:p>
            <a:r>
              <a:rPr lang="en-GB" sz="2800" dirty="0" smtClean="0">
                <a:solidFill>
                  <a:srgbClr val="00B050"/>
                </a:solidFill>
                <a:sym typeface="Wingdings" panose="05000000000000000000" pitchFamily="2" charset="2"/>
              </a:rPr>
              <a:t></a:t>
            </a:r>
            <a:endParaRPr lang="en-GB" sz="2800" dirty="0">
              <a:solidFill>
                <a:srgbClr val="00B050"/>
              </a:solidFill>
            </a:endParaRPr>
          </a:p>
        </p:txBody>
      </p:sp>
      <p:sp>
        <p:nvSpPr>
          <p:cNvPr id="4" name="Rectangle 3"/>
          <p:cNvSpPr/>
          <p:nvPr/>
        </p:nvSpPr>
        <p:spPr>
          <a:xfrm>
            <a:off x="8994996" y="4228617"/>
            <a:ext cx="2576946" cy="2163716"/>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TextBox 21"/>
          <p:cNvSpPr txBox="1"/>
          <p:nvPr/>
        </p:nvSpPr>
        <p:spPr>
          <a:xfrm>
            <a:off x="4682991" y="4553331"/>
            <a:ext cx="466794" cy="523220"/>
          </a:xfrm>
          <a:prstGeom prst="rect">
            <a:avLst/>
          </a:prstGeom>
          <a:noFill/>
        </p:spPr>
        <p:txBody>
          <a:bodyPr wrap="none" rtlCol="0">
            <a:spAutoFit/>
          </a:bodyPr>
          <a:lstStyle/>
          <a:p>
            <a:r>
              <a:rPr lang="en-GB" sz="2800" dirty="0" smtClean="0">
                <a:solidFill>
                  <a:srgbClr val="00B050"/>
                </a:solidFill>
                <a:sym typeface="Wingdings" panose="05000000000000000000" pitchFamily="2" charset="2"/>
              </a:rPr>
              <a:t></a:t>
            </a:r>
            <a:endParaRPr lang="en-GB" sz="2800" dirty="0">
              <a:solidFill>
                <a:srgbClr val="00B050"/>
              </a:solidFill>
            </a:endParaRPr>
          </a:p>
        </p:txBody>
      </p:sp>
      <p:sp>
        <p:nvSpPr>
          <p:cNvPr id="23" name="TextBox 22"/>
          <p:cNvSpPr txBox="1"/>
          <p:nvPr/>
        </p:nvSpPr>
        <p:spPr>
          <a:xfrm>
            <a:off x="5126838" y="4553331"/>
            <a:ext cx="466794" cy="523220"/>
          </a:xfrm>
          <a:prstGeom prst="rect">
            <a:avLst/>
          </a:prstGeom>
          <a:noFill/>
        </p:spPr>
        <p:txBody>
          <a:bodyPr wrap="none" rtlCol="0">
            <a:spAutoFit/>
          </a:bodyPr>
          <a:lstStyle/>
          <a:p>
            <a:r>
              <a:rPr lang="en-GB" sz="2800" dirty="0" smtClean="0">
                <a:solidFill>
                  <a:srgbClr val="00B050"/>
                </a:solidFill>
                <a:sym typeface="Wingdings" panose="05000000000000000000" pitchFamily="2" charset="2"/>
              </a:rPr>
              <a:t></a:t>
            </a:r>
            <a:endParaRPr lang="en-GB" sz="2800" dirty="0">
              <a:solidFill>
                <a:srgbClr val="00B050"/>
              </a:solidFill>
            </a:endParaRPr>
          </a:p>
        </p:txBody>
      </p:sp>
      <p:sp>
        <p:nvSpPr>
          <p:cNvPr id="24" name="TextBox 23"/>
          <p:cNvSpPr txBox="1"/>
          <p:nvPr/>
        </p:nvSpPr>
        <p:spPr>
          <a:xfrm>
            <a:off x="5383182" y="4553331"/>
            <a:ext cx="466794" cy="523220"/>
          </a:xfrm>
          <a:prstGeom prst="rect">
            <a:avLst/>
          </a:prstGeom>
          <a:noFill/>
        </p:spPr>
        <p:txBody>
          <a:bodyPr wrap="none" rtlCol="0">
            <a:spAutoFit/>
          </a:bodyPr>
          <a:lstStyle/>
          <a:p>
            <a:r>
              <a:rPr lang="en-GB" sz="2800" dirty="0" smtClean="0">
                <a:solidFill>
                  <a:srgbClr val="00B050"/>
                </a:solidFill>
                <a:sym typeface="Wingdings" panose="05000000000000000000" pitchFamily="2" charset="2"/>
              </a:rPr>
              <a:t></a:t>
            </a:r>
            <a:endParaRPr lang="en-GB" sz="2800" dirty="0">
              <a:solidFill>
                <a:srgbClr val="00B050"/>
              </a:solidFill>
            </a:endParaRPr>
          </a:p>
        </p:txBody>
      </p:sp>
      <p:sp>
        <p:nvSpPr>
          <p:cNvPr id="25" name="TextBox 24"/>
          <p:cNvSpPr txBox="1"/>
          <p:nvPr/>
        </p:nvSpPr>
        <p:spPr>
          <a:xfrm>
            <a:off x="5849784" y="4509783"/>
            <a:ext cx="466794" cy="523220"/>
          </a:xfrm>
          <a:prstGeom prst="rect">
            <a:avLst/>
          </a:prstGeom>
          <a:noFill/>
        </p:spPr>
        <p:txBody>
          <a:bodyPr wrap="none" rtlCol="0">
            <a:spAutoFit/>
          </a:bodyPr>
          <a:lstStyle/>
          <a:p>
            <a:r>
              <a:rPr lang="en-GB" sz="2800" dirty="0" smtClean="0">
                <a:solidFill>
                  <a:srgbClr val="00B050"/>
                </a:solidFill>
                <a:sym typeface="Wingdings" panose="05000000000000000000" pitchFamily="2" charset="2"/>
              </a:rPr>
              <a:t></a:t>
            </a:r>
            <a:endParaRPr lang="en-GB" sz="2800" dirty="0">
              <a:solidFill>
                <a:srgbClr val="00B050"/>
              </a:solidFill>
            </a:endParaRPr>
          </a:p>
        </p:txBody>
      </p:sp>
      <p:sp>
        <p:nvSpPr>
          <p:cNvPr id="5" name="Rectangle 4"/>
          <p:cNvSpPr/>
          <p:nvPr/>
        </p:nvSpPr>
        <p:spPr>
          <a:xfrm>
            <a:off x="9886410" y="4771393"/>
            <a:ext cx="785793" cy="1169551"/>
          </a:xfrm>
          <a:prstGeom prst="rect">
            <a:avLst/>
          </a:prstGeom>
        </p:spPr>
        <p:txBody>
          <a:bodyPr wrap="none">
            <a:spAutoFit/>
          </a:bodyPr>
          <a:lstStyle/>
          <a:p>
            <a:r>
              <a:rPr lang="en-GB" dirty="0" smtClean="0">
                <a:latin typeface="Calibri" panose="020F0502020204030204" pitchFamily="34" charset="0"/>
                <a:ea typeface="Calibri" panose="020F0502020204030204" pitchFamily="34" charset="0"/>
                <a:cs typeface="Times New Roman" panose="02020603050405020304" pitchFamily="18" charset="0"/>
              </a:rPr>
              <a:t>couldn’t</a:t>
            </a:r>
          </a:p>
          <a:p>
            <a:endParaRPr lang="en-GB" dirty="0">
              <a:latin typeface="Calibri" panose="020F0502020204030204" pitchFamily="34" charset="0"/>
              <a:cs typeface="Times New Roman" panose="02020603050405020304" pitchFamily="18" charset="0"/>
            </a:endParaRPr>
          </a:p>
          <a:p>
            <a:r>
              <a:rPr lang="en-GB" dirty="0" smtClean="0">
                <a:latin typeface="Calibri" panose="020F0502020204030204" pitchFamily="34" charset="0"/>
                <a:cs typeface="Times New Roman" panose="02020603050405020304" pitchFamily="18" charset="0"/>
              </a:rPr>
              <a:t>sorry</a:t>
            </a:r>
          </a:p>
          <a:p>
            <a:endParaRPr lang="en-GB" dirty="0">
              <a:latin typeface="Calibri" panose="020F0502020204030204" pitchFamily="34" charset="0"/>
              <a:cs typeface="Times New Roman" panose="02020603050405020304" pitchFamily="18" charset="0"/>
            </a:endParaRPr>
          </a:p>
          <a:p>
            <a:r>
              <a:rPr lang="en-GB" dirty="0" smtClean="0">
                <a:latin typeface="Calibri" panose="020F0502020204030204" pitchFamily="34" charset="0"/>
                <a:cs typeface="Times New Roman" panose="02020603050405020304" pitchFamily="18" charset="0"/>
              </a:rPr>
              <a:t>water</a:t>
            </a:r>
            <a:endParaRPr lang="en-GB" dirty="0"/>
          </a:p>
        </p:txBody>
      </p:sp>
      <p:sp>
        <p:nvSpPr>
          <p:cNvPr id="7" name="Rectangle 6"/>
          <p:cNvSpPr/>
          <p:nvPr/>
        </p:nvSpPr>
        <p:spPr>
          <a:xfrm>
            <a:off x="9492404" y="4311235"/>
            <a:ext cx="1636987" cy="462884"/>
          </a:xfrm>
          <a:prstGeom prst="rect">
            <a:avLst/>
          </a:prstGeom>
        </p:spPr>
        <p:txBody>
          <a:bodyPr wrap="none">
            <a:spAutoFit/>
          </a:bodyPr>
          <a:lstStyle/>
          <a:p>
            <a:pPr>
              <a:lnSpc>
                <a:spcPct val="200000"/>
              </a:lnSpc>
              <a:spcAft>
                <a:spcPts val="800"/>
              </a:spcAft>
            </a:pPr>
            <a:r>
              <a:rPr lang="en-GB" b="1" u="sng" dirty="0" smtClean="0">
                <a:solidFill>
                  <a:srgbClr val="FF0000"/>
                </a:solidFill>
                <a:latin typeface="Calibri" panose="020F0502020204030204" pitchFamily="34" charset="0"/>
                <a:ea typeface="Calibri" panose="020F0502020204030204" pitchFamily="34" charset="0"/>
                <a:cs typeface="Times New Roman" panose="02020603050405020304" pitchFamily="18" charset="0"/>
              </a:rPr>
              <a:t>Words to practise…</a:t>
            </a:r>
            <a:endParaRPr lang="en-GB" sz="1200" b="1" u="sng" dirty="0">
              <a:solidFill>
                <a:srgbClr val="FF0000"/>
              </a:solidFill>
              <a:latin typeface="Calibri" panose="020F0502020204030204" pitchFamily="34" charset="0"/>
              <a:ea typeface="Calibri" panose="020F0502020204030204" pitchFamily="34" charset="0"/>
              <a:cs typeface="Times New Roman" panose="02020603050405020304" pitchFamily="18" charset="0"/>
            </a:endParaRPr>
          </a:p>
        </p:txBody>
      </p:sp>
      <p:pic>
        <p:nvPicPr>
          <p:cNvPr id="2056" name="Picture 8" descr="Oxford Reading stage 3 At the pool - YouTube"/>
          <p:cNvPicPr>
            <a:picLocks noChangeAspect="1" noChangeArrowheads="1"/>
          </p:cNvPicPr>
          <p:nvPr/>
        </p:nvPicPr>
        <p:blipFill rotWithShape="1">
          <a:blip r:embed="rId4">
            <a:extLst>
              <a:ext uri="{28A0092B-C50C-407E-A947-70E740481C1C}">
                <a14:useLocalDpi xmlns:a14="http://schemas.microsoft.com/office/drawing/2010/main" val="0"/>
              </a:ext>
            </a:extLst>
          </a:blip>
          <a:srcRect l="24633" r="8435" b="12216"/>
          <a:stretch/>
        </p:blipFill>
        <p:spPr bwMode="auto">
          <a:xfrm>
            <a:off x="346406" y="2686013"/>
            <a:ext cx="3561338" cy="26273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080327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06"/>
        <p:cNvGrpSpPr/>
        <p:nvPr/>
      </p:nvGrpSpPr>
      <p:grpSpPr>
        <a:xfrm>
          <a:off x="0" y="0"/>
          <a:ext cx="0" cy="0"/>
          <a:chOff x="0" y="0"/>
          <a:chExt cx="0" cy="0"/>
        </a:xfrm>
      </p:grpSpPr>
      <p:sp>
        <p:nvSpPr>
          <p:cNvPr id="109" name="Google Shape;109;p5"/>
          <p:cNvSpPr txBox="1"/>
          <p:nvPr/>
        </p:nvSpPr>
        <p:spPr>
          <a:xfrm>
            <a:off x="-1214574" y="121812"/>
            <a:ext cx="6816003"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2800" b="1" u="sng" dirty="0" smtClean="0">
                <a:solidFill>
                  <a:srgbClr val="0070C0"/>
                </a:solidFill>
                <a:latin typeface="Comic Sans MS" panose="030F0702030302020204" pitchFamily="66" charset="0"/>
                <a:sym typeface="Arial"/>
              </a:rPr>
              <a:t>Runnin</a:t>
            </a:r>
            <a:r>
              <a:rPr lang="en-GB" sz="2800" b="1" u="sng" dirty="0" smtClean="0">
                <a:solidFill>
                  <a:srgbClr val="0070C0"/>
                </a:solidFill>
                <a:latin typeface="Comic Sans MS" panose="030F0702030302020204" pitchFamily="66" charset="0"/>
              </a:rPr>
              <a:t>g Reading Record </a:t>
            </a:r>
            <a:endParaRPr sz="2800" b="1" u="sng" dirty="0">
              <a:solidFill>
                <a:srgbClr val="0070C0"/>
              </a:solidFill>
              <a:latin typeface="Comic Sans MS" panose="030F0702030302020204" pitchFamily="66" charset="0"/>
              <a:sym typeface="Arial"/>
            </a:endParaRPr>
          </a:p>
        </p:txBody>
      </p:sp>
      <p:pic>
        <p:nvPicPr>
          <p:cNvPr id="1026" name="Picture 2" descr="3/5/10 Minutes Mini Sand Timer Glass Sand Dropping Time Counter ..."/>
          <p:cNvPicPr>
            <a:picLocks noChangeAspect="1" noChangeArrowheads="1"/>
          </p:cNvPicPr>
          <p:nvPr/>
        </p:nvPicPr>
        <p:blipFill rotWithShape="1">
          <a:blip r:embed="rId3">
            <a:extLst>
              <a:ext uri="{28A0092B-C50C-407E-A947-70E740481C1C}">
                <a14:useLocalDpi xmlns:a14="http://schemas.microsoft.com/office/drawing/2010/main" val="0"/>
              </a:ext>
            </a:extLst>
          </a:blip>
          <a:srcRect l="33048" r="30965"/>
          <a:stretch/>
        </p:blipFill>
        <p:spPr bwMode="auto">
          <a:xfrm>
            <a:off x="11129392" y="121812"/>
            <a:ext cx="922786" cy="2564201"/>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p:nvSpPr>
        <p:spPr>
          <a:xfrm>
            <a:off x="52683" y="782083"/>
            <a:ext cx="11097491" cy="4585871"/>
          </a:xfrm>
          <a:prstGeom prst="rect">
            <a:avLst/>
          </a:prstGeom>
        </p:spPr>
        <p:txBody>
          <a:bodyPr wrap="square">
            <a:spAutoFit/>
          </a:bodyPr>
          <a:lstStyle/>
          <a:p>
            <a:r>
              <a:rPr lang="en-GB" sz="2400" dirty="0" smtClean="0">
                <a:solidFill>
                  <a:srgbClr val="FF0000"/>
                </a:solidFill>
                <a:latin typeface="Comic Sans MS" panose="030F0702030302020204" pitchFamily="66" charset="0"/>
              </a:rPr>
              <a:t>At home …</a:t>
            </a:r>
          </a:p>
          <a:p>
            <a:pPr marL="285750" indent="-285750">
              <a:buFont typeface="Arial" panose="020B0604020202020204" pitchFamily="34" charset="0"/>
              <a:buChar char="•"/>
            </a:pPr>
            <a:r>
              <a:rPr lang="en-GB" sz="2400" dirty="0" smtClean="0">
                <a:solidFill>
                  <a:srgbClr val="FF0000"/>
                </a:solidFill>
                <a:latin typeface="Comic Sans MS" panose="030F0702030302020204" pitchFamily="66" charset="0"/>
              </a:rPr>
              <a:t>Choose a reading book (paper copy or oxford owl online e-book)</a:t>
            </a:r>
          </a:p>
          <a:p>
            <a:pPr marL="285750" indent="-285750">
              <a:buFont typeface="Arial" panose="020B0604020202020204" pitchFamily="34" charset="0"/>
              <a:buChar char="•"/>
            </a:pPr>
            <a:r>
              <a:rPr lang="en-GB" sz="2400" dirty="0" smtClean="0">
                <a:solidFill>
                  <a:srgbClr val="FF0000"/>
                </a:solidFill>
                <a:latin typeface="Comic Sans MS" panose="030F0702030302020204" pitchFamily="66" charset="0"/>
              </a:rPr>
              <a:t>Adult read a few sentences to model the correct pace of reading</a:t>
            </a:r>
          </a:p>
          <a:p>
            <a:pPr marL="285750" indent="-285750">
              <a:buFont typeface="Arial" panose="020B0604020202020204" pitchFamily="34" charset="0"/>
              <a:buChar char="•"/>
            </a:pPr>
            <a:r>
              <a:rPr lang="en-GB" sz="2400" dirty="0" smtClean="0">
                <a:solidFill>
                  <a:srgbClr val="FF0000"/>
                </a:solidFill>
                <a:latin typeface="Comic Sans MS" panose="030F0702030302020204" pitchFamily="66" charset="0"/>
              </a:rPr>
              <a:t>Press START on the stop watch (1 minute) </a:t>
            </a:r>
          </a:p>
          <a:p>
            <a:pPr marL="285750" indent="-285750">
              <a:buFont typeface="Arial" panose="020B0604020202020204" pitchFamily="34" charset="0"/>
              <a:buChar char="•"/>
            </a:pPr>
            <a:r>
              <a:rPr lang="en-GB" sz="2400" dirty="0" smtClean="0">
                <a:solidFill>
                  <a:srgbClr val="FF0000"/>
                </a:solidFill>
                <a:latin typeface="Comic Sans MS" panose="030F0702030302020204" pitchFamily="66" charset="0"/>
              </a:rPr>
              <a:t>Your child will continue to </a:t>
            </a:r>
            <a:r>
              <a:rPr lang="en-GB" sz="2400" dirty="0" smtClean="0">
                <a:solidFill>
                  <a:srgbClr val="00B050"/>
                </a:solidFill>
                <a:latin typeface="Comic Sans MS" panose="030F0702030302020204" pitchFamily="66" charset="0"/>
              </a:rPr>
              <a:t>read as normal </a:t>
            </a:r>
          </a:p>
          <a:p>
            <a:pPr marL="285750" indent="-285750">
              <a:buFont typeface="Arial" panose="020B0604020202020204" pitchFamily="34" charset="0"/>
              <a:buChar char="•"/>
            </a:pPr>
            <a:r>
              <a:rPr lang="en-GB" sz="1800" i="1" u="sng" dirty="0" smtClean="0">
                <a:solidFill>
                  <a:srgbClr val="FF0000"/>
                </a:solidFill>
                <a:latin typeface="Comic Sans MS" panose="030F0702030302020204" pitchFamily="66" charset="0"/>
              </a:rPr>
              <a:t>(Take a mental note/written note of any words they really struggle with to help at the end – don’t try and support during the timed activity) </a:t>
            </a:r>
          </a:p>
          <a:p>
            <a:pPr marL="285750" indent="-285750">
              <a:buFont typeface="Arial" panose="020B0604020202020204" pitchFamily="34" charset="0"/>
              <a:buChar char="•"/>
            </a:pPr>
            <a:r>
              <a:rPr lang="en-GB" sz="2400" dirty="0" smtClean="0">
                <a:solidFill>
                  <a:srgbClr val="FF0000"/>
                </a:solidFill>
                <a:latin typeface="Comic Sans MS" panose="030F0702030302020204" pitchFamily="66" charset="0"/>
              </a:rPr>
              <a:t>STOP the timer at 1 minute and get your child to </a:t>
            </a:r>
            <a:r>
              <a:rPr lang="en-GB" sz="2400" dirty="0" smtClean="0">
                <a:solidFill>
                  <a:srgbClr val="00B050"/>
                </a:solidFill>
                <a:latin typeface="Comic Sans MS" panose="030F0702030302020204" pitchFamily="66" charset="0"/>
              </a:rPr>
              <a:t>keep their finger on the word they ended up on. </a:t>
            </a:r>
          </a:p>
          <a:p>
            <a:pPr marL="285750" indent="-285750">
              <a:buFont typeface="Arial" panose="020B0604020202020204" pitchFamily="34" charset="0"/>
              <a:buChar char="•"/>
            </a:pPr>
            <a:r>
              <a:rPr lang="en-GB" sz="2400" dirty="0" smtClean="0">
                <a:solidFill>
                  <a:srgbClr val="FF0000"/>
                </a:solidFill>
                <a:latin typeface="Comic Sans MS" panose="030F0702030302020204" pitchFamily="66" charset="0"/>
              </a:rPr>
              <a:t>Count the amount of words they were able to read independently  </a:t>
            </a:r>
          </a:p>
          <a:p>
            <a:pPr marL="285750" indent="-285750">
              <a:buFont typeface="Arial" panose="020B0604020202020204" pitchFamily="34" charset="0"/>
              <a:buChar char="•"/>
            </a:pPr>
            <a:r>
              <a:rPr lang="en-GB" sz="2400" dirty="0" smtClean="0">
                <a:solidFill>
                  <a:srgbClr val="FF0000"/>
                </a:solidFill>
                <a:latin typeface="Comic Sans MS" panose="030F0702030302020204" pitchFamily="66" charset="0"/>
              </a:rPr>
              <a:t>Make a note of their ‘score’ and try again another day </a:t>
            </a:r>
            <a:r>
              <a:rPr lang="en-GB" sz="2400" dirty="0" smtClean="0">
                <a:solidFill>
                  <a:srgbClr val="FF0000"/>
                </a:solidFill>
                <a:latin typeface="Comic Sans MS" panose="030F0702030302020204" pitchFamily="66" charset="0"/>
                <a:sym typeface="Wingdings" panose="05000000000000000000" pitchFamily="2" charset="2"/>
              </a:rPr>
              <a:t></a:t>
            </a:r>
            <a:endParaRPr lang="en-GB" sz="2400" dirty="0" smtClean="0">
              <a:solidFill>
                <a:srgbClr val="FF0000"/>
              </a:solidFill>
              <a:latin typeface="Comic Sans MS" panose="030F0702030302020204" pitchFamily="66" charset="0"/>
            </a:endParaRPr>
          </a:p>
          <a:p>
            <a:pPr marL="285750" indent="-285750">
              <a:buFont typeface="Arial" panose="020B0604020202020204" pitchFamily="34" charset="0"/>
              <a:buChar char="•"/>
            </a:pPr>
            <a:r>
              <a:rPr lang="en-GB" sz="2000" i="1" u="sng" dirty="0" smtClean="0">
                <a:solidFill>
                  <a:srgbClr val="FF0000"/>
                </a:solidFill>
                <a:latin typeface="Comic Sans MS" panose="030F0702030302020204" pitchFamily="66" charset="0"/>
              </a:rPr>
              <a:t>(If your child finishes the book/has extra time remaining, try them on the next stage up to see how they get on with more complex words).</a:t>
            </a:r>
            <a:endParaRPr lang="en-GB" sz="2000" i="1" u="sng" dirty="0"/>
          </a:p>
        </p:txBody>
      </p:sp>
      <p:sp>
        <p:nvSpPr>
          <p:cNvPr id="27" name="Rectangle 26"/>
          <p:cNvSpPr/>
          <p:nvPr/>
        </p:nvSpPr>
        <p:spPr>
          <a:xfrm>
            <a:off x="9227127" y="5239114"/>
            <a:ext cx="2105891" cy="1466485"/>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Rectangle 28"/>
          <p:cNvSpPr/>
          <p:nvPr/>
        </p:nvSpPr>
        <p:spPr>
          <a:xfrm>
            <a:off x="9240981" y="5130496"/>
            <a:ext cx="1940607" cy="769441"/>
          </a:xfrm>
          <a:prstGeom prst="rect">
            <a:avLst/>
          </a:prstGeom>
        </p:spPr>
        <p:txBody>
          <a:bodyPr wrap="square">
            <a:spAutoFit/>
          </a:bodyPr>
          <a:lstStyle/>
          <a:p>
            <a:pPr algn="ctr">
              <a:lnSpc>
                <a:spcPct val="200000"/>
              </a:lnSpc>
              <a:spcAft>
                <a:spcPts val="800"/>
              </a:spcAft>
            </a:pPr>
            <a:r>
              <a:rPr lang="en-GB" sz="1100" b="1" u="sng" dirty="0" smtClean="0">
                <a:solidFill>
                  <a:schemeClr val="accent6">
                    <a:lumMod val="50000"/>
                  </a:schemeClr>
                </a:solidFill>
                <a:latin typeface="Calibri" panose="020F0502020204030204" pitchFamily="34" charset="0"/>
                <a:ea typeface="Calibri" panose="020F0502020204030204" pitchFamily="34" charset="0"/>
                <a:cs typeface="Times New Roman" panose="02020603050405020304" pitchFamily="18" charset="0"/>
              </a:rPr>
              <a:t>Wednesday</a:t>
            </a:r>
            <a:br>
              <a:rPr lang="en-GB" sz="1100" b="1" u="sng" dirty="0" smtClean="0">
                <a:solidFill>
                  <a:schemeClr val="accent6">
                    <a:lumMod val="50000"/>
                  </a:schemeClr>
                </a:solidFill>
                <a:latin typeface="Calibri" panose="020F0502020204030204" pitchFamily="34" charset="0"/>
                <a:ea typeface="Calibri" panose="020F0502020204030204" pitchFamily="34" charset="0"/>
                <a:cs typeface="Times New Roman" panose="02020603050405020304" pitchFamily="18" charset="0"/>
              </a:rPr>
            </a:br>
            <a:r>
              <a:rPr lang="en-GB" sz="1100" b="1" u="sng" dirty="0" smtClean="0">
                <a:solidFill>
                  <a:schemeClr val="accent6">
                    <a:lumMod val="50000"/>
                  </a:schemeClr>
                </a:solidFill>
                <a:latin typeface="Calibri" panose="020F0502020204030204" pitchFamily="34" charset="0"/>
                <a:ea typeface="Calibri" panose="020F0502020204030204" pitchFamily="34" charset="0"/>
                <a:cs typeface="Times New Roman" panose="02020603050405020304" pitchFamily="18" charset="0"/>
              </a:rPr>
              <a:t>Number of words read:</a:t>
            </a:r>
            <a:endParaRPr lang="en-GB" sz="1100" b="1" u="sng" dirty="0">
              <a:solidFill>
                <a:schemeClr val="accent6">
                  <a:lumMod val="50000"/>
                </a:schemeClr>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30" name="Rectangle 29"/>
          <p:cNvSpPr/>
          <p:nvPr/>
        </p:nvSpPr>
        <p:spPr>
          <a:xfrm>
            <a:off x="6983660" y="5239114"/>
            <a:ext cx="2105891" cy="1466485"/>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Rectangle 30"/>
          <p:cNvSpPr/>
          <p:nvPr/>
        </p:nvSpPr>
        <p:spPr>
          <a:xfrm>
            <a:off x="6997514" y="5130496"/>
            <a:ext cx="1940607" cy="722057"/>
          </a:xfrm>
          <a:prstGeom prst="rect">
            <a:avLst/>
          </a:prstGeom>
        </p:spPr>
        <p:txBody>
          <a:bodyPr wrap="square">
            <a:spAutoFit/>
          </a:bodyPr>
          <a:lstStyle/>
          <a:p>
            <a:pPr algn="ctr">
              <a:lnSpc>
                <a:spcPct val="200000"/>
              </a:lnSpc>
              <a:spcAft>
                <a:spcPts val="800"/>
              </a:spcAft>
            </a:pPr>
            <a:r>
              <a:rPr lang="en-GB" sz="1100" b="1" u="sng" dirty="0" smtClean="0">
                <a:solidFill>
                  <a:schemeClr val="accent6">
                    <a:lumMod val="50000"/>
                  </a:schemeClr>
                </a:solidFill>
                <a:latin typeface="Calibri" panose="020F0502020204030204" pitchFamily="34" charset="0"/>
                <a:ea typeface="Calibri" panose="020F0502020204030204" pitchFamily="34" charset="0"/>
                <a:cs typeface="Times New Roman" panose="02020603050405020304" pitchFamily="18" charset="0"/>
              </a:rPr>
              <a:t>Monday </a:t>
            </a:r>
            <a:br>
              <a:rPr lang="en-GB" sz="1100" b="1" u="sng" dirty="0" smtClean="0">
                <a:solidFill>
                  <a:schemeClr val="accent6">
                    <a:lumMod val="50000"/>
                  </a:schemeClr>
                </a:solidFill>
                <a:latin typeface="Calibri" panose="020F0502020204030204" pitchFamily="34" charset="0"/>
                <a:ea typeface="Calibri" panose="020F0502020204030204" pitchFamily="34" charset="0"/>
                <a:cs typeface="Times New Roman" panose="02020603050405020304" pitchFamily="18" charset="0"/>
              </a:rPr>
            </a:br>
            <a:r>
              <a:rPr lang="en-GB" sz="1100" b="1" u="sng" dirty="0" smtClean="0">
                <a:solidFill>
                  <a:schemeClr val="accent6">
                    <a:lumMod val="50000"/>
                  </a:schemeClr>
                </a:solidFill>
                <a:latin typeface="Calibri" panose="020F0502020204030204" pitchFamily="34" charset="0"/>
                <a:ea typeface="Calibri" panose="020F0502020204030204" pitchFamily="34" charset="0"/>
                <a:cs typeface="Times New Roman" panose="02020603050405020304" pitchFamily="18" charset="0"/>
              </a:rPr>
              <a:t>Number of words read:</a:t>
            </a:r>
            <a:endParaRPr lang="en-GB" sz="1100" b="1" u="sng" dirty="0">
              <a:solidFill>
                <a:schemeClr val="accent6">
                  <a:lumMod val="50000"/>
                </a:schemeClr>
              </a:solidFill>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5859532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06"/>
        <p:cNvGrpSpPr/>
        <p:nvPr/>
      </p:nvGrpSpPr>
      <p:grpSpPr>
        <a:xfrm>
          <a:off x="0" y="0"/>
          <a:ext cx="0" cy="0"/>
          <a:chOff x="0" y="0"/>
          <a:chExt cx="0" cy="0"/>
        </a:xfrm>
      </p:grpSpPr>
      <p:sp>
        <p:nvSpPr>
          <p:cNvPr id="109" name="Google Shape;109;p5"/>
          <p:cNvSpPr txBox="1"/>
          <p:nvPr/>
        </p:nvSpPr>
        <p:spPr>
          <a:xfrm>
            <a:off x="2165718" y="0"/>
            <a:ext cx="6816003" cy="64629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3600" b="1" u="sng" dirty="0" smtClean="0">
                <a:solidFill>
                  <a:srgbClr val="0070C0"/>
                </a:solidFill>
                <a:latin typeface="Comic Sans MS" panose="030F0702030302020204" pitchFamily="66" charset="0"/>
                <a:sym typeface="Arial"/>
              </a:rPr>
              <a:t>Examples</a:t>
            </a:r>
            <a:endParaRPr sz="3600" b="1" u="sng" dirty="0">
              <a:solidFill>
                <a:srgbClr val="0070C0"/>
              </a:solidFill>
              <a:latin typeface="Comic Sans MS" panose="030F0702030302020204" pitchFamily="66" charset="0"/>
              <a:sym typeface="Arial"/>
            </a:endParaRPr>
          </a:p>
        </p:txBody>
      </p:sp>
      <p:sp>
        <p:nvSpPr>
          <p:cNvPr id="6" name="Google Shape;109;p5"/>
          <p:cNvSpPr txBox="1"/>
          <p:nvPr/>
        </p:nvSpPr>
        <p:spPr>
          <a:xfrm>
            <a:off x="387928" y="1142017"/>
            <a:ext cx="5929745" cy="378561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2400" dirty="0" smtClean="0">
                <a:solidFill>
                  <a:srgbClr val="FF0000"/>
                </a:solidFill>
                <a:latin typeface="Comic Sans MS" panose="030F0702030302020204" pitchFamily="66" charset="0"/>
              </a:rPr>
              <a:t>You will find some example of running records we have previously used for Oxford Reading Tree book which you will find on the Oxford Owl website as an e-book. </a:t>
            </a:r>
          </a:p>
          <a:p>
            <a:pPr marL="0" marR="0" lvl="0" indent="0" algn="ctr" rtl="0">
              <a:spcBef>
                <a:spcPts val="0"/>
              </a:spcBef>
              <a:spcAft>
                <a:spcPts val="0"/>
              </a:spcAft>
              <a:buNone/>
            </a:pPr>
            <a:endParaRPr lang="en-GB" sz="2400" dirty="0">
              <a:solidFill>
                <a:srgbClr val="FF0000"/>
              </a:solidFill>
              <a:latin typeface="Comic Sans MS" panose="030F0702030302020204" pitchFamily="66" charset="0"/>
              <a:sym typeface="Arial"/>
            </a:endParaRPr>
          </a:p>
          <a:p>
            <a:pPr marL="0" marR="0" lvl="0" indent="0" algn="ctr" rtl="0">
              <a:spcBef>
                <a:spcPts val="0"/>
              </a:spcBef>
              <a:spcAft>
                <a:spcPts val="0"/>
              </a:spcAft>
              <a:buNone/>
            </a:pPr>
            <a:r>
              <a:rPr lang="en-GB" sz="2400" dirty="0" smtClean="0">
                <a:solidFill>
                  <a:srgbClr val="FF0000"/>
                </a:solidFill>
                <a:latin typeface="Comic Sans MS" panose="030F0702030302020204" pitchFamily="66" charset="0"/>
              </a:rPr>
              <a:t>You do not need to have all of the words written down like we have done  but they are there if you wanted to highlight/use </a:t>
            </a:r>
            <a:r>
              <a:rPr lang="en-GB" sz="2400" dirty="0" smtClean="0">
                <a:solidFill>
                  <a:srgbClr val="FF0000"/>
                </a:solidFill>
                <a:latin typeface="Comic Sans MS" panose="030F0702030302020204" pitchFamily="66" charset="0"/>
                <a:sym typeface="Wingdings" panose="05000000000000000000" pitchFamily="2" charset="2"/>
              </a:rPr>
              <a:t> </a:t>
            </a:r>
            <a:endParaRPr sz="2400" dirty="0">
              <a:solidFill>
                <a:srgbClr val="FF0000"/>
              </a:solidFill>
              <a:latin typeface="Comic Sans MS" panose="030F0702030302020204" pitchFamily="66" charset="0"/>
              <a:sym typeface="Arial"/>
            </a:endParaRPr>
          </a:p>
        </p:txBody>
      </p:sp>
      <p:pic>
        <p:nvPicPr>
          <p:cNvPr id="1026" name="Picture 2" descr="3/5/10 Minutes Mini Sand Timer Glass Sand Dropping Time Counter ..."/>
          <p:cNvPicPr>
            <a:picLocks noChangeAspect="1" noChangeArrowheads="1"/>
          </p:cNvPicPr>
          <p:nvPr/>
        </p:nvPicPr>
        <p:blipFill rotWithShape="1">
          <a:blip r:embed="rId3">
            <a:extLst>
              <a:ext uri="{28A0092B-C50C-407E-A947-70E740481C1C}">
                <a14:useLocalDpi xmlns:a14="http://schemas.microsoft.com/office/drawing/2010/main" val="0"/>
              </a:ext>
            </a:extLst>
          </a:blip>
          <a:srcRect l="33048" r="30965"/>
          <a:stretch/>
        </p:blipFill>
        <p:spPr bwMode="auto">
          <a:xfrm>
            <a:off x="11202986" y="221674"/>
            <a:ext cx="772810" cy="2147454"/>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p:cNvPicPr>
            <a:picLocks noChangeAspect="1"/>
          </p:cNvPicPr>
          <p:nvPr/>
        </p:nvPicPr>
        <p:blipFill>
          <a:blip r:embed="rId4"/>
          <a:stretch>
            <a:fillRect/>
          </a:stretch>
        </p:blipFill>
        <p:spPr>
          <a:xfrm>
            <a:off x="6527792" y="1142017"/>
            <a:ext cx="4168871" cy="5310779"/>
          </a:xfrm>
          <a:prstGeom prst="rect">
            <a:avLst/>
          </a:prstGeom>
        </p:spPr>
      </p:pic>
    </p:spTree>
    <p:extLst>
      <p:ext uri="{BB962C8B-B14F-4D97-AF65-F5344CB8AC3E}">
        <p14:creationId xmlns:p14="http://schemas.microsoft.com/office/powerpoint/2010/main" val="157938963"/>
      </p:ext>
    </p:extLst>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124</TotalTime>
  <Words>482</Words>
  <Application>Microsoft Office PowerPoint</Application>
  <PresentationFormat>Widescreen</PresentationFormat>
  <Paragraphs>62</Paragraphs>
  <Slides>8</Slides>
  <Notes>8</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8</vt:i4>
      </vt:variant>
    </vt:vector>
  </HeadingPairs>
  <TitlesOfParts>
    <vt:vector size="15" baseType="lpstr">
      <vt:lpstr>Arial</vt:lpstr>
      <vt:lpstr>Calibri</vt:lpstr>
      <vt:lpstr>Century Gothic</vt:lpstr>
      <vt:lpstr>Comic Sans MS</vt:lpstr>
      <vt:lpstr>Times New Roman</vt:lpstr>
      <vt:lpstr>Wingdings</vt:lpstr>
      <vt:lpstr>Office Theme</vt:lpstr>
      <vt:lpstr>Reading in Reception  Week 8 &amp; 9 </vt:lpstr>
      <vt:lpstr>Reading suggestions:  Oxford owl library  Free e-book library Literacy Trust  Online Library Fun Brain   Free e-book library Audible stories </vt:lpstr>
      <vt:lpstr>PowerPoint Presentation</vt:lpstr>
      <vt:lpstr>Week 8 &amp; 9 w/c: 15.6.20 / 22.6.20</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Reading in Reception  Week 6 &amp; 7 </dc:title>
  <dc:creator>Knight R</dc:creator>
  <cp:lastModifiedBy>Knight R</cp:lastModifiedBy>
  <cp:revision>17</cp:revision>
  <dcterms:created xsi:type="dcterms:W3CDTF">2020-04-13T16:47:20Z</dcterms:created>
  <dcterms:modified xsi:type="dcterms:W3CDTF">2020-06-03T18:09:19Z</dcterms:modified>
</cp:coreProperties>
</file>