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E866F1-656A-46AD-A878-92DB379AA455}" type="datetimeFigureOut">
              <a:rPr lang="en-US" smtClean="0"/>
              <a:t>5/5/2020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5C1B21-1ADF-49AF-A7C9-320C52B570B9}" type="slidenum">
              <a:rPr lang="en-US" smtClean="0"/>
              <a:t>‹#›</a:t>
            </a:fld>
            <a:endParaRPr lang="en-US"/>
          </a:p>
        </p:txBody>
      </p:sp>
    </p:spTree>
    <p:extLst>
      <p:ext uri="{BB962C8B-B14F-4D97-AF65-F5344CB8AC3E}">
        <p14:creationId xmlns:p14="http://schemas.microsoft.com/office/powerpoint/2010/main" val="11377057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1"/>
        <p:cNvGrpSpPr/>
        <p:nvPr/>
      </p:nvGrpSpPr>
      <p:grpSpPr>
        <a:xfrm>
          <a:off x="0" y="0"/>
          <a:ext cx="0" cy="0"/>
          <a:chOff x="0" y="0"/>
          <a:chExt cx="0" cy="0"/>
        </a:xfrm>
      </p:grpSpPr>
      <p:sp>
        <p:nvSpPr>
          <p:cNvPr id="1812" name="Google Shape;1812;p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3" name="Google Shape;1813;p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40944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7"/>
        <p:cNvGrpSpPr/>
        <p:nvPr/>
      </p:nvGrpSpPr>
      <p:grpSpPr>
        <a:xfrm>
          <a:off x="0" y="0"/>
          <a:ext cx="0" cy="0"/>
          <a:chOff x="0" y="0"/>
          <a:chExt cx="0" cy="0"/>
        </a:xfrm>
      </p:grpSpPr>
      <p:sp>
        <p:nvSpPr>
          <p:cNvPr id="1818" name="Google Shape;1818;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9" name="Google Shape;1819;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205498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0"/>
        <p:cNvGrpSpPr/>
        <p:nvPr/>
      </p:nvGrpSpPr>
      <p:grpSpPr>
        <a:xfrm>
          <a:off x="0" y="0"/>
          <a:ext cx="0" cy="0"/>
          <a:chOff x="0" y="0"/>
          <a:chExt cx="0" cy="0"/>
        </a:xfrm>
      </p:grpSpPr>
      <p:sp>
        <p:nvSpPr>
          <p:cNvPr id="1831" name="Google Shape;1831;g7312aabb38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2" name="Google Shape;1832;g7312aabb38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82232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7"/>
        <p:cNvGrpSpPr/>
        <p:nvPr/>
      </p:nvGrpSpPr>
      <p:grpSpPr>
        <a:xfrm>
          <a:off x="0" y="0"/>
          <a:ext cx="0" cy="0"/>
          <a:chOff x="0" y="0"/>
          <a:chExt cx="0" cy="0"/>
        </a:xfrm>
      </p:grpSpPr>
      <p:sp>
        <p:nvSpPr>
          <p:cNvPr id="1838" name="Google Shape;1838;p5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39" name="Google Shape;1839;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54378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5"/>
        <p:cNvGrpSpPr/>
        <p:nvPr/>
      </p:nvGrpSpPr>
      <p:grpSpPr>
        <a:xfrm>
          <a:off x="0" y="0"/>
          <a:ext cx="0" cy="0"/>
          <a:chOff x="0" y="0"/>
          <a:chExt cx="0" cy="0"/>
        </a:xfrm>
      </p:grpSpPr>
      <p:sp>
        <p:nvSpPr>
          <p:cNvPr id="1846" name="Google Shape;1846;g7546f19022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7" name="Google Shape;1847;g7546f19022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4195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0"/>
        <p:cNvGrpSpPr/>
        <p:nvPr/>
      </p:nvGrpSpPr>
      <p:grpSpPr>
        <a:xfrm>
          <a:off x="0" y="0"/>
          <a:ext cx="0" cy="0"/>
          <a:chOff x="0" y="0"/>
          <a:chExt cx="0" cy="0"/>
        </a:xfrm>
      </p:grpSpPr>
      <p:sp>
        <p:nvSpPr>
          <p:cNvPr id="1851" name="Google Shape;1851;g7546f19022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2" name="Google Shape;1852;g7546f19022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4293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0"/>
        <p:cNvGrpSpPr/>
        <p:nvPr/>
      </p:nvGrpSpPr>
      <p:grpSpPr>
        <a:xfrm>
          <a:off x="0" y="0"/>
          <a:ext cx="0" cy="0"/>
          <a:chOff x="0" y="0"/>
          <a:chExt cx="0" cy="0"/>
        </a:xfrm>
      </p:grpSpPr>
      <p:sp>
        <p:nvSpPr>
          <p:cNvPr id="1861" name="Google Shape;1861;g7546f19022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2" name="Google Shape;1862;g7546f19022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91604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5"/>
        <p:cNvGrpSpPr/>
        <p:nvPr/>
      </p:nvGrpSpPr>
      <p:grpSpPr>
        <a:xfrm>
          <a:off x="0" y="0"/>
          <a:ext cx="0" cy="0"/>
          <a:chOff x="0" y="0"/>
          <a:chExt cx="0" cy="0"/>
        </a:xfrm>
      </p:grpSpPr>
      <p:sp>
        <p:nvSpPr>
          <p:cNvPr id="1876" name="Google Shape;1876;g76e0ae0930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7" name="Google Shape;1877;g76e0ae0930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1894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3"/>
        <p:cNvGrpSpPr/>
        <p:nvPr/>
      </p:nvGrpSpPr>
      <p:grpSpPr>
        <a:xfrm>
          <a:off x="0" y="0"/>
          <a:ext cx="0" cy="0"/>
          <a:chOff x="0" y="0"/>
          <a:chExt cx="0" cy="0"/>
        </a:xfrm>
      </p:grpSpPr>
      <p:sp>
        <p:nvSpPr>
          <p:cNvPr id="1894" name="Google Shape;1894;g76e0ae0930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5" name="Google Shape;1895;g76e0ae0930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296750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9"/>
        <p:cNvGrpSpPr/>
        <p:nvPr/>
      </p:nvGrpSpPr>
      <p:grpSpPr>
        <a:xfrm>
          <a:off x="0" y="0"/>
          <a:ext cx="0" cy="0"/>
          <a:chOff x="0" y="0"/>
          <a:chExt cx="0" cy="0"/>
        </a:xfrm>
      </p:grpSpPr>
      <p:sp>
        <p:nvSpPr>
          <p:cNvPr id="1900" name="Google Shape;1900;g76e0ae0930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1" name="Google Shape;1901;g76e0ae0930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6107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0"/>
        <p:cNvGrpSpPr/>
        <p:nvPr/>
      </p:nvGrpSpPr>
      <p:grpSpPr>
        <a:xfrm>
          <a:off x="0" y="0"/>
          <a:ext cx="0" cy="0"/>
          <a:chOff x="0" y="0"/>
          <a:chExt cx="0" cy="0"/>
        </a:xfrm>
      </p:grpSpPr>
      <p:sp>
        <p:nvSpPr>
          <p:cNvPr id="1911" name="Google Shape;1911;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12" name="Google Shape;1912;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669577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7"/>
        <p:cNvGrpSpPr/>
        <p:nvPr/>
      </p:nvGrpSpPr>
      <p:grpSpPr>
        <a:xfrm>
          <a:off x="0" y="0"/>
          <a:ext cx="0" cy="0"/>
          <a:chOff x="0" y="0"/>
          <a:chExt cx="0" cy="0"/>
        </a:xfrm>
      </p:grpSpPr>
      <p:sp>
        <p:nvSpPr>
          <p:cNvPr id="1918" name="Google Shape;1918;g83fd8705f4_0_8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9" name="Google Shape;1919;g83fd8705f4_0_8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26258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5"/>
        <p:cNvGrpSpPr/>
        <p:nvPr/>
      </p:nvGrpSpPr>
      <p:grpSpPr>
        <a:xfrm>
          <a:off x="0" y="0"/>
          <a:ext cx="0" cy="0"/>
          <a:chOff x="0" y="0"/>
          <a:chExt cx="0" cy="0"/>
        </a:xfrm>
      </p:grpSpPr>
      <p:sp>
        <p:nvSpPr>
          <p:cNvPr id="1926" name="Google Shape;1926;g83fd8705f4_0_9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7" name="Google Shape;1927;g83fd8705f4_0_9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24649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5"/>
        <p:cNvGrpSpPr/>
        <p:nvPr/>
      </p:nvGrpSpPr>
      <p:grpSpPr>
        <a:xfrm>
          <a:off x="0" y="0"/>
          <a:ext cx="0" cy="0"/>
          <a:chOff x="0" y="0"/>
          <a:chExt cx="0" cy="0"/>
        </a:xfrm>
      </p:grpSpPr>
      <p:sp>
        <p:nvSpPr>
          <p:cNvPr id="1936" name="Google Shape;1936;g7f9451dd78_0_14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7" name="Google Shape;1937;g7f9451dd78_0_14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4696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2"/>
        <p:cNvGrpSpPr/>
        <p:nvPr/>
      </p:nvGrpSpPr>
      <p:grpSpPr>
        <a:xfrm>
          <a:off x="0" y="0"/>
          <a:ext cx="0" cy="0"/>
          <a:chOff x="0" y="0"/>
          <a:chExt cx="0" cy="0"/>
        </a:xfrm>
      </p:grpSpPr>
      <p:sp>
        <p:nvSpPr>
          <p:cNvPr id="1943" name="Google Shape;1943;g7f9451dd78_0_13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4" name="Google Shape;1944;g7f9451dd78_0_13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784749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9"/>
        <p:cNvGrpSpPr/>
        <p:nvPr/>
      </p:nvGrpSpPr>
      <p:grpSpPr>
        <a:xfrm>
          <a:off x="0" y="0"/>
          <a:ext cx="0" cy="0"/>
          <a:chOff x="0" y="0"/>
          <a:chExt cx="0" cy="0"/>
        </a:xfrm>
      </p:grpSpPr>
      <p:sp>
        <p:nvSpPr>
          <p:cNvPr id="1950" name="Google Shape;1950;g7f9451dd78_0_13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1" name="Google Shape;1951;g7f9451dd78_0_13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07393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2"/>
        <p:cNvGrpSpPr/>
        <p:nvPr/>
      </p:nvGrpSpPr>
      <p:grpSpPr>
        <a:xfrm>
          <a:off x="0" y="0"/>
          <a:ext cx="0" cy="0"/>
          <a:chOff x="0" y="0"/>
          <a:chExt cx="0" cy="0"/>
        </a:xfrm>
      </p:grpSpPr>
      <p:sp>
        <p:nvSpPr>
          <p:cNvPr id="1963" name="Google Shape;1963;g7f9451dd78_0_1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4" name="Google Shape;1964;g7f9451dd78_0_1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005543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0"/>
        <p:cNvGrpSpPr/>
        <p:nvPr/>
      </p:nvGrpSpPr>
      <p:grpSpPr>
        <a:xfrm>
          <a:off x="0" y="0"/>
          <a:ext cx="0" cy="0"/>
          <a:chOff x="0" y="0"/>
          <a:chExt cx="0" cy="0"/>
        </a:xfrm>
      </p:grpSpPr>
      <p:sp>
        <p:nvSpPr>
          <p:cNvPr id="1971" name="Google Shape;1971;p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72" name="Google Shape;1972;p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433862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7"/>
        <p:cNvGrpSpPr/>
        <p:nvPr/>
      </p:nvGrpSpPr>
      <p:grpSpPr>
        <a:xfrm>
          <a:off x="0" y="0"/>
          <a:ext cx="0" cy="0"/>
          <a:chOff x="0" y="0"/>
          <a:chExt cx="0" cy="0"/>
        </a:xfrm>
      </p:grpSpPr>
      <p:sp>
        <p:nvSpPr>
          <p:cNvPr id="1978" name="Google Shape;1978;g8425d2002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9" name="Google Shape;1979;g8425d2002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53846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4"/>
        <p:cNvGrpSpPr/>
        <p:nvPr/>
      </p:nvGrpSpPr>
      <p:grpSpPr>
        <a:xfrm>
          <a:off x="0" y="0"/>
          <a:ext cx="0" cy="0"/>
          <a:chOff x="0" y="0"/>
          <a:chExt cx="0" cy="0"/>
        </a:xfrm>
      </p:grpSpPr>
      <p:sp>
        <p:nvSpPr>
          <p:cNvPr id="1985" name="Google Shape;1985;g8425d20020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6" name="Google Shape;1986;g8425d20020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40512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3"/>
        <p:cNvGrpSpPr/>
        <p:nvPr/>
      </p:nvGrpSpPr>
      <p:grpSpPr>
        <a:xfrm>
          <a:off x="0" y="0"/>
          <a:ext cx="0" cy="0"/>
          <a:chOff x="0" y="0"/>
          <a:chExt cx="0" cy="0"/>
        </a:xfrm>
      </p:grpSpPr>
      <p:sp>
        <p:nvSpPr>
          <p:cNvPr id="1994" name="Google Shape;1994;g8425d20020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5" name="Google Shape;1995;g8425d20020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85372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6"/>
        <p:cNvGrpSpPr/>
        <p:nvPr/>
      </p:nvGrpSpPr>
      <p:grpSpPr>
        <a:xfrm>
          <a:off x="0" y="0"/>
          <a:ext cx="0" cy="0"/>
          <a:chOff x="0" y="0"/>
          <a:chExt cx="0" cy="0"/>
        </a:xfrm>
      </p:grpSpPr>
      <p:sp>
        <p:nvSpPr>
          <p:cNvPr id="2007" name="Google Shape;2007;g8425d20020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8" name="Google Shape;2008;g8425d20020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97866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0"/>
        <p:cNvGrpSpPr/>
        <p:nvPr/>
      </p:nvGrpSpPr>
      <p:grpSpPr>
        <a:xfrm>
          <a:off x="0" y="0"/>
          <a:ext cx="0" cy="0"/>
          <a:chOff x="0" y="0"/>
          <a:chExt cx="0" cy="0"/>
        </a:xfrm>
      </p:grpSpPr>
      <p:sp>
        <p:nvSpPr>
          <p:cNvPr id="2021" name="Google Shape;2021;g8425d20020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2" name="Google Shape;2022;g8425d20020_0_2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508527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1"/>
        <p:cNvGrpSpPr/>
        <p:nvPr/>
      </p:nvGrpSpPr>
      <p:grpSpPr>
        <a:xfrm>
          <a:off x="0" y="0"/>
          <a:ext cx="0" cy="0"/>
          <a:chOff x="0" y="0"/>
          <a:chExt cx="0" cy="0"/>
        </a:xfrm>
      </p:grpSpPr>
      <p:sp>
        <p:nvSpPr>
          <p:cNvPr id="2032" name="Google Shape;2032;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3" name="Google Shape;2033;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472520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6"/>
        <p:cNvGrpSpPr/>
        <p:nvPr/>
      </p:nvGrpSpPr>
      <p:grpSpPr>
        <a:xfrm>
          <a:off x="0" y="0"/>
          <a:ext cx="0" cy="0"/>
          <a:chOff x="0" y="0"/>
          <a:chExt cx="0" cy="0"/>
        </a:xfrm>
      </p:grpSpPr>
      <p:sp>
        <p:nvSpPr>
          <p:cNvPr id="2037" name="Google Shape;2037;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8" name="Google Shape;2038;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800157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2"/>
        <p:cNvGrpSpPr/>
        <p:nvPr/>
      </p:nvGrpSpPr>
      <p:grpSpPr>
        <a:xfrm>
          <a:off x="0" y="0"/>
          <a:ext cx="0" cy="0"/>
          <a:chOff x="0" y="0"/>
          <a:chExt cx="0" cy="0"/>
        </a:xfrm>
      </p:grpSpPr>
      <p:sp>
        <p:nvSpPr>
          <p:cNvPr id="2043" name="Google Shape;2043;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44" name="Google Shape;2044;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878865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4"/>
        <p:cNvGrpSpPr/>
        <p:nvPr/>
      </p:nvGrpSpPr>
      <p:grpSpPr>
        <a:xfrm>
          <a:off x="0" y="0"/>
          <a:ext cx="0" cy="0"/>
          <a:chOff x="0" y="0"/>
          <a:chExt cx="0" cy="0"/>
        </a:xfrm>
      </p:grpSpPr>
      <p:sp>
        <p:nvSpPr>
          <p:cNvPr id="2055" name="Google Shape;2055;g7312aabb38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6" name="Google Shape;2056;g7312aabb38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55228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1"/>
        <p:cNvGrpSpPr/>
        <p:nvPr/>
      </p:nvGrpSpPr>
      <p:grpSpPr>
        <a:xfrm>
          <a:off x="0" y="0"/>
          <a:ext cx="0" cy="0"/>
          <a:chOff x="0" y="0"/>
          <a:chExt cx="0" cy="0"/>
        </a:xfrm>
      </p:grpSpPr>
      <p:sp>
        <p:nvSpPr>
          <p:cNvPr id="2062" name="Google Shape;2062;p5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63" name="Google Shape;2063;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329017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9"/>
        <p:cNvGrpSpPr/>
        <p:nvPr/>
      </p:nvGrpSpPr>
      <p:grpSpPr>
        <a:xfrm>
          <a:off x="0" y="0"/>
          <a:ext cx="0" cy="0"/>
          <a:chOff x="0" y="0"/>
          <a:chExt cx="0" cy="0"/>
        </a:xfrm>
      </p:grpSpPr>
      <p:sp>
        <p:nvSpPr>
          <p:cNvPr id="2070" name="Google Shape;2070;g8453ac4892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1" name="Google Shape;2071;g8453ac4892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624556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4"/>
        <p:cNvGrpSpPr/>
        <p:nvPr/>
      </p:nvGrpSpPr>
      <p:grpSpPr>
        <a:xfrm>
          <a:off x="0" y="0"/>
          <a:ext cx="0" cy="0"/>
          <a:chOff x="0" y="0"/>
          <a:chExt cx="0" cy="0"/>
        </a:xfrm>
      </p:grpSpPr>
      <p:sp>
        <p:nvSpPr>
          <p:cNvPr id="2075" name="Google Shape;2075;g76e0ae0930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6" name="Google Shape;2076;g76e0ae0930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04522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9"/>
        <p:cNvGrpSpPr/>
        <p:nvPr/>
      </p:nvGrpSpPr>
      <p:grpSpPr>
        <a:xfrm>
          <a:off x="0" y="0"/>
          <a:ext cx="0" cy="0"/>
          <a:chOff x="0" y="0"/>
          <a:chExt cx="0" cy="0"/>
        </a:xfrm>
      </p:grpSpPr>
      <p:sp>
        <p:nvSpPr>
          <p:cNvPr id="2080" name="Google Shape;2080;g76e0ae093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1" name="Google Shape;2081;g76e0ae093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074749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5"/>
        <p:cNvGrpSpPr/>
        <p:nvPr/>
      </p:nvGrpSpPr>
      <p:grpSpPr>
        <a:xfrm>
          <a:off x="0" y="0"/>
          <a:ext cx="0" cy="0"/>
          <a:chOff x="0" y="0"/>
          <a:chExt cx="0" cy="0"/>
        </a:xfrm>
      </p:grpSpPr>
      <p:sp>
        <p:nvSpPr>
          <p:cNvPr id="2086" name="Google Shape;2086;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7" name="Google Shape;2087;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225127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2"/>
        <p:cNvGrpSpPr/>
        <p:nvPr/>
      </p:nvGrpSpPr>
      <p:grpSpPr>
        <a:xfrm>
          <a:off x="0" y="0"/>
          <a:ext cx="0" cy="0"/>
          <a:chOff x="0" y="0"/>
          <a:chExt cx="0" cy="0"/>
        </a:xfrm>
      </p:grpSpPr>
      <p:sp>
        <p:nvSpPr>
          <p:cNvPr id="2093" name="Google Shape;2093;g83fd8705f4_0_9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4" name="Google Shape;2094;g83fd8705f4_0_9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188201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1"/>
        <p:cNvGrpSpPr/>
        <p:nvPr/>
      </p:nvGrpSpPr>
      <p:grpSpPr>
        <a:xfrm>
          <a:off x="0" y="0"/>
          <a:ext cx="0" cy="0"/>
          <a:chOff x="0" y="0"/>
          <a:chExt cx="0" cy="0"/>
        </a:xfrm>
      </p:grpSpPr>
      <p:sp>
        <p:nvSpPr>
          <p:cNvPr id="2102" name="Google Shape;2102;g74f2807aa4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3" name="Google Shape;2103;g74f2807aa4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777504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7"/>
        <p:cNvGrpSpPr/>
        <p:nvPr/>
      </p:nvGrpSpPr>
      <p:grpSpPr>
        <a:xfrm>
          <a:off x="0" y="0"/>
          <a:ext cx="0" cy="0"/>
          <a:chOff x="0" y="0"/>
          <a:chExt cx="0" cy="0"/>
        </a:xfrm>
      </p:grpSpPr>
      <p:sp>
        <p:nvSpPr>
          <p:cNvPr id="2108" name="Google Shape;2108;g74f2807aa4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9" name="Google Shape;2109;g74f2807aa4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553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4"/>
        <p:cNvGrpSpPr/>
        <p:nvPr/>
      </p:nvGrpSpPr>
      <p:grpSpPr>
        <a:xfrm>
          <a:off x="0" y="0"/>
          <a:ext cx="0" cy="0"/>
          <a:chOff x="0" y="0"/>
          <a:chExt cx="0" cy="0"/>
        </a:xfrm>
      </p:grpSpPr>
      <p:sp>
        <p:nvSpPr>
          <p:cNvPr id="2115" name="Google Shape;2115;g74f2807aa4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6" name="Google Shape;2116;g74f2807aa4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543084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4"/>
        <p:cNvGrpSpPr/>
        <p:nvPr/>
      </p:nvGrpSpPr>
      <p:grpSpPr>
        <a:xfrm>
          <a:off x="0" y="0"/>
          <a:ext cx="0" cy="0"/>
          <a:chOff x="0" y="0"/>
          <a:chExt cx="0" cy="0"/>
        </a:xfrm>
      </p:grpSpPr>
      <p:sp>
        <p:nvSpPr>
          <p:cNvPr id="2125" name="Google Shape;2125;g7f9451dd78_0_16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6" name="Google Shape;2126;g7f9451dd78_0_16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1497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1"/>
        <p:cNvGrpSpPr/>
        <p:nvPr/>
      </p:nvGrpSpPr>
      <p:grpSpPr>
        <a:xfrm>
          <a:off x="0" y="0"/>
          <a:ext cx="0" cy="0"/>
          <a:chOff x="0" y="0"/>
          <a:chExt cx="0" cy="0"/>
        </a:xfrm>
      </p:grpSpPr>
      <p:sp>
        <p:nvSpPr>
          <p:cNvPr id="2132" name="Google Shape;2132;g7f9451dd78_0_15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3" name="Google Shape;2133;g7f9451dd78_0_15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24379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4"/>
        <p:cNvGrpSpPr/>
        <p:nvPr/>
      </p:nvGrpSpPr>
      <p:grpSpPr>
        <a:xfrm>
          <a:off x="0" y="0"/>
          <a:ext cx="0" cy="0"/>
          <a:chOff x="0" y="0"/>
          <a:chExt cx="0" cy="0"/>
        </a:xfrm>
      </p:grpSpPr>
      <p:sp>
        <p:nvSpPr>
          <p:cNvPr id="2145" name="Google Shape;2145;g7f9451dd78_0_15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6" name="Google Shape;2146;g7f9451dd78_0_15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541100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9"/>
        <p:cNvGrpSpPr/>
        <p:nvPr/>
      </p:nvGrpSpPr>
      <p:grpSpPr>
        <a:xfrm>
          <a:off x="0" y="0"/>
          <a:ext cx="0" cy="0"/>
          <a:chOff x="0" y="0"/>
          <a:chExt cx="0" cy="0"/>
        </a:xfrm>
      </p:grpSpPr>
      <p:sp>
        <p:nvSpPr>
          <p:cNvPr id="2150" name="Google Shape;2150;g7f9451dd78_0_14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1" name="Google Shape;2151;g7f9451dd78_0_14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6612645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4"/>
        <p:cNvGrpSpPr/>
        <p:nvPr/>
      </p:nvGrpSpPr>
      <p:grpSpPr>
        <a:xfrm>
          <a:off x="0" y="0"/>
          <a:ext cx="0" cy="0"/>
          <a:chOff x="0" y="0"/>
          <a:chExt cx="0" cy="0"/>
        </a:xfrm>
      </p:grpSpPr>
      <p:sp>
        <p:nvSpPr>
          <p:cNvPr id="2155" name="Google Shape;2155;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56" name="Google Shape;2156;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43116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1"/>
        <p:cNvGrpSpPr/>
        <p:nvPr/>
      </p:nvGrpSpPr>
      <p:grpSpPr>
        <a:xfrm>
          <a:off x="0" y="0"/>
          <a:ext cx="0" cy="0"/>
          <a:chOff x="0" y="0"/>
          <a:chExt cx="0" cy="0"/>
        </a:xfrm>
      </p:grpSpPr>
      <p:sp>
        <p:nvSpPr>
          <p:cNvPr id="2162" name="Google Shape;2162;g842c65cc07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3" name="Google Shape;2163;g842c65cc07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0038835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7"/>
        <p:cNvGrpSpPr/>
        <p:nvPr/>
      </p:nvGrpSpPr>
      <p:grpSpPr>
        <a:xfrm>
          <a:off x="0" y="0"/>
          <a:ext cx="0" cy="0"/>
          <a:chOff x="0" y="0"/>
          <a:chExt cx="0" cy="0"/>
        </a:xfrm>
      </p:grpSpPr>
      <p:sp>
        <p:nvSpPr>
          <p:cNvPr id="2168" name="Google Shape;2168;g76e0ae0930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9" name="Google Shape;2169;g76e0ae0930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243920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3"/>
        <p:cNvGrpSpPr/>
        <p:nvPr/>
      </p:nvGrpSpPr>
      <p:grpSpPr>
        <a:xfrm>
          <a:off x="0" y="0"/>
          <a:ext cx="0" cy="0"/>
          <a:chOff x="0" y="0"/>
          <a:chExt cx="0" cy="0"/>
        </a:xfrm>
      </p:grpSpPr>
      <p:sp>
        <p:nvSpPr>
          <p:cNvPr id="2174" name="Google Shape;2174;g76e0ae0930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5" name="Google Shape;2175;g76e0ae0930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38532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9"/>
        <p:cNvGrpSpPr/>
        <p:nvPr/>
      </p:nvGrpSpPr>
      <p:grpSpPr>
        <a:xfrm>
          <a:off x="0" y="0"/>
          <a:ext cx="0" cy="0"/>
          <a:chOff x="0" y="0"/>
          <a:chExt cx="0" cy="0"/>
        </a:xfrm>
      </p:grpSpPr>
      <p:sp>
        <p:nvSpPr>
          <p:cNvPr id="2180" name="Google Shape;2180;g76e0ae0930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1" name="Google Shape;2181;g76e0ae0930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222487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6"/>
        <p:cNvGrpSpPr/>
        <p:nvPr/>
      </p:nvGrpSpPr>
      <p:grpSpPr>
        <a:xfrm>
          <a:off x="0" y="0"/>
          <a:ext cx="0" cy="0"/>
          <a:chOff x="0" y="0"/>
          <a:chExt cx="0" cy="0"/>
        </a:xfrm>
      </p:grpSpPr>
      <p:sp>
        <p:nvSpPr>
          <p:cNvPr id="2187" name="Google Shape;2187;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88" name="Google Shape;2188;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04193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95796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3"/>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3"/>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3"/>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3"/>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39633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2" name="Google Shape;22;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1813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5" name="Google Shape;25;p5"/>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6" name="Google Shape;26;p5"/>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7" name="Google Shape;27;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86395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0" name="Google Shape;30;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0534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3" name="Google Shape;33;p7"/>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4" name="Google Shape;34;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11899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7" name="Google Shape;37;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99532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8"/>
        <p:cNvGrpSpPr/>
        <p:nvPr/>
      </p:nvGrpSpPr>
      <p:grpSpPr>
        <a:xfrm>
          <a:off x="0" y="0"/>
          <a:ext cx="0" cy="0"/>
          <a:chOff x="0" y="0"/>
          <a:chExt cx="0" cy="0"/>
        </a:xfrm>
      </p:grpSpPr>
      <p:sp>
        <p:nvSpPr>
          <p:cNvPr id="39" name="Google Shape;39;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40" name="Google Shape;40;p9"/>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41" name="Google Shape;41;p9"/>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42" name="Google Shape;42;p9"/>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43" name="Google Shape;43;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335173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4"/>
        <p:cNvGrpSpPr/>
        <p:nvPr/>
      </p:nvGrpSpPr>
      <p:grpSpPr>
        <a:xfrm>
          <a:off x="0" y="0"/>
          <a:ext cx="0" cy="0"/>
          <a:chOff x="0" y="0"/>
          <a:chExt cx="0" cy="0"/>
        </a:xfrm>
      </p:grpSpPr>
      <p:sp>
        <p:nvSpPr>
          <p:cNvPr id="45" name="Google Shape;45;p10"/>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6" name="Google Shape;46;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1011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7"/>
        <p:cNvGrpSpPr/>
        <p:nvPr/>
      </p:nvGrpSpPr>
      <p:grpSpPr>
        <a:xfrm>
          <a:off x="0" y="0"/>
          <a:ext cx="0" cy="0"/>
          <a:chOff x="0" y="0"/>
          <a:chExt cx="0" cy="0"/>
        </a:xfrm>
      </p:grpSpPr>
      <p:sp>
        <p:nvSpPr>
          <p:cNvPr id="48" name="Google Shape;48;p11"/>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9" name="Google Shape;49;p11"/>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50" name="Google Shape;50;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58467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1"/>
        <p:cNvGrpSpPr/>
        <p:nvPr/>
      </p:nvGrpSpPr>
      <p:grpSpPr>
        <a:xfrm>
          <a:off x="0" y="0"/>
          <a:ext cx="0" cy="0"/>
          <a:chOff x="0" y="0"/>
          <a:chExt cx="0" cy="0"/>
        </a:xfrm>
      </p:grpSpPr>
      <p:sp>
        <p:nvSpPr>
          <p:cNvPr id="52" name="Google Shape;52;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12037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1317423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39082368"/>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uk.video.search.yahoo.com/yhs/search;_ylt=AwrEzeG88oleREEAhD.c3olQ;_ylu=X3oDMTBncGdyMzQ0BHNlYwNzZWFyY2gEdnRpZAM-;_ylc=X1MDMTM1MTIxMjcwMA"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hyperlink" Target="https://www.english-heritage.org.uk/visit/places/stonehenge/history-and-stories/stonehenge360/"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hyperlink" Target="https://www.bbc.co.uk/bitesize/topics/z82hsbk/articles/zg8q2hv"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english-heritage.org.uk/visit/places/stonehenge/history-and-stories/history/food-and-feasting-at-stonehenge/" TargetMode="External"/><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hyperlink" Target="https://www.bbc.co.uk/teach/class-clips-video/story-of-britain-new-stone-age-animation/zjh2t39" TargetMode="External"/><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14"/>
        <p:cNvGrpSpPr/>
        <p:nvPr/>
      </p:nvGrpSpPr>
      <p:grpSpPr>
        <a:xfrm>
          <a:off x="0" y="0"/>
          <a:ext cx="0" cy="0"/>
          <a:chOff x="0" y="0"/>
          <a:chExt cx="0" cy="0"/>
        </a:xfrm>
      </p:grpSpPr>
      <p:sp>
        <p:nvSpPr>
          <p:cNvPr id="1815" name="Google Shape;1815;p241"/>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Thursday 14</a:t>
            </a:r>
            <a:r>
              <a:rPr lang="en-GB" u="sng" baseline="30000"/>
              <a:t>th</a:t>
            </a:r>
            <a:r>
              <a:rPr lang="en-GB" u="sng"/>
              <a:t> May</a:t>
            </a:r>
            <a:endParaRPr u="sng"/>
          </a:p>
          <a:p>
            <a:endParaRPr sz="3200"/>
          </a:p>
          <a:p>
            <a:endParaRPr sz="3200"/>
          </a:p>
          <a:p>
            <a:r>
              <a:rPr lang="en-GB" sz="3200" b="1"/>
              <a:t>Is your head ready to calculate?</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816" name="Google Shape;1816;p241"/>
          <p:cNvPicPr preferRelativeResize="0"/>
          <p:nvPr/>
        </p:nvPicPr>
        <p:blipFill rotWithShape="1">
          <a:blip r:embed="rId3">
            <a:alphaModFix/>
          </a:blip>
          <a:srcRect/>
          <a:stretch/>
        </p:blipFill>
        <p:spPr>
          <a:xfrm>
            <a:off x="8967334" y="0"/>
            <a:ext cx="2696367" cy="2614933"/>
          </a:xfrm>
          <a:prstGeom prst="rect">
            <a:avLst/>
          </a:prstGeom>
          <a:noFill/>
          <a:ln>
            <a:noFill/>
          </a:ln>
        </p:spPr>
      </p:pic>
    </p:spTree>
    <p:extLst>
      <p:ext uri="{BB962C8B-B14F-4D97-AF65-F5344CB8AC3E}">
        <p14:creationId xmlns:p14="http://schemas.microsoft.com/office/powerpoint/2010/main" val="2323309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20"/>
        <p:cNvGrpSpPr/>
        <p:nvPr/>
      </p:nvGrpSpPr>
      <p:grpSpPr>
        <a:xfrm>
          <a:off x="0" y="0"/>
          <a:ext cx="0" cy="0"/>
          <a:chOff x="0" y="0"/>
          <a:chExt cx="0" cy="0"/>
        </a:xfrm>
      </p:grpSpPr>
      <p:sp>
        <p:nvSpPr>
          <p:cNvPr id="1821" name="Google Shape;1821;p242"/>
          <p:cNvSpPr/>
          <p:nvPr/>
        </p:nvSpPr>
        <p:spPr>
          <a:xfrm>
            <a:off x="198800" y="523200"/>
            <a:ext cx="6138800" cy="38588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822" name="Google Shape;1822;p242"/>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What fraction is shaded?</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2. 45 + 8</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3. What is half of 70</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4.  60 ➗ 4</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5. 453 + 448</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6. What is the time shown?</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7. The race track is 150m long.</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Yasmin runs up and down it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twice. How far did she run?</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1823" name="Google Shape;1823;p242"/>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14.05.20</a:t>
            </a:r>
            <a:endParaRPr sz="2400" b="1" u="sng" kern="0">
              <a:solidFill>
                <a:srgbClr val="000000"/>
              </a:solidFill>
              <a:latin typeface="Arial"/>
              <a:ea typeface="Arial"/>
              <a:cs typeface="Arial"/>
              <a:sym typeface="Arial"/>
            </a:endParaRPr>
          </a:p>
        </p:txBody>
      </p:sp>
      <p:sp>
        <p:nvSpPr>
          <p:cNvPr id="1824" name="Google Shape;1824;p242"/>
          <p:cNvSpPr txBox="1"/>
          <p:nvPr/>
        </p:nvSpPr>
        <p:spPr>
          <a:xfrm>
            <a:off x="6700133" y="175400"/>
            <a:ext cx="53904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8. There are 20 biscuits in a pack.</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Dave eats ¼ and gives three to Helen. Faye, Simon and Sally share the remaining biscuits equally. Who has eaten the most?</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Write 3 ½ m as cm.</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There are more than 40 cannon balls on the Black Hole. When the crew group them in 8s, they have 7 left over.</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When they group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them in 5s they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have 1 left over.</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How many balls are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there on board?</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1825" name="Google Shape;1825;p242"/>
          <p:cNvPicPr preferRelativeResize="0"/>
          <p:nvPr/>
        </p:nvPicPr>
        <p:blipFill rotWithShape="1">
          <a:blip r:embed="rId3">
            <a:alphaModFix/>
          </a:blip>
          <a:srcRect/>
          <a:stretch/>
        </p:blipFill>
        <p:spPr>
          <a:xfrm>
            <a:off x="4585734" y="325262"/>
            <a:ext cx="1496633" cy="1455533"/>
          </a:xfrm>
          <a:prstGeom prst="rect">
            <a:avLst/>
          </a:prstGeom>
          <a:noFill/>
          <a:ln>
            <a:noFill/>
          </a:ln>
        </p:spPr>
      </p:pic>
      <p:pic>
        <p:nvPicPr>
          <p:cNvPr id="1826" name="Google Shape;1826;p242"/>
          <p:cNvPicPr preferRelativeResize="0"/>
          <p:nvPr/>
        </p:nvPicPr>
        <p:blipFill rotWithShape="1">
          <a:blip r:embed="rId4">
            <a:alphaModFix/>
          </a:blip>
          <a:srcRect/>
          <a:stretch/>
        </p:blipFill>
        <p:spPr>
          <a:xfrm>
            <a:off x="4870467" y="3024234"/>
            <a:ext cx="1757933" cy="1757967"/>
          </a:xfrm>
          <a:prstGeom prst="rect">
            <a:avLst/>
          </a:prstGeom>
          <a:noFill/>
          <a:ln>
            <a:noFill/>
          </a:ln>
        </p:spPr>
      </p:pic>
      <p:pic>
        <p:nvPicPr>
          <p:cNvPr id="1827" name="Google Shape;1827;p242"/>
          <p:cNvPicPr preferRelativeResize="0"/>
          <p:nvPr/>
        </p:nvPicPr>
        <p:blipFill rotWithShape="1">
          <a:blip r:embed="rId5">
            <a:alphaModFix/>
          </a:blip>
          <a:srcRect b="6261"/>
          <a:stretch/>
        </p:blipFill>
        <p:spPr>
          <a:xfrm>
            <a:off x="5095167" y="5124201"/>
            <a:ext cx="946635" cy="1347999"/>
          </a:xfrm>
          <a:prstGeom prst="rect">
            <a:avLst/>
          </a:prstGeom>
          <a:noFill/>
          <a:ln>
            <a:noFill/>
          </a:ln>
        </p:spPr>
      </p:pic>
      <p:pic>
        <p:nvPicPr>
          <p:cNvPr id="1828" name="Google Shape;1828;p242"/>
          <p:cNvPicPr preferRelativeResize="0"/>
          <p:nvPr/>
        </p:nvPicPr>
        <p:blipFill rotWithShape="1">
          <a:blip r:embed="rId6">
            <a:alphaModFix/>
          </a:blip>
          <a:srcRect t="27346" b="25477"/>
          <a:stretch/>
        </p:blipFill>
        <p:spPr>
          <a:xfrm>
            <a:off x="9808867" y="1780800"/>
            <a:ext cx="2041784" cy="963200"/>
          </a:xfrm>
          <a:prstGeom prst="rect">
            <a:avLst/>
          </a:prstGeom>
          <a:noFill/>
          <a:ln>
            <a:noFill/>
          </a:ln>
        </p:spPr>
      </p:pic>
      <p:pic>
        <p:nvPicPr>
          <p:cNvPr id="1829" name="Google Shape;1829;p242"/>
          <p:cNvPicPr preferRelativeResize="0"/>
          <p:nvPr/>
        </p:nvPicPr>
        <p:blipFill rotWithShape="1">
          <a:blip r:embed="rId7">
            <a:alphaModFix/>
          </a:blip>
          <a:srcRect/>
          <a:stretch/>
        </p:blipFill>
        <p:spPr>
          <a:xfrm>
            <a:off x="9737333" y="5098889"/>
            <a:ext cx="2041800" cy="1160643"/>
          </a:xfrm>
          <a:prstGeom prst="rect">
            <a:avLst/>
          </a:prstGeom>
          <a:noFill/>
          <a:ln>
            <a:noFill/>
          </a:ln>
        </p:spPr>
      </p:pic>
    </p:spTree>
    <p:extLst>
      <p:ext uri="{BB962C8B-B14F-4D97-AF65-F5344CB8AC3E}">
        <p14:creationId xmlns:p14="http://schemas.microsoft.com/office/powerpoint/2010/main" val="822666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33"/>
        <p:cNvGrpSpPr/>
        <p:nvPr/>
      </p:nvGrpSpPr>
      <p:grpSpPr>
        <a:xfrm>
          <a:off x="0" y="0"/>
          <a:ext cx="0" cy="0"/>
          <a:chOff x="0" y="0"/>
          <a:chExt cx="0" cy="0"/>
        </a:xfrm>
      </p:grpSpPr>
      <p:sp>
        <p:nvSpPr>
          <p:cNvPr id="1834" name="Google Shape;1834;p243"/>
          <p:cNvSpPr txBox="1"/>
          <p:nvPr/>
        </p:nvSpPr>
        <p:spPr>
          <a:xfrm>
            <a:off x="460333" y="377733"/>
            <a:ext cx="5457200" cy="61260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835" name="Google Shape;1835;p243"/>
          <p:cNvSpPr txBox="1"/>
          <p:nvPr/>
        </p:nvSpPr>
        <p:spPr>
          <a:xfrm>
            <a:off x="6210200" y="377733"/>
            <a:ext cx="5603600" cy="6042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1836" name="Google Shape;1836;p243"/>
          <p:cNvSpPr txBox="1"/>
          <p:nvPr/>
        </p:nvSpPr>
        <p:spPr>
          <a:xfrm>
            <a:off x="148733" y="264400"/>
            <a:ext cx="11815600" cy="63788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3/8</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53</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35</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15</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901</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4:45 / 16:45 / quarter to 5</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600m</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Dave (he eats 5) all the others eat 3 biscuits each. </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350cm</a:t>
            </a:r>
            <a:endParaRPr sz="2400" kern="0">
              <a:solidFill>
                <a:srgbClr val="000000"/>
              </a:solidFill>
              <a:latin typeface="Arial"/>
              <a:cs typeface="Arial"/>
              <a:sym typeface="Arial"/>
            </a:endParaRPr>
          </a:p>
          <a:p>
            <a:pPr marL="609585" indent="-457189" defTabSz="1219170">
              <a:buClr>
                <a:srgbClr val="000000"/>
              </a:buClr>
              <a:buSzPts val="1800"/>
              <a:buFont typeface="Arial"/>
              <a:buAutoNum type="arabicPeriod"/>
            </a:pPr>
            <a:r>
              <a:rPr lang="en-GB" sz="2400" kern="0">
                <a:solidFill>
                  <a:srgbClr val="000000"/>
                </a:solidFill>
                <a:latin typeface="Arial"/>
                <a:cs typeface="Arial"/>
                <a:sym typeface="Arial"/>
              </a:rPr>
              <a:t>71 cannon balls</a:t>
            </a:r>
            <a:endParaRPr sz="2400" kern="0">
              <a:solidFill>
                <a:srgbClr val="000000"/>
              </a:solidFill>
              <a:latin typeface="Arial"/>
              <a:cs typeface="Arial"/>
              <a:sym typeface="Arial"/>
            </a:endParaRPr>
          </a:p>
        </p:txBody>
      </p:sp>
    </p:spTree>
    <p:extLst>
      <p:ext uri="{BB962C8B-B14F-4D97-AF65-F5344CB8AC3E}">
        <p14:creationId xmlns:p14="http://schemas.microsoft.com/office/powerpoint/2010/main" val="81300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840"/>
        <p:cNvGrpSpPr/>
        <p:nvPr/>
      </p:nvGrpSpPr>
      <p:grpSpPr>
        <a:xfrm>
          <a:off x="0" y="0"/>
          <a:ext cx="0" cy="0"/>
          <a:chOff x="0" y="0"/>
          <a:chExt cx="0" cy="0"/>
        </a:xfrm>
      </p:grpSpPr>
      <p:sp>
        <p:nvSpPr>
          <p:cNvPr id="1841" name="Google Shape;1841;p24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842" name="Google Shape;1842;p24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843" name="Google Shape;1843;p24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844" name="Google Shape;1844;p24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021836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48"/>
        <p:cNvGrpSpPr/>
        <p:nvPr/>
      </p:nvGrpSpPr>
      <p:grpSpPr>
        <a:xfrm>
          <a:off x="0" y="0"/>
          <a:ext cx="0" cy="0"/>
          <a:chOff x="0" y="0"/>
          <a:chExt cx="0" cy="0"/>
        </a:xfrm>
      </p:grpSpPr>
      <p:sp>
        <p:nvSpPr>
          <p:cNvPr id="1849" name="Google Shape;1849;p245"/>
          <p:cNvSpPr txBox="1"/>
          <p:nvPr/>
        </p:nvSpPr>
        <p:spPr>
          <a:xfrm>
            <a:off x="380067" y="2495333"/>
            <a:ext cx="11419200" cy="201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733" u="sng" kern="0">
                <a:solidFill>
                  <a:srgbClr val="000000"/>
                </a:solidFill>
                <a:latin typeface="Arial"/>
                <a:cs typeface="Arial"/>
                <a:sym typeface="Arial"/>
              </a:rPr>
              <a:t>WALT: convert analogue to digit time. </a:t>
            </a:r>
            <a:endParaRPr sz="3733" u="sng" kern="0">
              <a:solidFill>
                <a:srgbClr val="000000"/>
              </a:solidFill>
              <a:latin typeface="Arial"/>
              <a:cs typeface="Arial"/>
              <a:sym typeface="Arial"/>
            </a:endParaRPr>
          </a:p>
        </p:txBody>
      </p:sp>
    </p:spTree>
    <p:extLst>
      <p:ext uri="{BB962C8B-B14F-4D97-AF65-F5344CB8AC3E}">
        <p14:creationId xmlns:p14="http://schemas.microsoft.com/office/powerpoint/2010/main" val="3471653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53"/>
        <p:cNvGrpSpPr/>
        <p:nvPr/>
      </p:nvGrpSpPr>
      <p:grpSpPr>
        <a:xfrm>
          <a:off x="0" y="0"/>
          <a:ext cx="0" cy="0"/>
          <a:chOff x="0" y="0"/>
          <a:chExt cx="0" cy="0"/>
        </a:xfrm>
      </p:grpSpPr>
      <p:sp>
        <p:nvSpPr>
          <p:cNvPr id="1854" name="Google Shape;1854;p246"/>
          <p:cNvSpPr/>
          <p:nvPr/>
        </p:nvSpPr>
        <p:spPr>
          <a:xfrm>
            <a:off x="132200" y="165267"/>
            <a:ext cx="4726400" cy="21980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100"/>
            </a:pPr>
            <a:r>
              <a:rPr lang="en-GB" sz="2133" kern="0">
                <a:solidFill>
                  <a:srgbClr val="000000"/>
                </a:solidFill>
                <a:latin typeface="Arial"/>
                <a:cs typeface="Arial"/>
                <a:sym typeface="Arial"/>
              </a:rPr>
              <a:t>There are two parts to reading the time. Hours and minutes. On an analogue clock, the minutes are shown with the long hand and the hours are shown with the short hand. </a:t>
            </a:r>
            <a:endParaRPr sz="800" kern="0">
              <a:solidFill>
                <a:srgbClr val="000000"/>
              </a:solidFill>
              <a:latin typeface="Arial"/>
              <a:cs typeface="Arial"/>
              <a:sym typeface="Arial"/>
            </a:endParaRPr>
          </a:p>
        </p:txBody>
      </p:sp>
      <p:grpSp>
        <p:nvGrpSpPr>
          <p:cNvPr id="1855" name="Google Shape;1855;p246"/>
          <p:cNvGrpSpPr/>
          <p:nvPr/>
        </p:nvGrpSpPr>
        <p:grpSpPr>
          <a:xfrm>
            <a:off x="3205666" y="2776229"/>
            <a:ext cx="3040580" cy="3288555"/>
            <a:chOff x="4362675" y="818000"/>
            <a:chExt cx="2599675" cy="2685850"/>
          </a:xfrm>
        </p:grpSpPr>
        <p:pic>
          <p:nvPicPr>
            <p:cNvPr id="1856" name="Google Shape;1856;p246"/>
            <p:cNvPicPr preferRelativeResize="0"/>
            <p:nvPr/>
          </p:nvPicPr>
          <p:blipFill rotWithShape="1">
            <a:blip r:embed="rId3">
              <a:alphaModFix/>
            </a:blip>
            <a:srcRect l="31929" r="3567"/>
            <a:stretch/>
          </p:blipFill>
          <p:spPr>
            <a:xfrm>
              <a:off x="4362675" y="880000"/>
              <a:ext cx="2599675" cy="2623850"/>
            </a:xfrm>
            <a:prstGeom prst="rect">
              <a:avLst/>
            </a:prstGeom>
            <a:noFill/>
            <a:ln>
              <a:noFill/>
            </a:ln>
          </p:spPr>
        </p:pic>
        <p:sp>
          <p:nvSpPr>
            <p:cNvPr id="1857" name="Google Shape;1857;p246"/>
            <p:cNvSpPr/>
            <p:nvPr/>
          </p:nvSpPr>
          <p:spPr>
            <a:xfrm rot="5400000">
              <a:off x="5905800" y="600950"/>
              <a:ext cx="755700" cy="1189800"/>
            </a:xfrm>
            <a:prstGeom prst="bentArrow">
              <a:avLst>
                <a:gd name="adj1" fmla="val 15273"/>
                <a:gd name="adj2" fmla="val 25000"/>
                <a:gd name="adj3" fmla="val 25000"/>
                <a:gd name="adj4" fmla="val 43750"/>
              </a:avLst>
            </a:prstGeom>
            <a:solidFill>
              <a:srgbClr val="0000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
        <p:nvSpPr>
          <p:cNvPr id="1858" name="Google Shape;1858;p246"/>
          <p:cNvSpPr txBox="1"/>
          <p:nvPr/>
        </p:nvSpPr>
        <p:spPr>
          <a:xfrm>
            <a:off x="6841467" y="1123733"/>
            <a:ext cx="4858400" cy="39992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Part one for converting to digital time is the hours. Look at the hour hand and see which number it has just gone past. On our clock it has gone past the 5.</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Past two is you is you have to see how many minutes we’ve been past the o’clock (number 12). The blue arrow shows how far it has past. If we count the minutes we can see the we have gone 10 minutes past. </a:t>
            </a:r>
            <a:endParaRPr sz="1867" kern="0">
              <a:solidFill>
                <a:srgbClr val="000000"/>
              </a:solidFill>
              <a:latin typeface="Arial"/>
              <a:cs typeface="Arial"/>
              <a:sym typeface="Arial"/>
            </a:endParaRPr>
          </a:p>
        </p:txBody>
      </p:sp>
      <p:pic>
        <p:nvPicPr>
          <p:cNvPr id="1859" name="Google Shape;1859;p246"/>
          <p:cNvPicPr preferRelativeResize="0"/>
          <p:nvPr/>
        </p:nvPicPr>
        <p:blipFill rotWithShape="1">
          <a:blip r:embed="rId4">
            <a:alphaModFix/>
          </a:blip>
          <a:srcRect l="31301" t="19204" r="1714" b="21760"/>
          <a:stretch/>
        </p:blipFill>
        <p:spPr>
          <a:xfrm>
            <a:off x="8395434" y="4957567"/>
            <a:ext cx="2925001" cy="1678267"/>
          </a:xfrm>
          <a:prstGeom prst="rect">
            <a:avLst/>
          </a:prstGeom>
          <a:noFill/>
          <a:ln>
            <a:noFill/>
          </a:ln>
        </p:spPr>
      </p:pic>
    </p:spTree>
    <p:extLst>
      <p:ext uri="{BB962C8B-B14F-4D97-AF65-F5344CB8AC3E}">
        <p14:creationId xmlns:p14="http://schemas.microsoft.com/office/powerpoint/2010/main" val="1266620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63"/>
        <p:cNvGrpSpPr/>
        <p:nvPr/>
      </p:nvGrpSpPr>
      <p:grpSpPr>
        <a:xfrm>
          <a:off x="0" y="0"/>
          <a:ext cx="0" cy="0"/>
          <a:chOff x="0" y="0"/>
          <a:chExt cx="0" cy="0"/>
        </a:xfrm>
      </p:grpSpPr>
      <p:grpSp>
        <p:nvGrpSpPr>
          <p:cNvPr id="1864" name="Google Shape;1864;p247"/>
          <p:cNvGrpSpPr/>
          <p:nvPr/>
        </p:nvGrpSpPr>
        <p:grpSpPr>
          <a:xfrm>
            <a:off x="7937800" y="237563"/>
            <a:ext cx="2594867" cy="5887500"/>
            <a:chOff x="6920075" y="190572"/>
            <a:chExt cx="1946150" cy="4415625"/>
          </a:xfrm>
        </p:grpSpPr>
        <p:pic>
          <p:nvPicPr>
            <p:cNvPr id="1865" name="Google Shape;1865;p247"/>
            <p:cNvPicPr preferRelativeResize="0"/>
            <p:nvPr/>
          </p:nvPicPr>
          <p:blipFill rotWithShape="1">
            <a:blip r:embed="rId3">
              <a:alphaModFix/>
            </a:blip>
            <a:srcRect l="31066" t="19898" r="1470" b="21229"/>
            <a:stretch/>
          </p:blipFill>
          <p:spPr>
            <a:xfrm>
              <a:off x="6920075" y="1314663"/>
              <a:ext cx="1941624" cy="1103075"/>
            </a:xfrm>
            <a:prstGeom prst="rect">
              <a:avLst/>
            </a:prstGeom>
            <a:noFill/>
            <a:ln>
              <a:noFill/>
            </a:ln>
          </p:spPr>
        </p:pic>
        <p:pic>
          <p:nvPicPr>
            <p:cNvPr id="1866" name="Google Shape;1866;p247"/>
            <p:cNvPicPr preferRelativeResize="0"/>
            <p:nvPr/>
          </p:nvPicPr>
          <p:blipFill rotWithShape="1">
            <a:blip r:embed="rId4">
              <a:alphaModFix/>
            </a:blip>
            <a:srcRect l="30962" t="20160" r="2565" b="20908"/>
            <a:stretch/>
          </p:blipFill>
          <p:spPr>
            <a:xfrm>
              <a:off x="6935363" y="2417738"/>
              <a:ext cx="1911058" cy="1103075"/>
            </a:xfrm>
            <a:prstGeom prst="rect">
              <a:avLst/>
            </a:prstGeom>
            <a:noFill/>
            <a:ln>
              <a:noFill/>
            </a:ln>
          </p:spPr>
        </p:pic>
        <p:pic>
          <p:nvPicPr>
            <p:cNvPr id="1867" name="Google Shape;1867;p247"/>
            <p:cNvPicPr preferRelativeResize="0"/>
            <p:nvPr/>
          </p:nvPicPr>
          <p:blipFill rotWithShape="1">
            <a:blip r:embed="rId5">
              <a:alphaModFix/>
            </a:blip>
            <a:srcRect l="31240" t="19718" r="1892" b="20818"/>
            <a:stretch/>
          </p:blipFill>
          <p:spPr>
            <a:xfrm>
              <a:off x="6924600" y="190572"/>
              <a:ext cx="1941624" cy="1124091"/>
            </a:xfrm>
            <a:prstGeom prst="rect">
              <a:avLst/>
            </a:prstGeom>
            <a:noFill/>
            <a:ln>
              <a:noFill/>
            </a:ln>
          </p:spPr>
        </p:pic>
        <p:pic>
          <p:nvPicPr>
            <p:cNvPr id="1868" name="Google Shape;1868;p247"/>
            <p:cNvPicPr preferRelativeResize="0"/>
            <p:nvPr/>
          </p:nvPicPr>
          <p:blipFill rotWithShape="1">
            <a:blip r:embed="rId6">
              <a:alphaModFix/>
            </a:blip>
            <a:srcRect l="30610" t="19401" r="1889" b="21715"/>
            <a:stretch/>
          </p:blipFill>
          <p:spPr>
            <a:xfrm>
              <a:off x="6955175" y="3520825"/>
              <a:ext cx="1911050" cy="1085372"/>
            </a:xfrm>
            <a:prstGeom prst="rect">
              <a:avLst/>
            </a:prstGeom>
            <a:noFill/>
            <a:ln>
              <a:noFill/>
            </a:ln>
          </p:spPr>
        </p:pic>
      </p:grpSp>
      <p:grpSp>
        <p:nvGrpSpPr>
          <p:cNvPr id="1869" name="Google Shape;1869;p247"/>
          <p:cNvGrpSpPr/>
          <p:nvPr/>
        </p:nvGrpSpPr>
        <p:grpSpPr>
          <a:xfrm>
            <a:off x="2218667" y="1"/>
            <a:ext cx="1657367" cy="6622929"/>
            <a:chOff x="102350" y="21100"/>
            <a:chExt cx="1243025" cy="4967197"/>
          </a:xfrm>
        </p:grpSpPr>
        <p:pic>
          <p:nvPicPr>
            <p:cNvPr id="1870" name="Google Shape;1870;p247"/>
            <p:cNvPicPr preferRelativeResize="0"/>
            <p:nvPr/>
          </p:nvPicPr>
          <p:blipFill rotWithShape="1">
            <a:blip r:embed="rId7">
              <a:alphaModFix/>
            </a:blip>
            <a:srcRect l="31136" t="1463" r="4994" b="3506"/>
            <a:stretch/>
          </p:blipFill>
          <p:spPr>
            <a:xfrm>
              <a:off x="102350" y="21100"/>
              <a:ext cx="1243025" cy="1204075"/>
            </a:xfrm>
            <a:prstGeom prst="rect">
              <a:avLst/>
            </a:prstGeom>
            <a:noFill/>
            <a:ln>
              <a:noFill/>
            </a:ln>
          </p:spPr>
        </p:pic>
        <p:pic>
          <p:nvPicPr>
            <p:cNvPr id="1871" name="Google Shape;1871;p247"/>
            <p:cNvPicPr preferRelativeResize="0"/>
            <p:nvPr/>
          </p:nvPicPr>
          <p:blipFill rotWithShape="1">
            <a:blip r:embed="rId8">
              <a:alphaModFix/>
            </a:blip>
            <a:srcRect l="32426" r="5011" b="2515"/>
            <a:stretch/>
          </p:blipFill>
          <p:spPr>
            <a:xfrm>
              <a:off x="102350" y="1225175"/>
              <a:ext cx="1243025" cy="1261020"/>
            </a:xfrm>
            <a:prstGeom prst="rect">
              <a:avLst/>
            </a:prstGeom>
            <a:noFill/>
            <a:ln>
              <a:noFill/>
            </a:ln>
          </p:spPr>
        </p:pic>
        <p:pic>
          <p:nvPicPr>
            <p:cNvPr id="1872" name="Google Shape;1872;p247"/>
            <p:cNvPicPr preferRelativeResize="0"/>
            <p:nvPr/>
          </p:nvPicPr>
          <p:blipFill rotWithShape="1">
            <a:blip r:embed="rId9">
              <a:alphaModFix/>
            </a:blip>
            <a:srcRect l="31710" r="5407" b="2799"/>
            <a:stretch/>
          </p:blipFill>
          <p:spPr>
            <a:xfrm>
              <a:off x="102350" y="2495550"/>
              <a:ext cx="1243025" cy="1250920"/>
            </a:xfrm>
            <a:prstGeom prst="rect">
              <a:avLst/>
            </a:prstGeom>
            <a:noFill/>
            <a:ln>
              <a:noFill/>
            </a:ln>
          </p:spPr>
        </p:pic>
        <p:pic>
          <p:nvPicPr>
            <p:cNvPr id="1873" name="Google Shape;1873;p247"/>
            <p:cNvPicPr preferRelativeResize="0"/>
            <p:nvPr/>
          </p:nvPicPr>
          <p:blipFill rotWithShape="1">
            <a:blip r:embed="rId10">
              <a:alphaModFix/>
            </a:blip>
            <a:srcRect l="32016" r="4483" b="3297"/>
            <a:stretch/>
          </p:blipFill>
          <p:spPr>
            <a:xfrm>
              <a:off x="102350" y="3755825"/>
              <a:ext cx="1243025" cy="1232472"/>
            </a:xfrm>
            <a:prstGeom prst="rect">
              <a:avLst/>
            </a:prstGeom>
            <a:noFill/>
            <a:ln>
              <a:noFill/>
            </a:ln>
          </p:spPr>
        </p:pic>
      </p:grpSp>
      <p:sp>
        <p:nvSpPr>
          <p:cNvPr id="1874" name="Google Shape;1874;p247"/>
          <p:cNvSpPr txBox="1"/>
          <p:nvPr/>
        </p:nvSpPr>
        <p:spPr>
          <a:xfrm>
            <a:off x="0" y="1642233"/>
            <a:ext cx="2181200" cy="2693600"/>
          </a:xfrm>
          <a:prstGeom prst="rect">
            <a:avLst/>
          </a:prstGeom>
          <a:noFill/>
          <a:ln w="19050"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Have a go at matching the analogue times to the digital times.</a:t>
            </a:r>
            <a:r>
              <a:rPr lang="en-GB" sz="2267" kern="0">
                <a:solidFill>
                  <a:srgbClr val="000000"/>
                </a:solidFill>
                <a:latin typeface="Arial"/>
                <a:cs typeface="Arial"/>
                <a:sym typeface="Arial"/>
              </a:rPr>
              <a:t> </a:t>
            </a:r>
            <a:endParaRPr sz="2267" kern="0">
              <a:solidFill>
                <a:srgbClr val="000000"/>
              </a:solidFill>
              <a:latin typeface="Arial"/>
              <a:cs typeface="Arial"/>
              <a:sym typeface="Arial"/>
            </a:endParaRPr>
          </a:p>
        </p:txBody>
      </p:sp>
    </p:spTree>
    <p:extLst>
      <p:ext uri="{BB962C8B-B14F-4D97-AF65-F5344CB8AC3E}">
        <p14:creationId xmlns:p14="http://schemas.microsoft.com/office/powerpoint/2010/main" val="343442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78"/>
        <p:cNvGrpSpPr/>
        <p:nvPr/>
      </p:nvGrpSpPr>
      <p:grpSpPr>
        <a:xfrm>
          <a:off x="0" y="0"/>
          <a:ext cx="0" cy="0"/>
          <a:chOff x="0" y="0"/>
          <a:chExt cx="0" cy="0"/>
        </a:xfrm>
      </p:grpSpPr>
      <p:grpSp>
        <p:nvGrpSpPr>
          <p:cNvPr id="1879" name="Google Shape;1879;p248"/>
          <p:cNvGrpSpPr/>
          <p:nvPr/>
        </p:nvGrpSpPr>
        <p:grpSpPr>
          <a:xfrm>
            <a:off x="7937800" y="237563"/>
            <a:ext cx="2594867" cy="5887500"/>
            <a:chOff x="6920075" y="190572"/>
            <a:chExt cx="1946150" cy="4415625"/>
          </a:xfrm>
        </p:grpSpPr>
        <p:pic>
          <p:nvPicPr>
            <p:cNvPr id="1880" name="Google Shape;1880;p248"/>
            <p:cNvPicPr preferRelativeResize="0"/>
            <p:nvPr/>
          </p:nvPicPr>
          <p:blipFill rotWithShape="1">
            <a:blip r:embed="rId3">
              <a:alphaModFix/>
            </a:blip>
            <a:srcRect l="31066" t="19898" r="1470" b="21229"/>
            <a:stretch/>
          </p:blipFill>
          <p:spPr>
            <a:xfrm>
              <a:off x="6920075" y="1314663"/>
              <a:ext cx="1941624" cy="1103075"/>
            </a:xfrm>
            <a:prstGeom prst="rect">
              <a:avLst/>
            </a:prstGeom>
            <a:noFill/>
            <a:ln>
              <a:noFill/>
            </a:ln>
          </p:spPr>
        </p:pic>
        <p:pic>
          <p:nvPicPr>
            <p:cNvPr id="1881" name="Google Shape;1881;p248"/>
            <p:cNvPicPr preferRelativeResize="0"/>
            <p:nvPr/>
          </p:nvPicPr>
          <p:blipFill rotWithShape="1">
            <a:blip r:embed="rId4">
              <a:alphaModFix/>
            </a:blip>
            <a:srcRect l="30962" t="20160" r="2565" b="20908"/>
            <a:stretch/>
          </p:blipFill>
          <p:spPr>
            <a:xfrm>
              <a:off x="6935363" y="2417738"/>
              <a:ext cx="1911058" cy="1103075"/>
            </a:xfrm>
            <a:prstGeom prst="rect">
              <a:avLst/>
            </a:prstGeom>
            <a:noFill/>
            <a:ln>
              <a:noFill/>
            </a:ln>
          </p:spPr>
        </p:pic>
        <p:pic>
          <p:nvPicPr>
            <p:cNvPr id="1882" name="Google Shape;1882;p248"/>
            <p:cNvPicPr preferRelativeResize="0"/>
            <p:nvPr/>
          </p:nvPicPr>
          <p:blipFill rotWithShape="1">
            <a:blip r:embed="rId5">
              <a:alphaModFix/>
            </a:blip>
            <a:srcRect l="31240" t="19718" r="1892" b="20818"/>
            <a:stretch/>
          </p:blipFill>
          <p:spPr>
            <a:xfrm>
              <a:off x="6924600" y="190572"/>
              <a:ext cx="1941624" cy="1124091"/>
            </a:xfrm>
            <a:prstGeom prst="rect">
              <a:avLst/>
            </a:prstGeom>
            <a:noFill/>
            <a:ln>
              <a:noFill/>
            </a:ln>
          </p:spPr>
        </p:pic>
        <p:pic>
          <p:nvPicPr>
            <p:cNvPr id="1883" name="Google Shape;1883;p248"/>
            <p:cNvPicPr preferRelativeResize="0"/>
            <p:nvPr/>
          </p:nvPicPr>
          <p:blipFill rotWithShape="1">
            <a:blip r:embed="rId6">
              <a:alphaModFix/>
            </a:blip>
            <a:srcRect l="30610" t="19401" r="1889" b="21715"/>
            <a:stretch/>
          </p:blipFill>
          <p:spPr>
            <a:xfrm>
              <a:off x="6955175" y="3520825"/>
              <a:ext cx="1911050" cy="1085372"/>
            </a:xfrm>
            <a:prstGeom prst="rect">
              <a:avLst/>
            </a:prstGeom>
            <a:noFill/>
            <a:ln>
              <a:noFill/>
            </a:ln>
          </p:spPr>
        </p:pic>
      </p:grpSp>
      <p:grpSp>
        <p:nvGrpSpPr>
          <p:cNvPr id="1884" name="Google Shape;1884;p248"/>
          <p:cNvGrpSpPr/>
          <p:nvPr/>
        </p:nvGrpSpPr>
        <p:grpSpPr>
          <a:xfrm>
            <a:off x="2218667" y="1"/>
            <a:ext cx="1657367" cy="6622929"/>
            <a:chOff x="102350" y="21100"/>
            <a:chExt cx="1243025" cy="4967197"/>
          </a:xfrm>
        </p:grpSpPr>
        <p:pic>
          <p:nvPicPr>
            <p:cNvPr id="1885" name="Google Shape;1885;p248"/>
            <p:cNvPicPr preferRelativeResize="0"/>
            <p:nvPr/>
          </p:nvPicPr>
          <p:blipFill rotWithShape="1">
            <a:blip r:embed="rId7">
              <a:alphaModFix/>
            </a:blip>
            <a:srcRect l="31136" t="1463" r="4994" b="3506"/>
            <a:stretch/>
          </p:blipFill>
          <p:spPr>
            <a:xfrm>
              <a:off x="102350" y="21100"/>
              <a:ext cx="1243025" cy="1204075"/>
            </a:xfrm>
            <a:prstGeom prst="rect">
              <a:avLst/>
            </a:prstGeom>
            <a:noFill/>
            <a:ln>
              <a:noFill/>
            </a:ln>
          </p:spPr>
        </p:pic>
        <p:pic>
          <p:nvPicPr>
            <p:cNvPr id="1886" name="Google Shape;1886;p248"/>
            <p:cNvPicPr preferRelativeResize="0"/>
            <p:nvPr/>
          </p:nvPicPr>
          <p:blipFill rotWithShape="1">
            <a:blip r:embed="rId8">
              <a:alphaModFix/>
            </a:blip>
            <a:srcRect l="32426" r="5011" b="2515"/>
            <a:stretch/>
          </p:blipFill>
          <p:spPr>
            <a:xfrm>
              <a:off x="102350" y="1225175"/>
              <a:ext cx="1243025" cy="1261020"/>
            </a:xfrm>
            <a:prstGeom prst="rect">
              <a:avLst/>
            </a:prstGeom>
            <a:noFill/>
            <a:ln>
              <a:noFill/>
            </a:ln>
          </p:spPr>
        </p:pic>
        <p:pic>
          <p:nvPicPr>
            <p:cNvPr id="1887" name="Google Shape;1887;p248"/>
            <p:cNvPicPr preferRelativeResize="0"/>
            <p:nvPr/>
          </p:nvPicPr>
          <p:blipFill rotWithShape="1">
            <a:blip r:embed="rId9">
              <a:alphaModFix/>
            </a:blip>
            <a:srcRect l="31710" r="5407" b="2799"/>
            <a:stretch/>
          </p:blipFill>
          <p:spPr>
            <a:xfrm>
              <a:off x="102350" y="2495550"/>
              <a:ext cx="1243025" cy="1250920"/>
            </a:xfrm>
            <a:prstGeom prst="rect">
              <a:avLst/>
            </a:prstGeom>
            <a:noFill/>
            <a:ln>
              <a:noFill/>
            </a:ln>
          </p:spPr>
        </p:pic>
        <p:pic>
          <p:nvPicPr>
            <p:cNvPr id="1888" name="Google Shape;1888;p248"/>
            <p:cNvPicPr preferRelativeResize="0"/>
            <p:nvPr/>
          </p:nvPicPr>
          <p:blipFill rotWithShape="1">
            <a:blip r:embed="rId10">
              <a:alphaModFix/>
            </a:blip>
            <a:srcRect l="32016" r="4483" b="3297"/>
            <a:stretch/>
          </p:blipFill>
          <p:spPr>
            <a:xfrm>
              <a:off x="102350" y="3755825"/>
              <a:ext cx="1243025" cy="1232472"/>
            </a:xfrm>
            <a:prstGeom prst="rect">
              <a:avLst/>
            </a:prstGeom>
            <a:noFill/>
            <a:ln>
              <a:noFill/>
            </a:ln>
          </p:spPr>
        </p:pic>
      </p:grpSp>
      <p:cxnSp>
        <p:nvCxnSpPr>
          <p:cNvPr id="1889" name="Google Shape;1889;p248"/>
          <p:cNvCxnSpPr>
            <a:stCxn id="1885" idx="3"/>
            <a:endCxn id="1880" idx="1"/>
          </p:cNvCxnSpPr>
          <p:nvPr/>
        </p:nvCxnSpPr>
        <p:spPr>
          <a:xfrm>
            <a:off x="3876033" y="802717"/>
            <a:ext cx="4061600" cy="1669200"/>
          </a:xfrm>
          <a:prstGeom prst="straightConnector1">
            <a:avLst/>
          </a:prstGeom>
          <a:noFill/>
          <a:ln w="9525" cap="flat" cmpd="sng">
            <a:solidFill>
              <a:schemeClr val="dk2"/>
            </a:solidFill>
            <a:prstDash val="solid"/>
            <a:round/>
            <a:headEnd type="none" w="med" len="med"/>
            <a:tailEnd type="none" w="med" len="med"/>
          </a:ln>
        </p:spPr>
      </p:cxnSp>
      <p:cxnSp>
        <p:nvCxnSpPr>
          <p:cNvPr id="1890" name="Google Shape;1890;p248"/>
          <p:cNvCxnSpPr>
            <a:stCxn id="1886" idx="3"/>
            <a:endCxn id="1881" idx="1"/>
          </p:cNvCxnSpPr>
          <p:nvPr/>
        </p:nvCxnSpPr>
        <p:spPr>
          <a:xfrm>
            <a:off x="3876033" y="2446113"/>
            <a:ext cx="4082000" cy="1496400"/>
          </a:xfrm>
          <a:prstGeom prst="straightConnector1">
            <a:avLst/>
          </a:prstGeom>
          <a:noFill/>
          <a:ln w="9525" cap="flat" cmpd="sng">
            <a:solidFill>
              <a:schemeClr val="dk2"/>
            </a:solidFill>
            <a:prstDash val="solid"/>
            <a:round/>
            <a:headEnd type="none" w="med" len="med"/>
            <a:tailEnd type="none" w="med" len="med"/>
          </a:ln>
        </p:spPr>
      </p:cxnSp>
      <p:cxnSp>
        <p:nvCxnSpPr>
          <p:cNvPr id="1891" name="Google Shape;1891;p248"/>
          <p:cNvCxnSpPr>
            <a:endCxn id="1882" idx="1"/>
          </p:cNvCxnSpPr>
          <p:nvPr/>
        </p:nvCxnSpPr>
        <p:spPr>
          <a:xfrm rot="10800000" flipH="1">
            <a:off x="3875833" y="986956"/>
            <a:ext cx="4068000" cy="3146400"/>
          </a:xfrm>
          <a:prstGeom prst="straightConnector1">
            <a:avLst/>
          </a:prstGeom>
          <a:noFill/>
          <a:ln w="9525" cap="flat" cmpd="sng">
            <a:solidFill>
              <a:schemeClr val="dk2"/>
            </a:solidFill>
            <a:prstDash val="solid"/>
            <a:round/>
            <a:headEnd type="none" w="med" len="med"/>
            <a:tailEnd type="none" w="med" len="med"/>
          </a:ln>
        </p:spPr>
      </p:cxnSp>
      <p:cxnSp>
        <p:nvCxnSpPr>
          <p:cNvPr id="1892" name="Google Shape;1892;p248"/>
          <p:cNvCxnSpPr>
            <a:stCxn id="1888" idx="3"/>
            <a:endCxn id="1883" idx="1"/>
          </p:cNvCxnSpPr>
          <p:nvPr/>
        </p:nvCxnSpPr>
        <p:spPr>
          <a:xfrm rot="10800000" flipH="1">
            <a:off x="3876033" y="5401281"/>
            <a:ext cx="4108400" cy="400000"/>
          </a:xfrm>
          <a:prstGeom prst="straightConnector1">
            <a:avLst/>
          </a:prstGeom>
          <a:noFill/>
          <a:ln w="9525"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465971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896"/>
        <p:cNvGrpSpPr/>
        <p:nvPr/>
      </p:nvGrpSpPr>
      <p:grpSpPr>
        <a:xfrm>
          <a:off x="0" y="0"/>
          <a:ext cx="0" cy="0"/>
          <a:chOff x="0" y="0"/>
          <a:chExt cx="0" cy="0"/>
        </a:xfrm>
      </p:grpSpPr>
      <p:pic>
        <p:nvPicPr>
          <p:cNvPr id="1897" name="Google Shape;1897;p249"/>
          <p:cNvPicPr preferRelativeResize="0"/>
          <p:nvPr/>
        </p:nvPicPr>
        <p:blipFill>
          <a:blip r:embed="rId3">
            <a:alphaModFix/>
          </a:blip>
          <a:stretch>
            <a:fillRect/>
          </a:stretch>
        </p:blipFill>
        <p:spPr>
          <a:xfrm>
            <a:off x="3656967" y="151134"/>
            <a:ext cx="4423900" cy="6555700"/>
          </a:xfrm>
          <a:prstGeom prst="rect">
            <a:avLst/>
          </a:prstGeom>
          <a:noFill/>
          <a:ln>
            <a:noFill/>
          </a:ln>
        </p:spPr>
      </p:pic>
      <p:sp>
        <p:nvSpPr>
          <p:cNvPr id="1898" name="Google Shape;1898;p249"/>
          <p:cNvSpPr txBox="1"/>
          <p:nvPr/>
        </p:nvSpPr>
        <p:spPr>
          <a:xfrm>
            <a:off x="347033" y="1933400"/>
            <a:ext cx="2892000" cy="2991200"/>
          </a:xfrm>
          <a:prstGeom prst="rect">
            <a:avLst/>
          </a:prstGeom>
          <a:no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Have a go at converting the following analogue times to digital times.</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3278110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1902"/>
        <p:cNvGrpSpPr/>
        <p:nvPr/>
      </p:nvGrpSpPr>
      <p:grpSpPr>
        <a:xfrm>
          <a:off x="0" y="0"/>
          <a:ext cx="0" cy="0"/>
          <a:chOff x="0" y="0"/>
          <a:chExt cx="0" cy="0"/>
        </a:xfrm>
      </p:grpSpPr>
      <p:pic>
        <p:nvPicPr>
          <p:cNvPr id="1903" name="Google Shape;1903;p250"/>
          <p:cNvPicPr preferRelativeResize="0"/>
          <p:nvPr/>
        </p:nvPicPr>
        <p:blipFill>
          <a:blip r:embed="rId3">
            <a:alphaModFix/>
          </a:blip>
          <a:stretch>
            <a:fillRect/>
          </a:stretch>
        </p:blipFill>
        <p:spPr>
          <a:xfrm>
            <a:off x="3656967" y="151134"/>
            <a:ext cx="4423900" cy="6555700"/>
          </a:xfrm>
          <a:prstGeom prst="rect">
            <a:avLst/>
          </a:prstGeom>
          <a:noFill/>
          <a:ln>
            <a:noFill/>
          </a:ln>
        </p:spPr>
      </p:pic>
      <p:sp>
        <p:nvSpPr>
          <p:cNvPr id="1904" name="Google Shape;1904;p250"/>
          <p:cNvSpPr txBox="1"/>
          <p:nvPr/>
        </p:nvSpPr>
        <p:spPr>
          <a:xfrm>
            <a:off x="4280067" y="1784733"/>
            <a:ext cx="1140400" cy="479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267" kern="0">
                <a:solidFill>
                  <a:srgbClr val="000000"/>
                </a:solidFill>
                <a:latin typeface="Arial"/>
                <a:cs typeface="Arial"/>
                <a:sym typeface="Arial"/>
              </a:rPr>
              <a:t>3:30</a:t>
            </a:r>
            <a:endParaRPr sz="2267" kern="0">
              <a:solidFill>
                <a:srgbClr val="000000"/>
              </a:solidFill>
              <a:latin typeface="Arial"/>
              <a:cs typeface="Arial"/>
              <a:sym typeface="Arial"/>
            </a:endParaRPr>
          </a:p>
        </p:txBody>
      </p:sp>
      <p:sp>
        <p:nvSpPr>
          <p:cNvPr id="1905" name="Google Shape;1905;p250"/>
          <p:cNvSpPr txBox="1"/>
          <p:nvPr/>
        </p:nvSpPr>
        <p:spPr>
          <a:xfrm>
            <a:off x="6461500" y="1784733"/>
            <a:ext cx="1140400" cy="479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267" kern="0">
                <a:solidFill>
                  <a:srgbClr val="000000"/>
                </a:solidFill>
                <a:latin typeface="Arial"/>
                <a:cs typeface="Arial"/>
                <a:sym typeface="Arial"/>
              </a:rPr>
              <a:t>2:10</a:t>
            </a:r>
            <a:endParaRPr sz="2267" kern="0">
              <a:solidFill>
                <a:srgbClr val="000000"/>
              </a:solidFill>
              <a:latin typeface="Arial"/>
              <a:cs typeface="Arial"/>
              <a:sym typeface="Arial"/>
            </a:endParaRPr>
          </a:p>
        </p:txBody>
      </p:sp>
      <p:sp>
        <p:nvSpPr>
          <p:cNvPr id="1906" name="Google Shape;1906;p250"/>
          <p:cNvSpPr txBox="1"/>
          <p:nvPr/>
        </p:nvSpPr>
        <p:spPr>
          <a:xfrm>
            <a:off x="4280067" y="3923833"/>
            <a:ext cx="1140400" cy="479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267" kern="0">
                <a:solidFill>
                  <a:srgbClr val="000000"/>
                </a:solidFill>
                <a:latin typeface="Arial"/>
                <a:cs typeface="Arial"/>
                <a:sym typeface="Arial"/>
              </a:rPr>
              <a:t>3:25</a:t>
            </a:r>
            <a:endParaRPr sz="2267" kern="0">
              <a:solidFill>
                <a:srgbClr val="000000"/>
              </a:solidFill>
              <a:latin typeface="Arial"/>
              <a:cs typeface="Arial"/>
              <a:sym typeface="Arial"/>
            </a:endParaRPr>
          </a:p>
        </p:txBody>
      </p:sp>
      <p:sp>
        <p:nvSpPr>
          <p:cNvPr id="1907" name="Google Shape;1907;p250"/>
          <p:cNvSpPr txBox="1"/>
          <p:nvPr/>
        </p:nvSpPr>
        <p:spPr>
          <a:xfrm>
            <a:off x="6461500" y="3923833"/>
            <a:ext cx="1140400" cy="479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267" kern="0">
                <a:solidFill>
                  <a:srgbClr val="000000"/>
                </a:solidFill>
                <a:latin typeface="Arial"/>
                <a:cs typeface="Arial"/>
                <a:sym typeface="Arial"/>
              </a:rPr>
              <a:t>9:10</a:t>
            </a:r>
            <a:endParaRPr sz="2267" kern="0">
              <a:solidFill>
                <a:srgbClr val="000000"/>
              </a:solidFill>
              <a:latin typeface="Arial"/>
              <a:cs typeface="Arial"/>
              <a:sym typeface="Arial"/>
            </a:endParaRPr>
          </a:p>
        </p:txBody>
      </p:sp>
      <p:sp>
        <p:nvSpPr>
          <p:cNvPr id="1908" name="Google Shape;1908;p250"/>
          <p:cNvSpPr txBox="1"/>
          <p:nvPr/>
        </p:nvSpPr>
        <p:spPr>
          <a:xfrm>
            <a:off x="4285567" y="6062933"/>
            <a:ext cx="1140400" cy="479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267" kern="0">
                <a:solidFill>
                  <a:srgbClr val="000000"/>
                </a:solidFill>
                <a:latin typeface="Arial"/>
                <a:cs typeface="Arial"/>
                <a:sym typeface="Arial"/>
              </a:rPr>
              <a:t>7:45</a:t>
            </a:r>
            <a:endParaRPr sz="2267" kern="0">
              <a:solidFill>
                <a:srgbClr val="000000"/>
              </a:solidFill>
              <a:latin typeface="Arial"/>
              <a:cs typeface="Arial"/>
              <a:sym typeface="Arial"/>
            </a:endParaRPr>
          </a:p>
        </p:txBody>
      </p:sp>
      <p:sp>
        <p:nvSpPr>
          <p:cNvPr id="1909" name="Google Shape;1909;p250"/>
          <p:cNvSpPr txBox="1"/>
          <p:nvPr/>
        </p:nvSpPr>
        <p:spPr>
          <a:xfrm>
            <a:off x="6461500" y="6062933"/>
            <a:ext cx="1140400" cy="479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267" kern="0">
                <a:solidFill>
                  <a:srgbClr val="000000"/>
                </a:solidFill>
                <a:latin typeface="Arial"/>
                <a:cs typeface="Arial"/>
                <a:sym typeface="Arial"/>
              </a:rPr>
              <a:t>2:35</a:t>
            </a:r>
            <a:endParaRPr sz="2267" kern="0">
              <a:solidFill>
                <a:srgbClr val="000000"/>
              </a:solidFill>
              <a:latin typeface="Arial"/>
              <a:cs typeface="Arial"/>
              <a:sym typeface="Arial"/>
            </a:endParaRPr>
          </a:p>
        </p:txBody>
      </p:sp>
    </p:spTree>
    <p:extLst>
      <p:ext uri="{BB962C8B-B14F-4D97-AF65-F5344CB8AC3E}">
        <p14:creationId xmlns:p14="http://schemas.microsoft.com/office/powerpoint/2010/main" val="4217730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913"/>
        <p:cNvGrpSpPr/>
        <p:nvPr/>
      </p:nvGrpSpPr>
      <p:grpSpPr>
        <a:xfrm>
          <a:off x="0" y="0"/>
          <a:ext cx="0" cy="0"/>
          <a:chOff x="0" y="0"/>
          <a:chExt cx="0" cy="0"/>
        </a:xfrm>
      </p:grpSpPr>
      <p:sp>
        <p:nvSpPr>
          <p:cNvPr id="1914" name="Google Shape;1914;p251"/>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915" name="Google Shape;1915;p251"/>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916" name="Google Shape;1916;p251"/>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27518830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920"/>
        <p:cNvGrpSpPr/>
        <p:nvPr/>
      </p:nvGrpSpPr>
      <p:grpSpPr>
        <a:xfrm>
          <a:off x="0" y="0"/>
          <a:ext cx="0" cy="0"/>
          <a:chOff x="0" y="0"/>
          <a:chExt cx="0" cy="0"/>
        </a:xfrm>
      </p:grpSpPr>
      <p:sp>
        <p:nvSpPr>
          <p:cNvPr id="1921" name="Google Shape;1921;p252"/>
          <p:cNvSpPr txBox="1">
            <a:spLocks noGrp="1"/>
          </p:cNvSpPr>
          <p:nvPr>
            <p:ph type="ctrTitle"/>
          </p:nvPr>
        </p:nvSpPr>
        <p:spPr>
          <a:xfrm>
            <a:off x="311033" y="377733"/>
            <a:ext cx="11360800" cy="1735200"/>
          </a:xfrm>
          <a:prstGeom prst="rect">
            <a:avLst/>
          </a:prstGeom>
        </p:spPr>
        <p:txBody>
          <a:bodyPr spcFirstLastPara="1" wrap="square" lIns="121900" tIns="121900" rIns="121900" bIns="121900" anchor="b" anchorCtr="0">
            <a:noAutofit/>
          </a:bodyPr>
          <a:lstStyle/>
          <a:p>
            <a:r>
              <a:rPr lang="en-GB" sz="3200" b="1">
                <a:latin typeface="Comic Sans MS"/>
                <a:ea typeface="Comic Sans MS"/>
                <a:cs typeface="Comic Sans MS"/>
                <a:sym typeface="Comic Sans MS"/>
              </a:rPr>
              <a:t>WALT: turn notes into a paragraph</a:t>
            </a:r>
            <a:endParaRPr sz="3200" b="1">
              <a:latin typeface="Comic Sans MS"/>
              <a:ea typeface="Comic Sans MS"/>
              <a:cs typeface="Comic Sans MS"/>
              <a:sym typeface="Comic Sans MS"/>
            </a:endParaRPr>
          </a:p>
          <a:p>
            <a:r>
              <a:rPr lang="en-GB" sz="3200" b="1">
                <a:latin typeface="Comic Sans MS"/>
                <a:ea typeface="Comic Sans MS"/>
                <a:cs typeface="Comic Sans MS"/>
                <a:sym typeface="Comic Sans MS"/>
              </a:rPr>
              <a:t>And include conjunctions to extend sentences.</a:t>
            </a:r>
            <a:endParaRPr sz="3200" b="1">
              <a:latin typeface="Comic Sans MS"/>
              <a:ea typeface="Comic Sans MS"/>
              <a:cs typeface="Comic Sans MS"/>
              <a:sym typeface="Comic Sans MS"/>
            </a:endParaRPr>
          </a:p>
          <a:p>
            <a:endParaRPr sz="4000">
              <a:latin typeface="Comic Sans MS"/>
              <a:ea typeface="Comic Sans MS"/>
              <a:cs typeface="Comic Sans MS"/>
              <a:sym typeface="Comic Sans MS"/>
            </a:endParaRPr>
          </a:p>
        </p:txBody>
      </p:sp>
      <p:sp>
        <p:nvSpPr>
          <p:cNvPr id="1922" name="Google Shape;1922;p252"/>
          <p:cNvSpPr txBox="1"/>
          <p:nvPr/>
        </p:nvSpPr>
        <p:spPr>
          <a:xfrm>
            <a:off x="0" y="1338133"/>
            <a:ext cx="12043600" cy="514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b="1" kern="0">
                <a:solidFill>
                  <a:srgbClr val="595959"/>
                </a:solidFill>
                <a:latin typeface="Arial"/>
                <a:cs typeface="Arial"/>
                <a:sym typeface="Arial"/>
              </a:rPr>
              <a:t>Do you remember how Mrs Shipley turned Mr Mottershead’s notes into a piece of writing yesterday?</a:t>
            </a:r>
            <a:endParaRPr sz="3200" b="1" kern="0">
              <a:solidFill>
                <a:srgbClr val="595959"/>
              </a:solidFill>
              <a:latin typeface="Arial"/>
              <a:cs typeface="Arial"/>
              <a:sym typeface="Arial"/>
            </a:endParaRPr>
          </a:p>
          <a:p>
            <a:pPr defTabSz="1219170">
              <a:buClr>
                <a:srgbClr val="000000"/>
              </a:buClr>
            </a:pPr>
            <a:endParaRPr sz="3200" b="1" kern="0">
              <a:solidFill>
                <a:srgbClr val="595959"/>
              </a:solidFill>
              <a:latin typeface="Arial"/>
              <a:cs typeface="Arial"/>
              <a:sym typeface="Arial"/>
            </a:endParaRPr>
          </a:p>
          <a:p>
            <a:pPr defTabSz="1219170">
              <a:buClr>
                <a:srgbClr val="000000"/>
              </a:buClr>
            </a:pPr>
            <a:r>
              <a:rPr lang="en-GB" sz="3200" b="1" kern="0">
                <a:solidFill>
                  <a:srgbClr val="595959"/>
                </a:solidFill>
                <a:latin typeface="Arial"/>
                <a:cs typeface="Arial"/>
                <a:sym typeface="Arial"/>
              </a:rPr>
              <a:t>Well today it is your turn!</a:t>
            </a:r>
            <a:endParaRPr sz="3200" b="1" kern="0">
              <a:solidFill>
                <a:srgbClr val="595959"/>
              </a:solidFill>
              <a:latin typeface="Arial"/>
              <a:cs typeface="Arial"/>
              <a:sym typeface="Arial"/>
            </a:endParaRPr>
          </a:p>
          <a:p>
            <a:pPr algn="ctr" defTabSz="1219170">
              <a:buClr>
                <a:srgbClr val="000000"/>
              </a:buClr>
            </a:pPr>
            <a:endParaRPr sz="3200" b="1" kern="0">
              <a:solidFill>
                <a:srgbClr val="595959"/>
              </a:solidFill>
              <a:latin typeface="Arial"/>
              <a:cs typeface="Arial"/>
              <a:sym typeface="Arial"/>
            </a:endParaRPr>
          </a:p>
          <a:p>
            <a:pPr defTabSz="1219170">
              <a:buClr>
                <a:srgbClr val="000000"/>
              </a:buClr>
            </a:pPr>
            <a:r>
              <a:rPr lang="en-GB" sz="3200" b="1" kern="0">
                <a:solidFill>
                  <a:srgbClr val="595959"/>
                </a:solidFill>
                <a:latin typeface="Arial"/>
                <a:cs typeface="Arial"/>
                <a:sym typeface="Arial"/>
              </a:rPr>
              <a:t>Read Mrs Shipley’s notes on the next slide.</a:t>
            </a:r>
            <a:endParaRPr sz="3200" b="1" kern="0">
              <a:solidFill>
                <a:srgbClr val="595959"/>
              </a:solidFill>
              <a:latin typeface="Arial"/>
              <a:cs typeface="Arial"/>
              <a:sym typeface="Arial"/>
            </a:endParaRPr>
          </a:p>
          <a:p>
            <a:pPr algn="ctr" defTabSz="1219170">
              <a:buClr>
                <a:srgbClr val="000000"/>
              </a:buClr>
            </a:pPr>
            <a:endParaRPr sz="3200" b="1" kern="0">
              <a:solidFill>
                <a:srgbClr val="595959"/>
              </a:solidFill>
              <a:latin typeface="Arial"/>
              <a:cs typeface="Arial"/>
              <a:sym typeface="Arial"/>
            </a:endParaRPr>
          </a:p>
          <a:p>
            <a:pPr defTabSz="1219170">
              <a:buClr>
                <a:srgbClr val="000000"/>
              </a:buClr>
            </a:pPr>
            <a:r>
              <a:rPr lang="en-GB" sz="3200" b="1" kern="0">
                <a:solidFill>
                  <a:srgbClr val="595959"/>
                </a:solidFill>
                <a:latin typeface="Arial"/>
                <a:cs typeface="Arial"/>
                <a:sym typeface="Arial"/>
              </a:rPr>
              <a:t>Then you can use them to write 3 paragraphs about ambushing a woolly mammoth.</a:t>
            </a:r>
            <a:endParaRPr sz="3200" b="1" kern="0">
              <a:solidFill>
                <a:srgbClr val="595959"/>
              </a:solidFill>
              <a:latin typeface="Arial"/>
              <a:cs typeface="Arial"/>
              <a:sym typeface="Arial"/>
            </a:endParaRPr>
          </a:p>
          <a:p>
            <a:pPr defTabSz="1219170">
              <a:buClr>
                <a:srgbClr val="000000"/>
              </a:buClr>
            </a:pPr>
            <a:endParaRPr sz="3200" b="1" kern="0">
              <a:solidFill>
                <a:srgbClr val="595959"/>
              </a:solidFill>
              <a:latin typeface="Arial"/>
              <a:cs typeface="Arial"/>
              <a:sym typeface="Arial"/>
            </a:endParaRPr>
          </a:p>
          <a:p>
            <a:pPr defTabSz="1219170">
              <a:buClr>
                <a:srgbClr val="000000"/>
              </a:buClr>
            </a:pPr>
            <a:r>
              <a:rPr lang="en-GB" sz="3200" b="1" kern="0">
                <a:solidFill>
                  <a:srgbClr val="595959"/>
                </a:solidFill>
                <a:latin typeface="Arial"/>
                <a:cs typeface="Arial"/>
                <a:sym typeface="Arial"/>
              </a:rPr>
              <a:t>Think about conjunctions!</a:t>
            </a:r>
            <a:endParaRPr sz="3200" b="1" kern="0">
              <a:solidFill>
                <a:srgbClr val="595959"/>
              </a:solidFill>
              <a:latin typeface="Arial"/>
              <a:cs typeface="Arial"/>
              <a:sym typeface="Arial"/>
            </a:endParaRPr>
          </a:p>
        </p:txBody>
      </p:sp>
      <p:pic>
        <p:nvPicPr>
          <p:cNvPr id="1923" name="Google Shape;1923;p252"/>
          <p:cNvPicPr preferRelativeResize="0"/>
          <p:nvPr/>
        </p:nvPicPr>
        <p:blipFill>
          <a:blip r:embed="rId3">
            <a:alphaModFix/>
          </a:blip>
          <a:stretch>
            <a:fillRect/>
          </a:stretch>
        </p:blipFill>
        <p:spPr>
          <a:xfrm>
            <a:off x="10182834" y="3575367"/>
            <a:ext cx="1234677" cy="1056800"/>
          </a:xfrm>
          <a:prstGeom prst="rect">
            <a:avLst/>
          </a:prstGeom>
          <a:noFill/>
          <a:ln>
            <a:noFill/>
          </a:ln>
        </p:spPr>
      </p:pic>
      <p:pic>
        <p:nvPicPr>
          <p:cNvPr id="1924" name="Google Shape;1924;p252"/>
          <p:cNvPicPr preferRelativeResize="0"/>
          <p:nvPr/>
        </p:nvPicPr>
        <p:blipFill>
          <a:blip r:embed="rId4">
            <a:alphaModFix/>
          </a:blip>
          <a:stretch>
            <a:fillRect/>
          </a:stretch>
        </p:blipFill>
        <p:spPr>
          <a:xfrm>
            <a:off x="10699634" y="377733"/>
            <a:ext cx="1076745" cy="1056800"/>
          </a:xfrm>
          <a:prstGeom prst="rect">
            <a:avLst/>
          </a:prstGeom>
          <a:noFill/>
          <a:ln>
            <a:noFill/>
          </a:ln>
        </p:spPr>
      </p:pic>
    </p:spTree>
    <p:extLst>
      <p:ext uri="{BB962C8B-B14F-4D97-AF65-F5344CB8AC3E}">
        <p14:creationId xmlns:p14="http://schemas.microsoft.com/office/powerpoint/2010/main" val="2881168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928"/>
        <p:cNvGrpSpPr/>
        <p:nvPr/>
      </p:nvGrpSpPr>
      <p:grpSpPr>
        <a:xfrm>
          <a:off x="0" y="0"/>
          <a:ext cx="0" cy="0"/>
          <a:chOff x="0" y="0"/>
          <a:chExt cx="0" cy="0"/>
        </a:xfrm>
      </p:grpSpPr>
      <p:sp>
        <p:nvSpPr>
          <p:cNvPr id="1929" name="Google Shape;1929;p253"/>
          <p:cNvSpPr txBox="1">
            <a:spLocks noGrp="1"/>
          </p:cNvSpPr>
          <p:nvPr>
            <p:ph type="subTitle" idx="1"/>
          </p:nvPr>
        </p:nvSpPr>
        <p:spPr>
          <a:xfrm>
            <a:off x="7224467" y="135500"/>
            <a:ext cx="4771600" cy="1056800"/>
          </a:xfrm>
          <a:prstGeom prst="rect">
            <a:avLst/>
          </a:prstGeom>
        </p:spPr>
        <p:txBody>
          <a:bodyPr spcFirstLastPara="1" wrap="square" lIns="121900" tIns="121900" rIns="121900" bIns="121900" anchor="t" anchorCtr="0">
            <a:noAutofit/>
          </a:bodyPr>
          <a:lstStyle/>
          <a:p>
            <a:pPr marL="0" indent="0"/>
            <a:endParaRPr/>
          </a:p>
        </p:txBody>
      </p:sp>
      <p:pic>
        <p:nvPicPr>
          <p:cNvPr id="1930" name="Google Shape;1930;p253"/>
          <p:cNvPicPr preferRelativeResize="0"/>
          <p:nvPr/>
        </p:nvPicPr>
        <p:blipFill>
          <a:blip r:embed="rId3">
            <a:alphaModFix/>
          </a:blip>
          <a:stretch>
            <a:fillRect/>
          </a:stretch>
        </p:blipFill>
        <p:spPr>
          <a:xfrm>
            <a:off x="342901" y="1"/>
            <a:ext cx="6881567" cy="6692100"/>
          </a:xfrm>
          <a:prstGeom prst="rect">
            <a:avLst/>
          </a:prstGeom>
          <a:noFill/>
          <a:ln>
            <a:noFill/>
          </a:ln>
        </p:spPr>
      </p:pic>
      <p:sp>
        <p:nvSpPr>
          <p:cNvPr id="1931" name="Google Shape;1931;p253"/>
          <p:cNvSpPr txBox="1"/>
          <p:nvPr/>
        </p:nvSpPr>
        <p:spPr>
          <a:xfrm>
            <a:off x="1296667" y="407800"/>
            <a:ext cx="5060000" cy="5540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Comic Sans MS"/>
                <a:ea typeface="Comic Sans MS"/>
                <a:cs typeface="Comic Sans MS"/>
                <a:sym typeface="Comic Sans MS"/>
              </a:rPr>
              <a:t>woolly mammoth - feeds family - 4 weeks.</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no waste - eat meat and fat,</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 skin - clothes and blankets, tusks/bones - tools &amp; carving,</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teeth - necklaces or</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fuel for fire.</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hunters ambush - woolly mammoth herd</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track animals - prints.</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watch - silence - hidden, until close.</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jump sudden - surprise attack - chase. - spears</a:t>
            </a:r>
            <a:endParaRPr sz="2133" kern="0">
              <a:solidFill>
                <a:srgbClr val="000000"/>
              </a:solidFill>
              <a:latin typeface="Comic Sans MS"/>
              <a:ea typeface="Comic Sans MS"/>
              <a:cs typeface="Comic Sans MS"/>
              <a:sym typeface="Comic Sans MS"/>
            </a:endParaRPr>
          </a:p>
          <a:p>
            <a:pPr defTabSz="1219170">
              <a:buClr>
                <a:srgbClr val="000000"/>
              </a:buClr>
            </a:pP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weapons - spears - throw like javelin - power &amp; distance</a:t>
            </a:r>
            <a:endParaRPr sz="2133" kern="0">
              <a:solidFill>
                <a:srgbClr val="000000"/>
              </a:solidFill>
              <a:latin typeface="Comic Sans MS"/>
              <a:ea typeface="Comic Sans MS"/>
              <a:cs typeface="Comic Sans MS"/>
              <a:sym typeface="Comic Sans MS"/>
            </a:endParaRPr>
          </a:p>
          <a:p>
            <a:pPr defTabSz="1219170">
              <a:buClr>
                <a:srgbClr val="000000"/>
              </a:buClr>
            </a:pPr>
            <a:r>
              <a:rPr lang="en-GB" sz="2133" kern="0">
                <a:solidFill>
                  <a:srgbClr val="000000"/>
                </a:solidFill>
                <a:latin typeface="Comic Sans MS"/>
                <a:ea typeface="Comic Sans MS"/>
                <a:cs typeface="Comic Sans MS"/>
                <a:sym typeface="Comic Sans MS"/>
              </a:rPr>
              <a:t>spear head -sharpened - flint stone</a:t>
            </a:r>
            <a:endParaRPr sz="2133" kern="0">
              <a:solidFill>
                <a:srgbClr val="000000"/>
              </a:solidFill>
              <a:latin typeface="Comic Sans MS"/>
              <a:ea typeface="Comic Sans MS"/>
              <a:cs typeface="Comic Sans MS"/>
              <a:sym typeface="Comic Sans MS"/>
            </a:endParaRPr>
          </a:p>
        </p:txBody>
      </p:sp>
      <p:sp>
        <p:nvSpPr>
          <p:cNvPr id="1932" name="Google Shape;1932;p253"/>
          <p:cNvSpPr txBox="1"/>
          <p:nvPr/>
        </p:nvSpPr>
        <p:spPr>
          <a:xfrm>
            <a:off x="7255633" y="135500"/>
            <a:ext cx="4768000" cy="1526400"/>
          </a:xfrm>
          <a:prstGeom prst="rect">
            <a:avLst/>
          </a:prstGeom>
          <a:solidFill>
            <a:srgbClr val="FFF2CC"/>
          </a:solidFill>
          <a:ln>
            <a:noFill/>
          </a:ln>
        </p:spPr>
        <p:txBody>
          <a:bodyPr spcFirstLastPara="1" wrap="square" lIns="121900" tIns="121900" rIns="121900" bIns="121900" anchor="t" anchorCtr="0">
            <a:noAutofit/>
          </a:bodyPr>
          <a:lstStyle/>
          <a:p>
            <a:pPr algn="ctr" defTabSz="1219170">
              <a:buClr>
                <a:srgbClr val="000000"/>
              </a:buClr>
            </a:pPr>
            <a:r>
              <a:rPr lang="en-GB" sz="2400" kern="0">
                <a:solidFill>
                  <a:srgbClr val="000000"/>
                </a:solidFill>
                <a:latin typeface="Comic Sans MS"/>
                <a:ea typeface="Comic Sans MS"/>
                <a:cs typeface="Comic Sans MS"/>
                <a:sym typeface="Comic Sans MS"/>
              </a:rPr>
              <a:t>These are the main coordinating conjunctions:</a:t>
            </a:r>
            <a:endParaRPr sz="2400" kern="0">
              <a:solidFill>
                <a:srgbClr val="000000"/>
              </a:solidFill>
              <a:latin typeface="Comic Sans MS"/>
              <a:ea typeface="Comic Sans MS"/>
              <a:cs typeface="Comic Sans MS"/>
              <a:sym typeface="Comic Sans MS"/>
            </a:endParaRPr>
          </a:p>
          <a:p>
            <a:pPr algn="ctr" defTabSz="1219170">
              <a:buClr>
                <a:srgbClr val="000000"/>
              </a:buClr>
            </a:pPr>
            <a:r>
              <a:rPr lang="en-GB" sz="2400" kern="0">
                <a:solidFill>
                  <a:srgbClr val="000000"/>
                </a:solidFill>
                <a:latin typeface="Comic Sans MS"/>
                <a:ea typeface="Comic Sans MS"/>
                <a:cs typeface="Comic Sans MS"/>
                <a:sym typeface="Comic Sans MS"/>
              </a:rPr>
              <a:t>for, and, nor, but, or, yet, so</a:t>
            </a:r>
            <a:endParaRPr sz="1867" kern="0">
              <a:solidFill>
                <a:srgbClr val="000000"/>
              </a:solidFill>
              <a:latin typeface="Arial"/>
              <a:cs typeface="Arial"/>
              <a:sym typeface="Arial"/>
            </a:endParaRPr>
          </a:p>
        </p:txBody>
      </p:sp>
      <p:sp>
        <p:nvSpPr>
          <p:cNvPr id="1933" name="Google Shape;1933;p253"/>
          <p:cNvSpPr txBox="1"/>
          <p:nvPr/>
        </p:nvSpPr>
        <p:spPr>
          <a:xfrm>
            <a:off x="7226267" y="1935417"/>
            <a:ext cx="4768000" cy="1650400"/>
          </a:xfrm>
          <a:prstGeom prst="rect">
            <a:avLst/>
          </a:prstGeom>
          <a:solidFill>
            <a:srgbClr val="FFF2CC"/>
          </a:solidFill>
          <a:ln>
            <a:noFill/>
          </a:ln>
        </p:spPr>
        <p:txBody>
          <a:bodyPr spcFirstLastPara="1" wrap="square" lIns="121900" tIns="121900" rIns="121900" bIns="121900" anchor="t" anchorCtr="0">
            <a:noAutofit/>
          </a:bodyPr>
          <a:lstStyle/>
          <a:p>
            <a:pPr algn="ctr" defTabSz="1219170">
              <a:buClr>
                <a:srgbClr val="000000"/>
              </a:buClr>
            </a:pPr>
            <a:r>
              <a:rPr lang="en-GB" sz="2400" kern="0">
                <a:solidFill>
                  <a:srgbClr val="000000"/>
                </a:solidFill>
                <a:latin typeface="Comic Sans MS"/>
                <a:ea typeface="Comic Sans MS"/>
                <a:cs typeface="Comic Sans MS"/>
                <a:sym typeface="Comic Sans MS"/>
              </a:rPr>
              <a:t>These are the main subordinating conjunctions for Y3: when, if, because, although, before, while, as, until</a:t>
            </a:r>
            <a:endParaRPr sz="2400" kern="0">
              <a:solidFill>
                <a:srgbClr val="000000"/>
              </a:solidFill>
              <a:latin typeface="Comic Sans MS"/>
              <a:ea typeface="Comic Sans MS"/>
              <a:cs typeface="Comic Sans MS"/>
              <a:sym typeface="Comic Sans MS"/>
            </a:endParaRPr>
          </a:p>
          <a:p>
            <a:pPr algn="ctr" defTabSz="1219170">
              <a:buClr>
                <a:srgbClr val="000000"/>
              </a:buClr>
            </a:pPr>
            <a:endParaRPr sz="1867" kern="0">
              <a:solidFill>
                <a:srgbClr val="000000"/>
              </a:solidFill>
              <a:latin typeface="Arial"/>
              <a:cs typeface="Arial"/>
              <a:sym typeface="Arial"/>
            </a:endParaRPr>
          </a:p>
        </p:txBody>
      </p:sp>
      <p:sp>
        <p:nvSpPr>
          <p:cNvPr id="1934" name="Google Shape;1934;p253"/>
          <p:cNvSpPr txBox="1"/>
          <p:nvPr/>
        </p:nvSpPr>
        <p:spPr>
          <a:xfrm>
            <a:off x="6586533" y="3962200"/>
            <a:ext cx="5258800" cy="2520400"/>
          </a:xfrm>
          <a:prstGeom prst="rect">
            <a:avLst/>
          </a:prstGeom>
          <a:solidFill>
            <a:srgbClr val="D9EAD3"/>
          </a:solid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Read your writing to an adult when you have finished it.</a:t>
            </a:r>
            <a:endParaRPr sz="2133" kern="0">
              <a:solidFill>
                <a:srgbClr val="000000"/>
              </a:solidFill>
              <a:latin typeface="Arial"/>
              <a:cs typeface="Arial"/>
              <a:sym typeface="Arial"/>
            </a:endParaRPr>
          </a:p>
          <a:p>
            <a:pPr defTabSz="1219170">
              <a:buClr>
                <a:srgbClr val="000000"/>
              </a:buClr>
            </a:pPr>
            <a:r>
              <a:rPr lang="en-GB" sz="2133" kern="0">
                <a:solidFill>
                  <a:srgbClr val="000000"/>
                </a:solidFill>
                <a:latin typeface="Arial"/>
                <a:cs typeface="Arial"/>
                <a:sym typeface="Arial"/>
              </a:rPr>
              <a:t>Have you got a title?</a:t>
            </a:r>
            <a:endParaRPr sz="2133" kern="0">
              <a:solidFill>
                <a:srgbClr val="000000"/>
              </a:solidFill>
              <a:latin typeface="Arial"/>
              <a:cs typeface="Arial"/>
              <a:sym typeface="Arial"/>
            </a:endParaRPr>
          </a:p>
          <a:p>
            <a:pPr defTabSz="1219170">
              <a:buClr>
                <a:srgbClr val="000000"/>
              </a:buClr>
            </a:pPr>
            <a:r>
              <a:rPr lang="en-GB" sz="2133" kern="0">
                <a:solidFill>
                  <a:srgbClr val="000000"/>
                </a:solidFill>
                <a:latin typeface="Arial"/>
                <a:cs typeface="Arial"/>
                <a:sym typeface="Arial"/>
              </a:rPr>
              <a:t>Do you have 3 clear paragraphs?</a:t>
            </a:r>
            <a:endParaRPr sz="2133" kern="0">
              <a:solidFill>
                <a:srgbClr val="000000"/>
              </a:solidFill>
              <a:latin typeface="Arial"/>
              <a:cs typeface="Arial"/>
              <a:sym typeface="Arial"/>
            </a:endParaRPr>
          </a:p>
          <a:p>
            <a:pPr defTabSz="1219170">
              <a:buClr>
                <a:srgbClr val="000000"/>
              </a:buClr>
            </a:pPr>
            <a:r>
              <a:rPr lang="en-GB" sz="2133" kern="0">
                <a:solidFill>
                  <a:srgbClr val="000000"/>
                </a:solidFill>
                <a:latin typeface="Arial"/>
                <a:cs typeface="Arial"/>
                <a:sym typeface="Arial"/>
              </a:rPr>
              <a:t>Have you spelled the words you have been given correctly?</a:t>
            </a:r>
            <a:endParaRPr sz="2133" kern="0">
              <a:solidFill>
                <a:srgbClr val="000000"/>
              </a:solidFill>
              <a:latin typeface="Arial"/>
              <a:cs typeface="Arial"/>
              <a:sym typeface="Arial"/>
            </a:endParaRPr>
          </a:p>
          <a:p>
            <a:pPr defTabSz="1219170">
              <a:buClr>
                <a:srgbClr val="000000"/>
              </a:buClr>
            </a:pPr>
            <a:r>
              <a:rPr lang="en-GB" sz="2133" kern="0">
                <a:solidFill>
                  <a:srgbClr val="000000"/>
                </a:solidFill>
                <a:latin typeface="Arial"/>
                <a:cs typeface="Arial"/>
                <a:sym typeface="Arial"/>
              </a:rPr>
              <a:t>Did you use some of the conjunctions?</a:t>
            </a:r>
            <a:endParaRPr sz="2133" kern="0">
              <a:solidFill>
                <a:srgbClr val="000000"/>
              </a:solidFill>
              <a:latin typeface="Arial"/>
              <a:cs typeface="Arial"/>
              <a:sym typeface="Arial"/>
            </a:endParaRPr>
          </a:p>
        </p:txBody>
      </p:sp>
    </p:spTree>
    <p:extLst>
      <p:ext uri="{BB962C8B-B14F-4D97-AF65-F5344CB8AC3E}">
        <p14:creationId xmlns:p14="http://schemas.microsoft.com/office/powerpoint/2010/main" val="3068488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938"/>
        <p:cNvGrpSpPr/>
        <p:nvPr/>
      </p:nvGrpSpPr>
      <p:grpSpPr>
        <a:xfrm>
          <a:off x="0" y="0"/>
          <a:ext cx="0" cy="0"/>
          <a:chOff x="0" y="0"/>
          <a:chExt cx="0" cy="0"/>
        </a:xfrm>
      </p:grpSpPr>
      <p:sp>
        <p:nvSpPr>
          <p:cNvPr id="1939" name="Google Shape;1939;p254"/>
          <p:cNvSpPr txBox="1">
            <a:spLocks noGrp="1"/>
          </p:cNvSpPr>
          <p:nvPr>
            <p:ph type="ctrTitle"/>
          </p:nvPr>
        </p:nvSpPr>
        <p:spPr>
          <a:xfrm>
            <a:off x="51000" y="1623567"/>
            <a:ext cx="12090000" cy="4979200"/>
          </a:xfrm>
          <a:prstGeom prst="rect">
            <a:avLst/>
          </a:prstGeom>
        </p:spPr>
        <p:txBody>
          <a:bodyPr spcFirstLastPara="1" wrap="square" lIns="121900" tIns="121900" rIns="121900" bIns="121900" anchor="b" anchorCtr="0">
            <a:noAutofit/>
          </a:bodyPr>
          <a:lstStyle/>
          <a:p>
            <a:r>
              <a:rPr lang="en-GB" sz="4000"/>
              <a:t>Spell the short vowel sound ‘i’ with a Y.</a:t>
            </a:r>
            <a:endParaRPr sz="4000"/>
          </a:p>
          <a:p>
            <a:endParaRPr sz="4000"/>
          </a:p>
          <a:p>
            <a:r>
              <a:rPr lang="en-GB" sz="4000"/>
              <a:t>Watch the link below</a:t>
            </a:r>
            <a:endParaRPr sz="4000"/>
          </a:p>
          <a:p>
            <a:pPr algn="l"/>
            <a:endParaRPr sz="4000"/>
          </a:p>
          <a:p>
            <a:pPr algn="l"/>
            <a:r>
              <a:rPr lang="en-GB" sz="1467" u="sng">
                <a:solidFill>
                  <a:schemeClr val="hlink"/>
                </a:solidFill>
                <a:hlinkClick r:id="rId3"/>
              </a:rPr>
              <a:t>https://uk.video.search.yahoo.com/yhs/search;_ylt=AwrEzeG88oleREEAhD.c3olQ;_ylu=X3oDMTBncGdyMzQ0BHNlYwNzZWFyY2gEdnRpZAM-;_ylc=X1MDMTM1MTIxMjcwMA</a:t>
            </a:r>
            <a:endParaRPr sz="4000"/>
          </a:p>
          <a:p>
            <a:pPr algn="l"/>
            <a:endParaRPr sz="4000"/>
          </a:p>
          <a:p>
            <a:pPr algn="l"/>
            <a:r>
              <a:rPr lang="en-GB" sz="3200"/>
              <a:t>Match the correct spelling words to the pictures on the next page.</a:t>
            </a:r>
            <a:endParaRPr sz="3200"/>
          </a:p>
          <a:p>
            <a:pPr algn="l"/>
            <a:r>
              <a:rPr lang="en-GB" sz="3200"/>
              <a:t>Write the words down.</a:t>
            </a:r>
            <a:endParaRPr sz="3200"/>
          </a:p>
        </p:txBody>
      </p:sp>
      <p:sp>
        <p:nvSpPr>
          <p:cNvPr id="1940" name="Google Shape;1940;p254"/>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941" name="Google Shape;1941;p254"/>
          <p:cNvPicPr preferRelativeResize="0"/>
          <p:nvPr/>
        </p:nvPicPr>
        <p:blipFill>
          <a:blip r:embed="rId4">
            <a:alphaModFix/>
          </a:blip>
          <a:stretch>
            <a:fill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2262376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945"/>
        <p:cNvGrpSpPr/>
        <p:nvPr/>
      </p:nvGrpSpPr>
      <p:grpSpPr>
        <a:xfrm>
          <a:off x="0" y="0"/>
          <a:ext cx="0" cy="0"/>
          <a:chOff x="0" y="0"/>
          <a:chExt cx="0" cy="0"/>
        </a:xfrm>
      </p:grpSpPr>
      <p:pic>
        <p:nvPicPr>
          <p:cNvPr id="1946" name="Google Shape;1946;p255"/>
          <p:cNvPicPr preferRelativeResize="0"/>
          <p:nvPr/>
        </p:nvPicPr>
        <p:blipFill>
          <a:blip r:embed="rId3">
            <a:alphaModFix/>
          </a:blip>
          <a:stretch>
            <a:fillRect/>
          </a:stretch>
        </p:blipFill>
        <p:spPr>
          <a:xfrm>
            <a:off x="5774333" y="1618369"/>
            <a:ext cx="4913600" cy="4801464"/>
          </a:xfrm>
          <a:prstGeom prst="rect">
            <a:avLst/>
          </a:prstGeom>
          <a:noFill/>
          <a:ln>
            <a:noFill/>
          </a:ln>
        </p:spPr>
      </p:pic>
      <p:graphicFrame>
        <p:nvGraphicFramePr>
          <p:cNvPr id="1947" name="Google Shape;1947;p255"/>
          <p:cNvGraphicFramePr/>
          <p:nvPr/>
        </p:nvGraphicFramePr>
        <p:xfrm>
          <a:off x="1270001" y="1905000"/>
          <a:ext cx="3536633" cy="4388880"/>
        </p:xfrm>
        <a:graphic>
          <a:graphicData uri="http://schemas.openxmlformats.org/drawingml/2006/table">
            <a:tbl>
              <a:tblPr>
                <a:noFill/>
              </a:tblPr>
              <a:tblGrid>
                <a:gridCol w="3536633">
                  <a:extLst>
                    <a:ext uri="{9D8B030D-6E8A-4147-A177-3AD203B41FA5}">
                      <a16:colId xmlns:a16="http://schemas.microsoft.com/office/drawing/2014/main" val="20000"/>
                    </a:ext>
                  </a:extLst>
                </a:gridCol>
              </a:tblGrid>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cygnet</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pyramid</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Egypt</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2"/>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gym</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3"/>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myth</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4"/>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mystery</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5"/>
                  </a:ext>
                </a:extLst>
              </a:tr>
            </a:tbl>
          </a:graphicData>
        </a:graphic>
      </p:graphicFrame>
      <p:sp>
        <p:nvSpPr>
          <p:cNvPr id="1948" name="Google Shape;1948;p255"/>
          <p:cNvSpPr txBox="1"/>
          <p:nvPr/>
        </p:nvSpPr>
        <p:spPr>
          <a:xfrm>
            <a:off x="376700" y="64100"/>
            <a:ext cx="11165200" cy="148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Can you match the word to the picture?</a:t>
            </a:r>
            <a:endParaRPr sz="3200" kern="0">
              <a:solidFill>
                <a:srgbClr val="000000"/>
              </a:solidFill>
              <a:latin typeface="Arial"/>
              <a:cs typeface="Arial"/>
              <a:sym typeface="Arial"/>
            </a:endParaRPr>
          </a:p>
          <a:p>
            <a:pPr defTabSz="1219170">
              <a:buClr>
                <a:srgbClr val="000000"/>
              </a:buClr>
            </a:pPr>
            <a:r>
              <a:rPr lang="en-GB" sz="3200" kern="0">
                <a:solidFill>
                  <a:srgbClr val="000000"/>
                </a:solidFill>
                <a:latin typeface="Arial"/>
                <a:cs typeface="Arial"/>
                <a:sym typeface="Arial"/>
              </a:rPr>
              <a:t>What sound does the Y make in each word?</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27928040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952"/>
        <p:cNvGrpSpPr/>
        <p:nvPr/>
      </p:nvGrpSpPr>
      <p:grpSpPr>
        <a:xfrm>
          <a:off x="0" y="0"/>
          <a:ext cx="0" cy="0"/>
          <a:chOff x="0" y="0"/>
          <a:chExt cx="0" cy="0"/>
        </a:xfrm>
      </p:grpSpPr>
      <p:pic>
        <p:nvPicPr>
          <p:cNvPr id="1953" name="Google Shape;1953;p256"/>
          <p:cNvPicPr preferRelativeResize="0"/>
          <p:nvPr/>
        </p:nvPicPr>
        <p:blipFill>
          <a:blip r:embed="rId3">
            <a:alphaModFix/>
          </a:blip>
          <a:stretch>
            <a:fillRect/>
          </a:stretch>
        </p:blipFill>
        <p:spPr>
          <a:xfrm>
            <a:off x="5774333" y="1618369"/>
            <a:ext cx="4913600" cy="4801464"/>
          </a:xfrm>
          <a:prstGeom prst="rect">
            <a:avLst/>
          </a:prstGeom>
          <a:noFill/>
          <a:ln>
            <a:noFill/>
          </a:ln>
        </p:spPr>
      </p:pic>
      <p:graphicFrame>
        <p:nvGraphicFramePr>
          <p:cNvPr id="1954" name="Google Shape;1954;p256"/>
          <p:cNvGraphicFramePr/>
          <p:nvPr/>
        </p:nvGraphicFramePr>
        <p:xfrm>
          <a:off x="1270001" y="1905000"/>
          <a:ext cx="3536633" cy="4388880"/>
        </p:xfrm>
        <a:graphic>
          <a:graphicData uri="http://schemas.openxmlformats.org/drawingml/2006/table">
            <a:tbl>
              <a:tblPr>
                <a:noFill/>
              </a:tblPr>
              <a:tblGrid>
                <a:gridCol w="3536633">
                  <a:extLst>
                    <a:ext uri="{9D8B030D-6E8A-4147-A177-3AD203B41FA5}">
                      <a16:colId xmlns:a16="http://schemas.microsoft.com/office/drawing/2014/main" val="20000"/>
                    </a:ext>
                  </a:extLst>
                </a:gridCol>
              </a:tblGrid>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cygnet</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pyramid</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Egypt</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2"/>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gym</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3"/>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myth</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4"/>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mystery</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5"/>
                  </a:ext>
                </a:extLst>
              </a:tr>
            </a:tbl>
          </a:graphicData>
        </a:graphic>
      </p:graphicFrame>
      <p:sp>
        <p:nvSpPr>
          <p:cNvPr id="1955" name="Google Shape;1955;p256"/>
          <p:cNvSpPr txBox="1"/>
          <p:nvPr/>
        </p:nvSpPr>
        <p:spPr>
          <a:xfrm>
            <a:off x="376700" y="64100"/>
            <a:ext cx="11165200" cy="1484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Can you match the word to the picture? </a:t>
            </a: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Say the words aloud.</a:t>
            </a: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What sound does the Y make in each word?</a:t>
            </a:r>
            <a:endParaRPr sz="3200" kern="0">
              <a:solidFill>
                <a:srgbClr val="000000"/>
              </a:solidFill>
              <a:latin typeface="Arial"/>
              <a:cs typeface="Arial"/>
              <a:sym typeface="Arial"/>
            </a:endParaRPr>
          </a:p>
        </p:txBody>
      </p:sp>
      <p:cxnSp>
        <p:nvCxnSpPr>
          <p:cNvPr id="1956" name="Google Shape;1956;p256"/>
          <p:cNvCxnSpPr/>
          <p:nvPr/>
        </p:nvCxnSpPr>
        <p:spPr>
          <a:xfrm rot="10800000" flipH="1">
            <a:off x="4391133" y="5792867"/>
            <a:ext cx="1714400" cy="355600"/>
          </a:xfrm>
          <a:prstGeom prst="straightConnector1">
            <a:avLst/>
          </a:prstGeom>
          <a:noFill/>
          <a:ln w="9525" cap="flat" cmpd="sng">
            <a:solidFill>
              <a:schemeClr val="dk2"/>
            </a:solidFill>
            <a:prstDash val="solid"/>
            <a:round/>
            <a:headEnd type="none" w="med" len="med"/>
            <a:tailEnd type="triangle" w="med" len="med"/>
          </a:ln>
        </p:spPr>
      </p:cxnSp>
      <p:cxnSp>
        <p:nvCxnSpPr>
          <p:cNvPr id="1957" name="Google Shape;1957;p256"/>
          <p:cNvCxnSpPr/>
          <p:nvPr/>
        </p:nvCxnSpPr>
        <p:spPr>
          <a:xfrm rot="10800000" flipH="1">
            <a:off x="4537500" y="4099533"/>
            <a:ext cx="1986400" cy="1170800"/>
          </a:xfrm>
          <a:prstGeom prst="straightConnector1">
            <a:avLst/>
          </a:prstGeom>
          <a:noFill/>
          <a:ln w="9525" cap="flat" cmpd="sng">
            <a:solidFill>
              <a:schemeClr val="dk2"/>
            </a:solidFill>
            <a:prstDash val="solid"/>
            <a:round/>
            <a:headEnd type="none" w="med" len="med"/>
            <a:tailEnd type="triangle" w="med" len="med"/>
          </a:ln>
        </p:spPr>
      </p:cxnSp>
      <p:cxnSp>
        <p:nvCxnSpPr>
          <p:cNvPr id="1958" name="Google Shape;1958;p256"/>
          <p:cNvCxnSpPr/>
          <p:nvPr/>
        </p:nvCxnSpPr>
        <p:spPr>
          <a:xfrm>
            <a:off x="4474800" y="3785800"/>
            <a:ext cx="4537200" cy="2049200"/>
          </a:xfrm>
          <a:prstGeom prst="straightConnector1">
            <a:avLst/>
          </a:prstGeom>
          <a:noFill/>
          <a:ln w="9525" cap="flat" cmpd="sng">
            <a:solidFill>
              <a:schemeClr val="dk2"/>
            </a:solidFill>
            <a:prstDash val="solid"/>
            <a:round/>
            <a:headEnd type="none" w="med" len="med"/>
            <a:tailEnd type="triangle" w="med" len="med"/>
          </a:ln>
        </p:spPr>
      </p:cxnSp>
      <p:cxnSp>
        <p:nvCxnSpPr>
          <p:cNvPr id="1959" name="Google Shape;1959;p256"/>
          <p:cNvCxnSpPr/>
          <p:nvPr/>
        </p:nvCxnSpPr>
        <p:spPr>
          <a:xfrm>
            <a:off x="4223867" y="2238567"/>
            <a:ext cx="4600000" cy="146400"/>
          </a:xfrm>
          <a:prstGeom prst="straightConnector1">
            <a:avLst/>
          </a:prstGeom>
          <a:noFill/>
          <a:ln w="9525" cap="flat" cmpd="sng">
            <a:solidFill>
              <a:schemeClr val="dk2"/>
            </a:solidFill>
            <a:prstDash val="solid"/>
            <a:round/>
            <a:headEnd type="none" w="med" len="med"/>
            <a:tailEnd type="triangle" w="med" len="med"/>
          </a:ln>
        </p:spPr>
      </p:cxnSp>
      <p:cxnSp>
        <p:nvCxnSpPr>
          <p:cNvPr id="1960" name="Google Shape;1960;p256"/>
          <p:cNvCxnSpPr/>
          <p:nvPr/>
        </p:nvCxnSpPr>
        <p:spPr>
          <a:xfrm>
            <a:off x="4307500" y="3054000"/>
            <a:ext cx="4683600" cy="732000"/>
          </a:xfrm>
          <a:prstGeom prst="straightConnector1">
            <a:avLst/>
          </a:prstGeom>
          <a:noFill/>
          <a:ln w="9525" cap="flat" cmpd="sng">
            <a:solidFill>
              <a:schemeClr val="dk2"/>
            </a:solidFill>
            <a:prstDash val="solid"/>
            <a:round/>
            <a:headEnd type="none" w="med" len="med"/>
            <a:tailEnd type="triangle" w="med" len="med"/>
          </a:ln>
        </p:spPr>
      </p:cxnSp>
      <p:cxnSp>
        <p:nvCxnSpPr>
          <p:cNvPr id="1961" name="Google Shape;1961;p256"/>
          <p:cNvCxnSpPr/>
          <p:nvPr/>
        </p:nvCxnSpPr>
        <p:spPr>
          <a:xfrm rot="10800000" flipH="1">
            <a:off x="4474800" y="2635900"/>
            <a:ext cx="1923600" cy="1860800"/>
          </a:xfrm>
          <a:prstGeom prst="straightConnector1">
            <a:avLst/>
          </a:prstGeom>
          <a:noFill/>
          <a:ln w="9525" cap="flat" cmpd="sng">
            <a:solidFill>
              <a:schemeClr val="dk2"/>
            </a:solidFill>
            <a:prstDash val="solid"/>
            <a:round/>
            <a:headEnd type="none" w="med" len="med"/>
            <a:tailEnd type="triangle" w="med" len="med"/>
          </a:ln>
        </p:spPr>
      </p:cxnSp>
    </p:spTree>
    <p:extLst>
      <p:ext uri="{BB962C8B-B14F-4D97-AF65-F5344CB8AC3E}">
        <p14:creationId xmlns:p14="http://schemas.microsoft.com/office/powerpoint/2010/main" val="3571516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965"/>
        <p:cNvGrpSpPr/>
        <p:nvPr/>
      </p:nvGrpSpPr>
      <p:grpSpPr>
        <a:xfrm>
          <a:off x="0" y="0"/>
          <a:ext cx="0" cy="0"/>
          <a:chOff x="0" y="0"/>
          <a:chExt cx="0" cy="0"/>
        </a:xfrm>
      </p:grpSpPr>
      <p:sp>
        <p:nvSpPr>
          <p:cNvPr id="1966" name="Google Shape;1966;p257"/>
          <p:cNvSpPr txBox="1">
            <a:spLocks noGrp="1"/>
          </p:cNvSpPr>
          <p:nvPr>
            <p:ph type="ctrTitle"/>
          </p:nvPr>
        </p:nvSpPr>
        <p:spPr>
          <a:xfrm>
            <a:off x="5018400" y="279500"/>
            <a:ext cx="3704800" cy="3149600"/>
          </a:xfrm>
          <a:prstGeom prst="rect">
            <a:avLst/>
          </a:prstGeom>
        </p:spPr>
        <p:txBody>
          <a:bodyPr spcFirstLastPara="1" wrap="square" lIns="121900" tIns="121900" rIns="121900" bIns="121900" anchor="b" anchorCtr="0">
            <a:noAutofit/>
          </a:bodyPr>
          <a:lstStyle/>
          <a:p>
            <a:r>
              <a:rPr lang="en-GB" sz="4000"/>
              <a:t>Rainbow write each</a:t>
            </a:r>
            <a:endParaRPr sz="4000"/>
          </a:p>
          <a:p>
            <a:r>
              <a:rPr lang="en-GB" sz="4000"/>
              <a:t> word 3 times.</a:t>
            </a:r>
            <a:endParaRPr sz="4000"/>
          </a:p>
          <a:p>
            <a:endParaRPr sz="3200"/>
          </a:p>
          <a:p>
            <a:endParaRPr sz="3200"/>
          </a:p>
        </p:txBody>
      </p:sp>
      <p:pic>
        <p:nvPicPr>
          <p:cNvPr id="1967" name="Google Shape;1967;p257"/>
          <p:cNvPicPr preferRelativeResize="0"/>
          <p:nvPr/>
        </p:nvPicPr>
        <p:blipFill>
          <a:blip r:embed="rId3">
            <a:alphaModFix/>
          </a:blip>
          <a:stretch>
            <a:fillRect/>
          </a:stretch>
        </p:blipFill>
        <p:spPr>
          <a:xfrm>
            <a:off x="4585400" y="3993301"/>
            <a:ext cx="7442467" cy="1925167"/>
          </a:xfrm>
          <a:prstGeom prst="rect">
            <a:avLst/>
          </a:prstGeom>
          <a:noFill/>
          <a:ln>
            <a:noFill/>
          </a:ln>
        </p:spPr>
      </p:pic>
      <p:pic>
        <p:nvPicPr>
          <p:cNvPr id="1968" name="Google Shape;1968;p257"/>
          <p:cNvPicPr preferRelativeResize="0"/>
          <p:nvPr/>
        </p:nvPicPr>
        <p:blipFill>
          <a:blip r:embed="rId4">
            <a:alphaModFix/>
          </a:blip>
          <a:stretch>
            <a:fillRect/>
          </a:stretch>
        </p:blipFill>
        <p:spPr>
          <a:xfrm>
            <a:off x="9765633" y="374600"/>
            <a:ext cx="1818267" cy="3216933"/>
          </a:xfrm>
          <a:prstGeom prst="rect">
            <a:avLst/>
          </a:prstGeom>
          <a:noFill/>
          <a:ln>
            <a:noFill/>
          </a:ln>
        </p:spPr>
      </p:pic>
      <p:graphicFrame>
        <p:nvGraphicFramePr>
          <p:cNvPr id="1969" name="Google Shape;1969;p257"/>
          <p:cNvGraphicFramePr/>
          <p:nvPr/>
        </p:nvGraphicFramePr>
        <p:xfrm>
          <a:off x="684568" y="985033"/>
          <a:ext cx="3536633" cy="4388880"/>
        </p:xfrm>
        <a:graphic>
          <a:graphicData uri="http://schemas.openxmlformats.org/drawingml/2006/table">
            <a:tbl>
              <a:tblPr>
                <a:noFill/>
              </a:tblPr>
              <a:tblGrid>
                <a:gridCol w="3536633">
                  <a:extLst>
                    <a:ext uri="{9D8B030D-6E8A-4147-A177-3AD203B41FA5}">
                      <a16:colId xmlns:a16="http://schemas.microsoft.com/office/drawing/2014/main" val="20000"/>
                    </a:ext>
                  </a:extLst>
                </a:gridCol>
              </a:tblGrid>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cygnet</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pyramid</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Egypt</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2"/>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gym</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3"/>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myth</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4"/>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mystery</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939515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973"/>
        <p:cNvGrpSpPr/>
        <p:nvPr/>
      </p:nvGrpSpPr>
      <p:grpSpPr>
        <a:xfrm>
          <a:off x="0" y="0"/>
          <a:ext cx="0" cy="0"/>
          <a:chOff x="0" y="0"/>
          <a:chExt cx="0" cy="0"/>
        </a:xfrm>
      </p:grpSpPr>
      <p:sp>
        <p:nvSpPr>
          <p:cNvPr id="1974" name="Google Shape;1974;p258"/>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975" name="Google Shape;1975;p258"/>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976" name="Google Shape;1976;p258"/>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274076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980"/>
        <p:cNvGrpSpPr/>
        <p:nvPr/>
      </p:nvGrpSpPr>
      <p:grpSpPr>
        <a:xfrm>
          <a:off x="0" y="0"/>
          <a:ext cx="0" cy="0"/>
          <a:chOff x="0" y="0"/>
          <a:chExt cx="0" cy="0"/>
        </a:xfrm>
      </p:grpSpPr>
      <p:sp>
        <p:nvSpPr>
          <p:cNvPr id="1981" name="Google Shape;1981;p259"/>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p>
            <a:r>
              <a:rPr lang="en-GB"/>
              <a:t>History, Geography and Beliefs.</a:t>
            </a:r>
            <a:endParaRPr/>
          </a:p>
        </p:txBody>
      </p:sp>
      <p:sp>
        <p:nvSpPr>
          <p:cNvPr id="1982" name="Google Shape;1982;p259"/>
          <p:cNvSpPr txBox="1">
            <a:spLocks noGrp="1"/>
          </p:cNvSpPr>
          <p:nvPr>
            <p:ph type="body" idx="1"/>
          </p:nvPr>
        </p:nvSpPr>
        <p:spPr>
          <a:xfrm>
            <a:off x="415600" y="1536633"/>
            <a:ext cx="11360800" cy="4555200"/>
          </a:xfrm>
          <a:prstGeom prst="rect">
            <a:avLst/>
          </a:prstGeom>
        </p:spPr>
        <p:txBody>
          <a:bodyPr spcFirstLastPara="1" wrap="square" lIns="121900" tIns="121900" rIns="121900" bIns="121900" anchor="t" anchorCtr="0">
            <a:noAutofit/>
          </a:bodyPr>
          <a:lstStyle/>
          <a:p>
            <a:pPr marL="0" indent="0">
              <a:buNone/>
            </a:pPr>
            <a:r>
              <a:rPr lang="en-GB"/>
              <a:t>Time for a MYSTERY that began in the Stone Age and is still here today!</a:t>
            </a:r>
            <a:endParaRPr/>
          </a:p>
        </p:txBody>
      </p:sp>
      <p:pic>
        <p:nvPicPr>
          <p:cNvPr id="1983" name="Google Shape;1983;p259"/>
          <p:cNvPicPr preferRelativeResize="0"/>
          <p:nvPr/>
        </p:nvPicPr>
        <p:blipFill>
          <a:blip r:embed="rId3">
            <a:alphaModFix/>
          </a:blip>
          <a:stretch>
            <a:fillRect/>
          </a:stretch>
        </p:blipFill>
        <p:spPr>
          <a:xfrm>
            <a:off x="1454300" y="2178001"/>
            <a:ext cx="8857101" cy="4330633"/>
          </a:xfrm>
          <a:prstGeom prst="rect">
            <a:avLst/>
          </a:prstGeom>
          <a:noFill/>
          <a:ln>
            <a:noFill/>
          </a:ln>
        </p:spPr>
      </p:pic>
    </p:spTree>
    <p:extLst>
      <p:ext uri="{BB962C8B-B14F-4D97-AF65-F5344CB8AC3E}">
        <p14:creationId xmlns:p14="http://schemas.microsoft.com/office/powerpoint/2010/main" val="33884211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987"/>
        <p:cNvGrpSpPr/>
        <p:nvPr/>
      </p:nvGrpSpPr>
      <p:grpSpPr>
        <a:xfrm>
          <a:off x="0" y="0"/>
          <a:ext cx="0" cy="0"/>
          <a:chOff x="0" y="0"/>
          <a:chExt cx="0" cy="0"/>
        </a:xfrm>
      </p:grpSpPr>
      <p:sp>
        <p:nvSpPr>
          <p:cNvPr id="1988" name="Google Shape;1988;p260"/>
          <p:cNvSpPr txBox="1">
            <a:spLocks noGrp="1"/>
          </p:cNvSpPr>
          <p:nvPr>
            <p:ph type="body" idx="1"/>
          </p:nvPr>
        </p:nvSpPr>
        <p:spPr>
          <a:xfrm>
            <a:off x="172200" y="3429000"/>
            <a:ext cx="11847600" cy="4555200"/>
          </a:xfrm>
          <a:prstGeom prst="rect">
            <a:avLst/>
          </a:prstGeom>
        </p:spPr>
        <p:txBody>
          <a:bodyPr spcFirstLastPara="1" wrap="square" lIns="121900" tIns="121900" rIns="121900" bIns="121900" anchor="t" anchorCtr="0">
            <a:noAutofit/>
          </a:bodyPr>
          <a:lstStyle/>
          <a:p>
            <a:pPr marL="0" indent="0">
              <a:buNone/>
            </a:pPr>
            <a:endParaRPr>
              <a:solidFill>
                <a:srgbClr val="231F20"/>
              </a:solidFill>
              <a:highlight>
                <a:srgbClr val="FFFFFF"/>
              </a:highlight>
            </a:endParaRPr>
          </a:p>
          <a:p>
            <a:pPr marL="0" indent="0">
              <a:spcBef>
                <a:spcPts val="1600"/>
              </a:spcBef>
              <a:buNone/>
            </a:pPr>
            <a:endParaRPr>
              <a:solidFill>
                <a:srgbClr val="231F20"/>
              </a:solidFill>
              <a:highlight>
                <a:srgbClr val="FFFFFF"/>
              </a:highlight>
            </a:endParaRPr>
          </a:p>
          <a:p>
            <a:pPr marL="0" indent="0">
              <a:buNone/>
            </a:pPr>
            <a:r>
              <a:rPr lang="en-GB"/>
              <a:t>It took hundreds of years to build, but it began to be built in the Neolithic times 3000 BC or Late Stone age.  It was changed over the years but the last changes were made around 1500 BC (Bronze Age)</a:t>
            </a:r>
            <a:endParaRPr/>
          </a:p>
          <a:p>
            <a:pPr marL="0" indent="0">
              <a:buNone/>
            </a:pPr>
            <a:r>
              <a:rPr lang="en-GB"/>
              <a:t>Historians do not exactly know why it was built but it is thought that people gathered there for religious ceremonies.</a:t>
            </a:r>
            <a:endParaRPr/>
          </a:p>
        </p:txBody>
      </p:sp>
      <p:sp>
        <p:nvSpPr>
          <p:cNvPr id="1989" name="Google Shape;1989;p260"/>
          <p:cNvSpPr txBox="1">
            <a:spLocks noGrp="1"/>
          </p:cNvSpPr>
          <p:nvPr>
            <p:ph type="title"/>
          </p:nvPr>
        </p:nvSpPr>
        <p:spPr>
          <a:xfrm>
            <a:off x="278864" y="279433"/>
            <a:ext cx="5569600" cy="763600"/>
          </a:xfrm>
          <a:prstGeom prst="rect">
            <a:avLst/>
          </a:prstGeom>
        </p:spPr>
        <p:txBody>
          <a:bodyPr spcFirstLastPara="1" wrap="square" lIns="121900" tIns="121900" rIns="121900" bIns="121900" anchor="t" anchorCtr="0">
            <a:noAutofit/>
          </a:bodyPr>
          <a:lstStyle/>
          <a:p>
            <a:r>
              <a:rPr lang="en-GB"/>
              <a:t>Welcome to Stonehenge.</a:t>
            </a:r>
            <a:endParaRPr/>
          </a:p>
        </p:txBody>
      </p:sp>
      <p:pic>
        <p:nvPicPr>
          <p:cNvPr id="1990" name="Google Shape;1990;p260"/>
          <p:cNvPicPr preferRelativeResize="0"/>
          <p:nvPr/>
        </p:nvPicPr>
        <p:blipFill>
          <a:blip r:embed="rId3">
            <a:alphaModFix/>
          </a:blip>
          <a:stretch>
            <a:fillRect/>
          </a:stretch>
        </p:blipFill>
        <p:spPr>
          <a:xfrm>
            <a:off x="6234834" y="158697"/>
            <a:ext cx="5791135" cy="2141833"/>
          </a:xfrm>
          <a:prstGeom prst="rect">
            <a:avLst/>
          </a:prstGeom>
          <a:noFill/>
          <a:ln>
            <a:noFill/>
          </a:ln>
        </p:spPr>
      </p:pic>
      <p:pic>
        <p:nvPicPr>
          <p:cNvPr id="1991" name="Google Shape;1991;p260"/>
          <p:cNvPicPr preferRelativeResize="0"/>
          <p:nvPr/>
        </p:nvPicPr>
        <p:blipFill>
          <a:blip r:embed="rId4">
            <a:alphaModFix/>
          </a:blip>
          <a:stretch>
            <a:fillRect/>
          </a:stretch>
        </p:blipFill>
        <p:spPr>
          <a:xfrm>
            <a:off x="278865" y="1184801"/>
            <a:ext cx="3053800" cy="2459433"/>
          </a:xfrm>
          <a:prstGeom prst="rect">
            <a:avLst/>
          </a:prstGeom>
          <a:noFill/>
          <a:ln>
            <a:noFill/>
          </a:ln>
        </p:spPr>
      </p:pic>
      <p:sp>
        <p:nvSpPr>
          <p:cNvPr id="1992" name="Google Shape;1992;p260"/>
          <p:cNvSpPr txBox="1"/>
          <p:nvPr/>
        </p:nvSpPr>
        <p:spPr>
          <a:xfrm>
            <a:off x="3429167" y="2300533"/>
            <a:ext cx="8596800" cy="2057600"/>
          </a:xfrm>
          <a:prstGeom prst="rect">
            <a:avLst/>
          </a:prstGeom>
          <a:noFill/>
          <a:ln>
            <a:noFill/>
          </a:ln>
        </p:spPr>
        <p:txBody>
          <a:bodyPr spcFirstLastPara="1" wrap="square" lIns="121900" tIns="121900" rIns="121900" bIns="121900" anchor="t" anchorCtr="0">
            <a:noAutofit/>
          </a:bodyPr>
          <a:lstStyle/>
          <a:p>
            <a:pPr defTabSz="1219170">
              <a:lnSpc>
                <a:spcPct val="115000"/>
              </a:lnSpc>
              <a:buClr>
                <a:srgbClr val="000000"/>
              </a:buClr>
            </a:pPr>
            <a:r>
              <a:rPr lang="en-GB" sz="2400" kern="0">
                <a:solidFill>
                  <a:srgbClr val="595959"/>
                </a:solidFill>
                <a:latin typeface="Arial"/>
                <a:cs typeface="Arial"/>
                <a:sym typeface="Arial"/>
              </a:rPr>
              <a:t>Stonehenge is a famous landmark in Britain. It is in Wiltshire on Salisbury plain.</a:t>
            </a:r>
            <a:endParaRPr sz="2400" kern="0">
              <a:solidFill>
                <a:srgbClr val="595959"/>
              </a:solidFill>
              <a:latin typeface="Arial"/>
              <a:cs typeface="Arial"/>
              <a:sym typeface="Arial"/>
            </a:endParaRPr>
          </a:p>
          <a:p>
            <a:pPr defTabSz="1219170">
              <a:lnSpc>
                <a:spcPct val="115000"/>
              </a:lnSpc>
              <a:spcBef>
                <a:spcPts val="2133"/>
              </a:spcBef>
              <a:buClr>
                <a:srgbClr val="000000"/>
              </a:buClr>
            </a:pPr>
            <a:r>
              <a:rPr lang="en-GB" sz="2400" kern="0">
                <a:solidFill>
                  <a:srgbClr val="595959"/>
                </a:solidFill>
                <a:latin typeface="Arial"/>
                <a:cs typeface="Arial"/>
                <a:sym typeface="Arial"/>
              </a:rPr>
              <a:t>It is made of huge stones that can be seen from a long way away.</a:t>
            </a:r>
            <a:endParaRPr sz="2400" kern="0">
              <a:solidFill>
                <a:srgbClr val="595959"/>
              </a:solidFill>
              <a:latin typeface="Arial"/>
              <a:cs typeface="Arial"/>
              <a:sym typeface="Arial"/>
            </a:endParaRPr>
          </a:p>
          <a:p>
            <a:pPr defTabSz="1219170">
              <a:spcBef>
                <a:spcPts val="2133"/>
              </a:spcBef>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562243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996"/>
        <p:cNvGrpSpPr/>
        <p:nvPr/>
      </p:nvGrpSpPr>
      <p:grpSpPr>
        <a:xfrm>
          <a:off x="0" y="0"/>
          <a:ext cx="0" cy="0"/>
          <a:chOff x="0" y="0"/>
          <a:chExt cx="0" cy="0"/>
        </a:xfrm>
      </p:grpSpPr>
      <p:sp>
        <p:nvSpPr>
          <p:cNvPr id="1997" name="Google Shape;1997;p261"/>
          <p:cNvSpPr txBox="1">
            <a:spLocks noGrp="1"/>
          </p:cNvSpPr>
          <p:nvPr>
            <p:ph type="title"/>
          </p:nvPr>
        </p:nvSpPr>
        <p:spPr>
          <a:xfrm>
            <a:off x="120733" y="229167"/>
            <a:ext cx="6563200" cy="1994000"/>
          </a:xfrm>
          <a:prstGeom prst="rect">
            <a:avLst/>
          </a:prstGeom>
        </p:spPr>
        <p:txBody>
          <a:bodyPr spcFirstLastPara="1" wrap="square" lIns="121900" tIns="121900" rIns="121900" bIns="121900" anchor="t" anchorCtr="0">
            <a:noAutofit/>
          </a:bodyPr>
          <a:lstStyle/>
          <a:p>
            <a:r>
              <a:rPr lang="en-GB"/>
              <a:t>Welcome to Stonehenge.</a:t>
            </a:r>
            <a:endParaRPr sz="2400"/>
          </a:p>
          <a:p>
            <a:endParaRPr sz="2400"/>
          </a:p>
          <a:p>
            <a:r>
              <a:rPr lang="en-GB" sz="2400"/>
              <a:t>Use the link below to take a virtual tour of the real Stonehenge as it is today.</a:t>
            </a:r>
            <a:endParaRPr sz="2400"/>
          </a:p>
          <a:p>
            <a:endParaRPr/>
          </a:p>
        </p:txBody>
      </p:sp>
      <p:sp>
        <p:nvSpPr>
          <p:cNvPr id="1998" name="Google Shape;1998;p261"/>
          <p:cNvSpPr txBox="1">
            <a:spLocks noGrp="1"/>
          </p:cNvSpPr>
          <p:nvPr>
            <p:ph type="body" idx="1"/>
          </p:nvPr>
        </p:nvSpPr>
        <p:spPr>
          <a:xfrm>
            <a:off x="120733" y="4236851"/>
            <a:ext cx="5520000" cy="763600"/>
          </a:xfrm>
          <a:prstGeom prst="rect">
            <a:avLst/>
          </a:prstGeom>
        </p:spPr>
        <p:txBody>
          <a:bodyPr spcFirstLastPara="1" wrap="square" lIns="121900" tIns="121900" rIns="121900" bIns="121900" anchor="t" anchorCtr="0">
            <a:noAutofit/>
          </a:bodyPr>
          <a:lstStyle/>
          <a:p>
            <a:pPr marL="0" indent="0">
              <a:lnSpc>
                <a:spcPct val="100000"/>
              </a:lnSpc>
              <a:buNone/>
            </a:pPr>
            <a:r>
              <a:rPr lang="en-GB" sz="1467" u="sng">
                <a:solidFill>
                  <a:schemeClr val="accent5"/>
                </a:solidFill>
                <a:hlinkClick r:id="rId3"/>
              </a:rPr>
              <a:t>https://www.english-heritage.org.uk/visit/places/stonehenge/history-and-stories/stonehenge360/</a:t>
            </a:r>
            <a:endParaRPr/>
          </a:p>
        </p:txBody>
      </p:sp>
      <p:pic>
        <p:nvPicPr>
          <p:cNvPr id="1999" name="Google Shape;1999;p261"/>
          <p:cNvPicPr preferRelativeResize="0"/>
          <p:nvPr/>
        </p:nvPicPr>
        <p:blipFill>
          <a:blip r:embed="rId4">
            <a:alphaModFix/>
          </a:blip>
          <a:stretch>
            <a:fillRect/>
          </a:stretch>
        </p:blipFill>
        <p:spPr>
          <a:xfrm>
            <a:off x="6930900" y="460401"/>
            <a:ext cx="5072299" cy="2129433"/>
          </a:xfrm>
          <a:prstGeom prst="rect">
            <a:avLst/>
          </a:prstGeom>
          <a:noFill/>
          <a:ln>
            <a:noFill/>
          </a:ln>
        </p:spPr>
      </p:pic>
      <p:sp>
        <p:nvSpPr>
          <p:cNvPr id="2000" name="Google Shape;2000;p261"/>
          <p:cNvSpPr/>
          <p:nvPr/>
        </p:nvSpPr>
        <p:spPr>
          <a:xfrm>
            <a:off x="822633" y="2416033"/>
            <a:ext cx="3758800" cy="1446400"/>
          </a:xfrm>
          <a:prstGeom prst="wedgeRectCallout">
            <a:avLst>
              <a:gd name="adj1" fmla="val 191520"/>
              <a:gd name="adj2" fmla="val -4163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01" name="Google Shape;2001;p261"/>
          <p:cNvSpPr txBox="1"/>
          <p:nvPr/>
        </p:nvSpPr>
        <p:spPr>
          <a:xfrm>
            <a:off x="979433" y="2416017"/>
            <a:ext cx="3445200" cy="109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Scroll down and look for the picture you can see here and use the controls to tour Stonehenge</a:t>
            </a:r>
            <a:endParaRPr sz="1867" kern="0">
              <a:solidFill>
                <a:srgbClr val="000000"/>
              </a:solidFill>
              <a:latin typeface="Arial"/>
              <a:cs typeface="Arial"/>
              <a:sym typeface="Arial"/>
            </a:endParaRPr>
          </a:p>
        </p:txBody>
      </p:sp>
      <p:pic>
        <p:nvPicPr>
          <p:cNvPr id="2002" name="Google Shape;2002;p261"/>
          <p:cNvPicPr preferRelativeResize="0"/>
          <p:nvPr/>
        </p:nvPicPr>
        <p:blipFill>
          <a:blip r:embed="rId5">
            <a:alphaModFix/>
          </a:blip>
          <a:stretch>
            <a:fillRect/>
          </a:stretch>
        </p:blipFill>
        <p:spPr>
          <a:xfrm>
            <a:off x="8478401" y="5052496"/>
            <a:ext cx="3147151" cy="1570433"/>
          </a:xfrm>
          <a:prstGeom prst="rect">
            <a:avLst/>
          </a:prstGeom>
          <a:noFill/>
          <a:ln>
            <a:noFill/>
          </a:ln>
        </p:spPr>
      </p:pic>
      <p:pic>
        <p:nvPicPr>
          <p:cNvPr id="2003" name="Google Shape;2003;p261"/>
          <p:cNvPicPr preferRelativeResize="0"/>
          <p:nvPr/>
        </p:nvPicPr>
        <p:blipFill>
          <a:blip r:embed="rId6">
            <a:alphaModFix/>
          </a:blip>
          <a:stretch>
            <a:fillRect/>
          </a:stretch>
        </p:blipFill>
        <p:spPr>
          <a:xfrm>
            <a:off x="6308034" y="3079602"/>
            <a:ext cx="5695181" cy="1766133"/>
          </a:xfrm>
          <a:prstGeom prst="rect">
            <a:avLst/>
          </a:prstGeom>
          <a:noFill/>
          <a:ln>
            <a:noFill/>
          </a:ln>
        </p:spPr>
      </p:pic>
      <p:sp>
        <p:nvSpPr>
          <p:cNvPr id="2004" name="Google Shape;2004;p261"/>
          <p:cNvSpPr/>
          <p:nvPr/>
        </p:nvSpPr>
        <p:spPr>
          <a:xfrm>
            <a:off x="1673033" y="5055133"/>
            <a:ext cx="4181600" cy="1766000"/>
          </a:xfrm>
          <a:prstGeom prst="wedgeRectCallout">
            <a:avLst>
              <a:gd name="adj1" fmla="val 83504"/>
              <a:gd name="adj2" fmla="val -102933"/>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05" name="Google Shape;2005;p261"/>
          <p:cNvSpPr txBox="1"/>
          <p:nvPr/>
        </p:nvSpPr>
        <p:spPr>
          <a:xfrm>
            <a:off x="1944867" y="5249400"/>
            <a:ext cx="3445200" cy="77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Return to the home screen and click on Building Stonehenge Watch the video to see how it was built.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4983398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009"/>
        <p:cNvGrpSpPr/>
        <p:nvPr/>
      </p:nvGrpSpPr>
      <p:grpSpPr>
        <a:xfrm>
          <a:off x="0" y="0"/>
          <a:ext cx="0" cy="0"/>
          <a:chOff x="0" y="0"/>
          <a:chExt cx="0" cy="0"/>
        </a:xfrm>
      </p:grpSpPr>
      <p:sp>
        <p:nvSpPr>
          <p:cNvPr id="2010" name="Google Shape;2010;p262"/>
          <p:cNvSpPr txBox="1">
            <a:spLocks noGrp="1"/>
          </p:cNvSpPr>
          <p:nvPr>
            <p:ph type="subTitle" idx="1"/>
          </p:nvPr>
        </p:nvSpPr>
        <p:spPr>
          <a:xfrm>
            <a:off x="415600" y="140733"/>
            <a:ext cx="7279200" cy="1056800"/>
          </a:xfrm>
          <a:prstGeom prst="rect">
            <a:avLst/>
          </a:prstGeom>
        </p:spPr>
        <p:txBody>
          <a:bodyPr spcFirstLastPara="1" wrap="square" lIns="121900" tIns="121900" rIns="121900" bIns="121900" anchor="t" anchorCtr="0">
            <a:noAutofit/>
          </a:bodyPr>
          <a:lstStyle/>
          <a:p>
            <a:pPr marL="0" indent="0"/>
            <a:r>
              <a:rPr lang="en-GB" sz="3200"/>
              <a:t>Use the BBC link below to investigate Stonehenge.</a:t>
            </a:r>
            <a:endParaRPr sz="3200"/>
          </a:p>
        </p:txBody>
      </p:sp>
      <p:pic>
        <p:nvPicPr>
          <p:cNvPr id="2011" name="Google Shape;2011;p262"/>
          <p:cNvPicPr preferRelativeResize="0"/>
          <p:nvPr/>
        </p:nvPicPr>
        <p:blipFill>
          <a:blip r:embed="rId3">
            <a:alphaModFix/>
          </a:blip>
          <a:stretch>
            <a:fillRect/>
          </a:stretch>
        </p:blipFill>
        <p:spPr>
          <a:xfrm>
            <a:off x="8510100" y="140733"/>
            <a:ext cx="2988333" cy="2136600"/>
          </a:xfrm>
          <a:prstGeom prst="rect">
            <a:avLst/>
          </a:prstGeom>
          <a:noFill/>
          <a:ln>
            <a:noFill/>
          </a:ln>
        </p:spPr>
      </p:pic>
      <p:sp>
        <p:nvSpPr>
          <p:cNvPr id="2012" name="Google Shape;2012;p262"/>
          <p:cNvSpPr txBox="1">
            <a:spLocks noGrp="1"/>
          </p:cNvSpPr>
          <p:nvPr>
            <p:ph type="ctrTitle"/>
          </p:nvPr>
        </p:nvSpPr>
        <p:spPr>
          <a:xfrm>
            <a:off x="415600" y="1106500"/>
            <a:ext cx="6539200" cy="597600"/>
          </a:xfrm>
          <a:prstGeom prst="rect">
            <a:avLst/>
          </a:prstGeom>
        </p:spPr>
        <p:txBody>
          <a:bodyPr spcFirstLastPara="1" wrap="square" lIns="121900" tIns="121900" rIns="121900" bIns="121900" anchor="b" anchorCtr="0">
            <a:noAutofit/>
          </a:bodyPr>
          <a:lstStyle/>
          <a:p>
            <a:r>
              <a:rPr lang="en-GB" sz="1467" u="sng">
                <a:solidFill>
                  <a:schemeClr val="hlink"/>
                </a:solidFill>
                <a:hlinkClick r:id="rId4"/>
              </a:rPr>
              <a:t>https://www.bbc.co.uk/bitesize/topics/z82hsbk/articles/zg8q2hv</a:t>
            </a:r>
            <a:endParaRPr/>
          </a:p>
        </p:txBody>
      </p:sp>
      <p:pic>
        <p:nvPicPr>
          <p:cNvPr id="2013" name="Google Shape;2013;p262"/>
          <p:cNvPicPr preferRelativeResize="0"/>
          <p:nvPr/>
        </p:nvPicPr>
        <p:blipFill>
          <a:blip r:embed="rId5">
            <a:alphaModFix/>
          </a:blip>
          <a:stretch>
            <a:fillRect/>
          </a:stretch>
        </p:blipFill>
        <p:spPr>
          <a:xfrm>
            <a:off x="313634" y="2277334"/>
            <a:ext cx="4164711" cy="2410633"/>
          </a:xfrm>
          <a:prstGeom prst="rect">
            <a:avLst/>
          </a:prstGeom>
          <a:noFill/>
          <a:ln>
            <a:noFill/>
          </a:ln>
        </p:spPr>
      </p:pic>
      <p:pic>
        <p:nvPicPr>
          <p:cNvPr id="2014" name="Google Shape;2014;p262"/>
          <p:cNvPicPr preferRelativeResize="0"/>
          <p:nvPr/>
        </p:nvPicPr>
        <p:blipFill>
          <a:blip r:embed="rId6">
            <a:alphaModFix/>
          </a:blip>
          <a:stretch>
            <a:fillRect/>
          </a:stretch>
        </p:blipFill>
        <p:spPr>
          <a:xfrm>
            <a:off x="7965000" y="4311933"/>
            <a:ext cx="3604001" cy="2295167"/>
          </a:xfrm>
          <a:prstGeom prst="rect">
            <a:avLst/>
          </a:prstGeom>
          <a:noFill/>
          <a:ln>
            <a:noFill/>
          </a:ln>
        </p:spPr>
      </p:pic>
      <p:sp>
        <p:nvSpPr>
          <p:cNvPr id="2015" name="Google Shape;2015;p262"/>
          <p:cNvSpPr/>
          <p:nvPr/>
        </p:nvSpPr>
        <p:spPr>
          <a:xfrm>
            <a:off x="4976600" y="2029600"/>
            <a:ext cx="2988400" cy="1484400"/>
          </a:xfrm>
          <a:prstGeom prst="wedgeRoundRectCallout">
            <a:avLst>
              <a:gd name="adj1" fmla="val -74488"/>
              <a:gd name="adj2" fmla="val 61277"/>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16" name="Google Shape;2016;p262"/>
          <p:cNvSpPr txBox="1"/>
          <p:nvPr/>
        </p:nvSpPr>
        <p:spPr>
          <a:xfrm>
            <a:off x="5269300" y="2175967"/>
            <a:ext cx="2425600" cy="125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Click on the labels to find out more about each of the stones.</a:t>
            </a:r>
            <a:endParaRPr sz="1867" kern="0">
              <a:solidFill>
                <a:srgbClr val="000000"/>
              </a:solidFill>
              <a:latin typeface="Arial"/>
              <a:cs typeface="Arial"/>
              <a:sym typeface="Arial"/>
            </a:endParaRPr>
          </a:p>
        </p:txBody>
      </p:sp>
      <p:sp>
        <p:nvSpPr>
          <p:cNvPr id="2017" name="Google Shape;2017;p262"/>
          <p:cNvSpPr txBox="1"/>
          <p:nvPr/>
        </p:nvSpPr>
        <p:spPr>
          <a:xfrm>
            <a:off x="460333" y="5103167"/>
            <a:ext cx="4018000" cy="125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Find out - </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How was it built?</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What was it for?</a:t>
            </a:r>
            <a:endParaRPr sz="1867" kern="0">
              <a:solidFill>
                <a:srgbClr val="000000"/>
              </a:solidFill>
              <a:latin typeface="Arial"/>
              <a:cs typeface="Arial"/>
              <a:sym typeface="Arial"/>
            </a:endParaRPr>
          </a:p>
        </p:txBody>
      </p:sp>
      <p:sp>
        <p:nvSpPr>
          <p:cNvPr id="2018" name="Google Shape;2018;p262"/>
          <p:cNvSpPr/>
          <p:nvPr/>
        </p:nvSpPr>
        <p:spPr>
          <a:xfrm>
            <a:off x="4364367" y="4595467"/>
            <a:ext cx="2988400" cy="1484400"/>
          </a:xfrm>
          <a:prstGeom prst="wedgeRoundRectCallout">
            <a:avLst>
              <a:gd name="adj1" fmla="val 78234"/>
              <a:gd name="adj2" fmla="val 3923"/>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19" name="Google Shape;2019;p262"/>
          <p:cNvSpPr txBox="1"/>
          <p:nvPr/>
        </p:nvSpPr>
        <p:spPr>
          <a:xfrm>
            <a:off x="4558433" y="4852267"/>
            <a:ext cx="2488000" cy="105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Watch the clip to see how Stonehenge has changed over the years.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900892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023"/>
        <p:cNvGrpSpPr/>
        <p:nvPr/>
      </p:nvGrpSpPr>
      <p:grpSpPr>
        <a:xfrm>
          <a:off x="0" y="0"/>
          <a:ext cx="0" cy="0"/>
          <a:chOff x="0" y="0"/>
          <a:chExt cx="0" cy="0"/>
        </a:xfrm>
      </p:grpSpPr>
      <p:sp>
        <p:nvSpPr>
          <p:cNvPr id="2024" name="Google Shape;2024;p263"/>
          <p:cNvSpPr txBox="1">
            <a:spLocks noGrp="1"/>
          </p:cNvSpPr>
          <p:nvPr>
            <p:ph type="ctrTitle"/>
          </p:nvPr>
        </p:nvSpPr>
        <p:spPr>
          <a:xfrm>
            <a:off x="415600" y="4956567"/>
            <a:ext cx="11360800" cy="1344800"/>
          </a:xfrm>
          <a:prstGeom prst="rect">
            <a:avLst/>
          </a:prstGeom>
        </p:spPr>
        <p:txBody>
          <a:bodyPr spcFirstLastPara="1" wrap="square" lIns="121900" tIns="121900" rIns="121900" bIns="121900" anchor="b" anchorCtr="0">
            <a:noAutofit/>
          </a:bodyPr>
          <a:lstStyle/>
          <a:p>
            <a:r>
              <a:rPr lang="en-GB" sz="3200"/>
              <a:t>Make an information poster about Stonehenge.</a:t>
            </a:r>
            <a:endParaRPr sz="3200"/>
          </a:p>
          <a:p>
            <a:r>
              <a:rPr lang="en-GB" sz="3200"/>
              <a:t>Use the information from the websites to help you.</a:t>
            </a:r>
            <a:endParaRPr sz="3200"/>
          </a:p>
        </p:txBody>
      </p:sp>
      <p:sp>
        <p:nvSpPr>
          <p:cNvPr id="2025" name="Google Shape;2025;p263"/>
          <p:cNvSpPr txBox="1">
            <a:spLocks noGrp="1"/>
          </p:cNvSpPr>
          <p:nvPr>
            <p:ph type="subTitle" idx="1"/>
          </p:nvPr>
        </p:nvSpPr>
        <p:spPr>
          <a:xfrm>
            <a:off x="415600" y="245267"/>
            <a:ext cx="11360800" cy="1056800"/>
          </a:xfrm>
          <a:prstGeom prst="rect">
            <a:avLst/>
          </a:prstGeom>
        </p:spPr>
        <p:txBody>
          <a:bodyPr spcFirstLastPara="1" wrap="square" lIns="121900" tIns="121900" rIns="121900" bIns="121900" anchor="t" anchorCtr="0">
            <a:noAutofit/>
          </a:bodyPr>
          <a:lstStyle/>
          <a:p>
            <a:pPr marL="0" indent="0"/>
            <a:r>
              <a:rPr lang="en-GB"/>
              <a:t>Find out about Food and Feasting at Stonehenge</a:t>
            </a:r>
            <a:endParaRPr/>
          </a:p>
        </p:txBody>
      </p:sp>
      <p:sp>
        <p:nvSpPr>
          <p:cNvPr id="2026" name="Google Shape;2026;p263"/>
          <p:cNvSpPr txBox="1"/>
          <p:nvPr/>
        </p:nvSpPr>
        <p:spPr>
          <a:xfrm>
            <a:off x="501800" y="1212700"/>
            <a:ext cx="4000000" cy="117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0097A7"/>
                </a:solidFill>
                <a:latin typeface="Arial"/>
                <a:cs typeface="Arial"/>
                <a:sym typeface="Arial"/>
                <a:hlinkClick r:id="rId3"/>
              </a:rPr>
              <a:t>https://www.english-heritage.org.uk/visit/places/stonehenge/history-and-stories/history/food-and-feasting-at-stonehenge/</a:t>
            </a:r>
            <a:endParaRPr sz="1867" kern="0">
              <a:solidFill>
                <a:srgbClr val="000000"/>
              </a:solidFill>
              <a:latin typeface="Arial"/>
              <a:cs typeface="Arial"/>
              <a:sym typeface="Arial"/>
            </a:endParaRPr>
          </a:p>
        </p:txBody>
      </p:sp>
      <p:pic>
        <p:nvPicPr>
          <p:cNvPr id="2027" name="Google Shape;2027;p263"/>
          <p:cNvPicPr preferRelativeResize="0"/>
          <p:nvPr/>
        </p:nvPicPr>
        <p:blipFill>
          <a:blip r:embed="rId4">
            <a:alphaModFix/>
          </a:blip>
          <a:stretch>
            <a:fillRect/>
          </a:stretch>
        </p:blipFill>
        <p:spPr>
          <a:xfrm>
            <a:off x="6287601" y="1302067"/>
            <a:ext cx="4709668" cy="2510267"/>
          </a:xfrm>
          <a:prstGeom prst="rect">
            <a:avLst/>
          </a:prstGeom>
          <a:noFill/>
          <a:ln>
            <a:noFill/>
          </a:ln>
        </p:spPr>
      </p:pic>
      <p:sp>
        <p:nvSpPr>
          <p:cNvPr id="2028" name="Google Shape;2028;p263"/>
          <p:cNvSpPr/>
          <p:nvPr/>
        </p:nvSpPr>
        <p:spPr>
          <a:xfrm>
            <a:off x="1024867" y="2362600"/>
            <a:ext cx="4286000" cy="2132800"/>
          </a:xfrm>
          <a:prstGeom prst="wedgeRoundRectCallout">
            <a:avLst>
              <a:gd name="adj1" fmla="val 85618"/>
              <a:gd name="adj2" fmla="val -57782"/>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029" name="Google Shape;2029;p263"/>
          <p:cNvSpPr txBox="1"/>
          <p:nvPr/>
        </p:nvSpPr>
        <p:spPr>
          <a:xfrm>
            <a:off x="2425733" y="3283900"/>
            <a:ext cx="2697200" cy="10568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2030" name="Google Shape;2030;p263"/>
          <p:cNvSpPr txBox="1"/>
          <p:nvPr/>
        </p:nvSpPr>
        <p:spPr>
          <a:xfrm>
            <a:off x="1102033" y="2552100"/>
            <a:ext cx="4000000" cy="156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Click on the link, scroll down until you see this picture. Click on the boxes to find out more about food that could have been eaten at Stonehenge gatherings.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7594272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2034"/>
        <p:cNvGrpSpPr/>
        <p:nvPr/>
      </p:nvGrpSpPr>
      <p:grpSpPr>
        <a:xfrm>
          <a:off x="0" y="0"/>
          <a:ext cx="0" cy="0"/>
          <a:chOff x="0" y="0"/>
          <a:chExt cx="0" cy="0"/>
        </a:xfrm>
      </p:grpSpPr>
      <p:sp>
        <p:nvSpPr>
          <p:cNvPr id="2035" name="Google Shape;2035;p264"/>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Did you work hard with your learning today?</a:t>
            </a:r>
            <a:endParaRPr/>
          </a:p>
          <a:p>
            <a:r>
              <a:rPr lang="en-GB"/>
              <a:t>See you in the morning.</a:t>
            </a:r>
            <a:endParaRPr/>
          </a:p>
        </p:txBody>
      </p:sp>
    </p:spTree>
    <p:extLst>
      <p:ext uri="{BB962C8B-B14F-4D97-AF65-F5344CB8AC3E}">
        <p14:creationId xmlns:p14="http://schemas.microsoft.com/office/powerpoint/2010/main" val="2733507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039"/>
        <p:cNvGrpSpPr/>
        <p:nvPr/>
      </p:nvGrpSpPr>
      <p:grpSpPr>
        <a:xfrm>
          <a:off x="0" y="0"/>
          <a:ext cx="0" cy="0"/>
          <a:chOff x="0" y="0"/>
          <a:chExt cx="0" cy="0"/>
        </a:xfrm>
      </p:grpSpPr>
      <p:sp>
        <p:nvSpPr>
          <p:cNvPr id="2040" name="Google Shape;2040;p265"/>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15</a:t>
            </a:r>
            <a:r>
              <a:rPr lang="en-GB" u="sng" baseline="30000"/>
              <a:t>th</a:t>
            </a:r>
            <a:r>
              <a:rPr lang="en-GB" u="sng"/>
              <a:t> May</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2041" name="Google Shape;2041;p265"/>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11226455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45"/>
        <p:cNvGrpSpPr/>
        <p:nvPr/>
      </p:nvGrpSpPr>
      <p:grpSpPr>
        <a:xfrm>
          <a:off x="0" y="0"/>
          <a:ext cx="0" cy="0"/>
          <a:chOff x="0" y="0"/>
          <a:chExt cx="0" cy="0"/>
        </a:xfrm>
      </p:grpSpPr>
      <p:sp>
        <p:nvSpPr>
          <p:cNvPr id="2046" name="Google Shape;2046;p266"/>
          <p:cNvSpPr/>
          <p:nvPr/>
        </p:nvSpPr>
        <p:spPr>
          <a:xfrm>
            <a:off x="296133" y="595500"/>
            <a:ext cx="6121200" cy="37296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2047" name="Google Shape;2047;p266"/>
          <p:cNvSpPr txBox="1"/>
          <p:nvPr/>
        </p:nvSpPr>
        <p:spPr>
          <a:xfrm>
            <a:off x="185200" y="535000"/>
            <a:ext cx="5928400" cy="57880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What is 7 x 8?</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2. Half of 76</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3. 13 x 10</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4. Continue the sequence:</a:t>
            </a:r>
            <a:endParaRPr sz="2400" kern="0">
              <a:solidFill>
                <a:srgbClr val="000000"/>
              </a:solidFill>
              <a:latin typeface="Arial"/>
              <a:ea typeface="Arial"/>
              <a:cs typeface="Arial"/>
              <a:sym typeface="Arial"/>
            </a:endParaRPr>
          </a:p>
          <a:p>
            <a:pPr marL="1219170" defTabSz="1219170">
              <a:buClr>
                <a:srgbClr val="000000"/>
              </a:buClr>
              <a:buSzPts val="1800"/>
            </a:pPr>
            <a:r>
              <a:rPr lang="en-GB" sz="2400" kern="0">
                <a:solidFill>
                  <a:srgbClr val="000000"/>
                </a:solidFill>
                <a:latin typeface="Arial"/>
                <a:ea typeface="Arial"/>
                <a:cs typeface="Arial"/>
                <a:sym typeface="Arial"/>
              </a:rPr>
              <a:t>45, 49, __, 57,  __, __</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5. I can see 28 wheels. How many cars is that?</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6. What is the perimeter of this </a:t>
            </a:r>
            <a:endParaRPr sz="2400" kern="0">
              <a:solidFill>
                <a:srgbClr val="000000"/>
              </a:solidFill>
              <a:latin typeface="Arial"/>
              <a:ea typeface="Arial"/>
              <a:cs typeface="Arial"/>
              <a:sym typeface="Arial"/>
            </a:endParaRPr>
          </a:p>
          <a:p>
            <a:pPr marL="609585" defTabSz="1219170">
              <a:buClr>
                <a:srgbClr val="000000"/>
              </a:buClr>
              <a:buSzPts val="1800"/>
            </a:pPr>
            <a:r>
              <a:rPr lang="en-GB" sz="2400" kern="0">
                <a:solidFill>
                  <a:srgbClr val="000000"/>
                </a:solidFill>
                <a:latin typeface="Arial"/>
                <a:ea typeface="Arial"/>
                <a:cs typeface="Arial"/>
                <a:sym typeface="Arial"/>
              </a:rPr>
              <a:t>octagon (each side is 6 cm)?</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2048" name="Google Shape;2048;p266"/>
          <p:cNvSpPr txBox="1"/>
          <p:nvPr/>
        </p:nvSpPr>
        <p:spPr>
          <a:xfrm>
            <a:off x="202800" y="27333"/>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15.05.20 </a:t>
            </a:r>
            <a:endParaRPr sz="2400" b="1" u="sng" kern="0">
              <a:solidFill>
                <a:srgbClr val="000000"/>
              </a:solidFill>
              <a:latin typeface="Arial"/>
              <a:ea typeface="Arial"/>
              <a:cs typeface="Arial"/>
              <a:sym typeface="Arial"/>
            </a:endParaRPr>
          </a:p>
        </p:txBody>
      </p:sp>
      <p:sp>
        <p:nvSpPr>
          <p:cNvPr id="2049" name="Google Shape;2049;p266"/>
          <p:cNvSpPr txBox="1"/>
          <p:nvPr/>
        </p:nvSpPr>
        <p:spPr>
          <a:xfrm>
            <a:off x="6700133" y="175400"/>
            <a:ext cx="5262000" cy="62968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startAt="7"/>
            </a:pPr>
            <a:r>
              <a:rPr lang="en-GB" sz="2400" kern="0">
                <a:solidFill>
                  <a:srgbClr val="000000"/>
                </a:solidFill>
                <a:latin typeface="Arial"/>
                <a:ea typeface="Arial"/>
                <a:cs typeface="Arial"/>
                <a:sym typeface="Arial"/>
              </a:rPr>
              <a:t>What shape is this?</a:t>
            </a:r>
            <a:endParaRPr sz="2400" kern="0">
              <a:solidFill>
                <a:srgbClr val="000000"/>
              </a:solidFill>
              <a:latin typeface="Arial"/>
              <a:ea typeface="Arial"/>
              <a:cs typeface="Arial"/>
              <a:sym typeface="Arial"/>
            </a:endParaRPr>
          </a:p>
          <a:p>
            <a:pPr marL="609585" defTabSz="1219170">
              <a:buClr>
                <a:srgbClr val="000000"/>
              </a:buClr>
              <a:buSzPts val="1800"/>
            </a:pPr>
            <a:r>
              <a:rPr lang="en-GB" sz="2400" kern="0">
                <a:solidFill>
                  <a:srgbClr val="000000"/>
                </a:solidFill>
                <a:latin typeface="Arial"/>
                <a:ea typeface="Arial"/>
                <a:cs typeface="Arial"/>
                <a:sym typeface="Arial"/>
              </a:rPr>
              <a:t>	</a:t>
            </a:r>
            <a:r>
              <a:rPr lang="en-GB" sz="1333" kern="0">
                <a:solidFill>
                  <a:srgbClr val="000000"/>
                </a:solidFill>
                <a:latin typeface="Arial"/>
                <a:ea typeface="Arial"/>
                <a:cs typeface="Arial"/>
                <a:sym typeface="Arial"/>
              </a:rPr>
              <a:t>a triangular</a:t>
            </a:r>
            <a:endParaRPr sz="1333" kern="0">
              <a:solidFill>
                <a:srgbClr val="000000"/>
              </a:solidFill>
              <a:latin typeface="Arial"/>
              <a:ea typeface="Arial"/>
              <a:cs typeface="Arial"/>
              <a:sym typeface="Arial"/>
            </a:endParaRPr>
          </a:p>
          <a:p>
            <a:pPr marL="609585" indent="609585" defTabSz="1219170">
              <a:buClr>
                <a:srgbClr val="000000"/>
              </a:buClr>
              <a:buSzPts val="1000"/>
            </a:pPr>
            <a:r>
              <a:rPr lang="en-GB" sz="1333" kern="0">
                <a:solidFill>
                  <a:srgbClr val="000000"/>
                </a:solidFill>
                <a:latin typeface="Arial"/>
                <a:ea typeface="Arial"/>
                <a:cs typeface="Arial"/>
                <a:sym typeface="Arial"/>
              </a:rPr>
              <a:t> prism</a:t>
            </a:r>
            <a:endParaRPr sz="1333" kern="0">
              <a:solidFill>
                <a:srgbClr val="000000"/>
              </a:solidFill>
              <a:latin typeface="Arial"/>
              <a:ea typeface="Arial"/>
              <a:cs typeface="Arial"/>
              <a:sym typeface="Arial"/>
            </a:endParaRPr>
          </a:p>
          <a:p>
            <a:pPr marL="609585" indent="609585" defTabSz="1219170">
              <a:buClr>
                <a:srgbClr val="000000"/>
              </a:buClr>
              <a:buSzPts val="1000"/>
            </a:pPr>
            <a:endParaRPr sz="1333" kern="0">
              <a:solidFill>
                <a:srgbClr val="000000"/>
              </a:solidFill>
              <a:latin typeface="Arial"/>
              <a:ea typeface="Arial"/>
              <a:cs typeface="Arial"/>
              <a:sym typeface="Arial"/>
            </a:endParaRPr>
          </a:p>
          <a:p>
            <a:pPr marL="609585" indent="609585" defTabSz="1219170">
              <a:buClr>
                <a:srgbClr val="000000"/>
              </a:buClr>
              <a:buSzPts val="1000"/>
            </a:pPr>
            <a:r>
              <a:rPr lang="en-GB" sz="1333" kern="0">
                <a:solidFill>
                  <a:srgbClr val="000000"/>
                </a:solidFill>
                <a:latin typeface="Arial"/>
                <a:ea typeface="Arial"/>
                <a:cs typeface="Arial"/>
                <a:sym typeface="Arial"/>
              </a:rPr>
              <a:t>a square cylinder</a:t>
            </a:r>
            <a:endParaRPr sz="1333" kern="0">
              <a:solidFill>
                <a:srgbClr val="000000"/>
              </a:solidFill>
              <a:latin typeface="Arial"/>
              <a:ea typeface="Arial"/>
              <a:cs typeface="Arial"/>
              <a:sym typeface="Arial"/>
            </a:endParaRPr>
          </a:p>
          <a:p>
            <a:pPr marL="609585" indent="609585" defTabSz="1219170">
              <a:buClr>
                <a:srgbClr val="000000"/>
              </a:buClr>
              <a:buSzPts val="1000"/>
            </a:pPr>
            <a:endParaRPr sz="1333" kern="0">
              <a:solidFill>
                <a:srgbClr val="000000"/>
              </a:solidFill>
              <a:latin typeface="Arial"/>
              <a:ea typeface="Arial"/>
              <a:cs typeface="Arial"/>
              <a:sym typeface="Arial"/>
            </a:endParaRPr>
          </a:p>
          <a:p>
            <a:pPr marL="609585" indent="609585" defTabSz="1219170">
              <a:buClr>
                <a:srgbClr val="000000"/>
              </a:buClr>
              <a:buSzPts val="1100"/>
            </a:pPr>
            <a:r>
              <a:rPr lang="en-GB" sz="1333" kern="0">
                <a:solidFill>
                  <a:srgbClr val="000000"/>
                </a:solidFill>
                <a:latin typeface="Arial"/>
                <a:ea typeface="Arial"/>
                <a:cs typeface="Arial"/>
                <a:sym typeface="Arial"/>
              </a:rPr>
              <a:t>a hexagonal prism</a:t>
            </a:r>
            <a:endParaRPr sz="1333"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8. My friend lives 247m away. How far is it to her house and back again?</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9. How many 20p’s in £4?</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10.</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pic>
        <p:nvPicPr>
          <p:cNvPr id="2050" name="Google Shape;2050;p266"/>
          <p:cNvPicPr preferRelativeResize="0"/>
          <p:nvPr/>
        </p:nvPicPr>
        <p:blipFill rotWithShape="1">
          <a:blip r:embed="rId3">
            <a:alphaModFix/>
          </a:blip>
          <a:srcRect t="45936" b="45450"/>
          <a:stretch/>
        </p:blipFill>
        <p:spPr>
          <a:xfrm>
            <a:off x="1274400" y="1083600"/>
            <a:ext cx="5080000" cy="218733"/>
          </a:xfrm>
          <a:prstGeom prst="rect">
            <a:avLst/>
          </a:prstGeom>
          <a:noFill/>
          <a:ln>
            <a:noFill/>
          </a:ln>
        </p:spPr>
      </p:pic>
      <p:pic>
        <p:nvPicPr>
          <p:cNvPr id="2051" name="Google Shape;2051;p266"/>
          <p:cNvPicPr preferRelativeResize="0"/>
          <p:nvPr/>
        </p:nvPicPr>
        <p:blipFill rotWithShape="1">
          <a:blip r:embed="rId4">
            <a:alphaModFix/>
          </a:blip>
          <a:srcRect/>
          <a:stretch/>
        </p:blipFill>
        <p:spPr>
          <a:xfrm>
            <a:off x="5034528" y="4959461"/>
            <a:ext cx="1829667" cy="1829667"/>
          </a:xfrm>
          <a:prstGeom prst="rect">
            <a:avLst/>
          </a:prstGeom>
          <a:noFill/>
          <a:ln>
            <a:noFill/>
          </a:ln>
        </p:spPr>
      </p:pic>
      <p:pic>
        <p:nvPicPr>
          <p:cNvPr id="2052" name="Google Shape;2052;p266"/>
          <p:cNvPicPr preferRelativeResize="0"/>
          <p:nvPr/>
        </p:nvPicPr>
        <p:blipFill rotWithShape="1">
          <a:blip r:embed="rId5">
            <a:alphaModFix/>
          </a:blip>
          <a:srcRect/>
          <a:stretch/>
        </p:blipFill>
        <p:spPr>
          <a:xfrm>
            <a:off x="10378867" y="423467"/>
            <a:ext cx="1539000" cy="1539000"/>
          </a:xfrm>
          <a:prstGeom prst="rect">
            <a:avLst/>
          </a:prstGeom>
          <a:noFill/>
          <a:ln>
            <a:noFill/>
          </a:ln>
        </p:spPr>
      </p:pic>
      <p:pic>
        <p:nvPicPr>
          <p:cNvPr id="2053" name="Google Shape;2053;p266"/>
          <p:cNvPicPr preferRelativeResize="0"/>
          <p:nvPr/>
        </p:nvPicPr>
        <p:blipFill rotWithShape="1">
          <a:blip r:embed="rId6">
            <a:alphaModFix/>
          </a:blip>
          <a:srcRect/>
          <a:stretch/>
        </p:blipFill>
        <p:spPr>
          <a:xfrm>
            <a:off x="7988216" y="4325100"/>
            <a:ext cx="3725307" cy="2390867"/>
          </a:xfrm>
          <a:prstGeom prst="rect">
            <a:avLst/>
          </a:prstGeom>
          <a:noFill/>
          <a:ln>
            <a:noFill/>
          </a:ln>
        </p:spPr>
      </p:pic>
    </p:spTree>
    <p:extLst>
      <p:ext uri="{BB962C8B-B14F-4D97-AF65-F5344CB8AC3E}">
        <p14:creationId xmlns:p14="http://schemas.microsoft.com/office/powerpoint/2010/main" val="18445736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057"/>
        <p:cNvGrpSpPr/>
        <p:nvPr/>
      </p:nvGrpSpPr>
      <p:grpSpPr>
        <a:xfrm>
          <a:off x="0" y="0"/>
          <a:ext cx="0" cy="0"/>
          <a:chOff x="0" y="0"/>
          <a:chExt cx="0" cy="0"/>
        </a:xfrm>
      </p:grpSpPr>
      <p:sp>
        <p:nvSpPr>
          <p:cNvPr id="2058" name="Google Shape;2058;p267"/>
          <p:cNvSpPr txBox="1"/>
          <p:nvPr/>
        </p:nvSpPr>
        <p:spPr>
          <a:xfrm>
            <a:off x="576000" y="132233"/>
            <a:ext cx="4530400" cy="4081600"/>
          </a:xfrm>
          <a:prstGeom prst="rect">
            <a:avLst/>
          </a:prstGeom>
          <a:noFill/>
          <a:ln>
            <a:noFill/>
          </a:ln>
        </p:spPr>
        <p:txBody>
          <a:bodyPr spcFirstLastPara="1" wrap="square" lIns="121900" tIns="121900" rIns="121900" bIns="121900" anchor="t" anchorCtr="0">
            <a:noAutofit/>
          </a:bodyPr>
          <a:lstStyle/>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56 </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38</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130</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u="sng" kern="0">
                <a:solidFill>
                  <a:srgbClr val="000000"/>
                </a:solidFill>
                <a:latin typeface="Arial"/>
                <a:cs typeface="Arial"/>
                <a:sym typeface="Arial"/>
              </a:rPr>
              <a:t>53</a:t>
            </a:r>
            <a:r>
              <a:rPr lang="en-GB" sz="2533" kern="0">
                <a:solidFill>
                  <a:srgbClr val="000000"/>
                </a:solidFill>
                <a:latin typeface="Arial"/>
                <a:cs typeface="Arial"/>
                <a:sym typeface="Arial"/>
              </a:rPr>
              <a:t>, 57, </a:t>
            </a:r>
            <a:r>
              <a:rPr lang="en-GB" sz="2533" u="sng" kern="0">
                <a:solidFill>
                  <a:srgbClr val="000000"/>
                </a:solidFill>
                <a:latin typeface="Arial"/>
                <a:cs typeface="Arial"/>
                <a:sym typeface="Arial"/>
              </a:rPr>
              <a:t>61</a:t>
            </a:r>
            <a:r>
              <a:rPr lang="en-GB" sz="2533" kern="0">
                <a:solidFill>
                  <a:srgbClr val="000000"/>
                </a:solidFill>
                <a:latin typeface="Arial"/>
                <a:cs typeface="Arial"/>
                <a:sym typeface="Arial"/>
              </a:rPr>
              <a:t>, </a:t>
            </a:r>
            <a:r>
              <a:rPr lang="en-GB" sz="2533" u="sng" kern="0">
                <a:solidFill>
                  <a:srgbClr val="000000"/>
                </a:solidFill>
                <a:latin typeface="Arial"/>
                <a:cs typeface="Arial"/>
                <a:sym typeface="Arial"/>
              </a:rPr>
              <a:t>65</a:t>
            </a:r>
            <a:endParaRPr sz="2533" u="sng"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7</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48cm</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A hexagonal prism</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494m</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r>
              <a:rPr lang="en-GB" sz="2533" kern="0">
                <a:solidFill>
                  <a:srgbClr val="000000"/>
                </a:solidFill>
                <a:latin typeface="Arial"/>
                <a:cs typeface="Arial"/>
                <a:sym typeface="Arial"/>
              </a:rPr>
              <a:t>20</a:t>
            </a:r>
            <a:endParaRPr sz="2533" kern="0">
              <a:solidFill>
                <a:srgbClr val="000000"/>
              </a:solidFill>
              <a:latin typeface="Arial"/>
              <a:cs typeface="Arial"/>
              <a:sym typeface="Arial"/>
            </a:endParaRPr>
          </a:p>
          <a:p>
            <a:pPr marL="609585" indent="-465655" defTabSz="1219170">
              <a:buClr>
                <a:srgbClr val="000000"/>
              </a:buClr>
              <a:buSzPts val="1900"/>
              <a:buFont typeface="Arial"/>
              <a:buAutoNum type="arabicPeriod"/>
            </a:pPr>
            <a:endParaRPr sz="2533" kern="0">
              <a:solidFill>
                <a:srgbClr val="000000"/>
              </a:solidFill>
              <a:latin typeface="Arial"/>
              <a:cs typeface="Arial"/>
              <a:sym typeface="Arial"/>
            </a:endParaRPr>
          </a:p>
        </p:txBody>
      </p:sp>
      <p:pic>
        <p:nvPicPr>
          <p:cNvPr id="2059" name="Google Shape;2059;p267"/>
          <p:cNvPicPr preferRelativeResize="0"/>
          <p:nvPr/>
        </p:nvPicPr>
        <p:blipFill>
          <a:blip r:embed="rId3">
            <a:alphaModFix/>
          </a:blip>
          <a:stretch>
            <a:fillRect/>
          </a:stretch>
        </p:blipFill>
        <p:spPr>
          <a:xfrm>
            <a:off x="1227833" y="4213834"/>
            <a:ext cx="1151800" cy="2009533"/>
          </a:xfrm>
          <a:prstGeom prst="rect">
            <a:avLst/>
          </a:prstGeom>
          <a:noFill/>
          <a:ln>
            <a:noFill/>
          </a:ln>
        </p:spPr>
      </p:pic>
      <p:sp>
        <p:nvSpPr>
          <p:cNvPr id="2060" name="Google Shape;2060;p267"/>
          <p:cNvSpPr txBox="1"/>
          <p:nvPr/>
        </p:nvSpPr>
        <p:spPr>
          <a:xfrm>
            <a:off x="2152567" y="4213867"/>
            <a:ext cx="644400" cy="200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3</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5</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2267" kern="0">
                <a:solidFill>
                  <a:srgbClr val="000000"/>
                </a:solidFill>
                <a:latin typeface="Arial"/>
                <a:cs typeface="Arial"/>
                <a:sym typeface="Arial"/>
              </a:rPr>
              <a:t>6</a:t>
            </a:r>
            <a:endParaRPr sz="2267" kern="0">
              <a:solidFill>
                <a:srgbClr val="000000"/>
              </a:solidFill>
              <a:latin typeface="Arial"/>
              <a:cs typeface="Arial"/>
              <a:sym typeface="Arial"/>
            </a:endParaRPr>
          </a:p>
        </p:txBody>
      </p:sp>
    </p:spTree>
    <p:extLst>
      <p:ext uri="{BB962C8B-B14F-4D97-AF65-F5344CB8AC3E}">
        <p14:creationId xmlns:p14="http://schemas.microsoft.com/office/powerpoint/2010/main" val="3967455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064"/>
        <p:cNvGrpSpPr/>
        <p:nvPr/>
      </p:nvGrpSpPr>
      <p:grpSpPr>
        <a:xfrm>
          <a:off x="0" y="0"/>
          <a:ext cx="0" cy="0"/>
          <a:chOff x="0" y="0"/>
          <a:chExt cx="0" cy="0"/>
        </a:xfrm>
      </p:grpSpPr>
      <p:sp>
        <p:nvSpPr>
          <p:cNvPr id="2065" name="Google Shape;2065;p268"/>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2066" name="Google Shape;2066;p268"/>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2067" name="Google Shape;2067;p268"/>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2068" name="Google Shape;2068;p268"/>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881282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072"/>
        <p:cNvGrpSpPr/>
        <p:nvPr/>
      </p:nvGrpSpPr>
      <p:grpSpPr>
        <a:xfrm>
          <a:off x="0" y="0"/>
          <a:ext cx="0" cy="0"/>
          <a:chOff x="0" y="0"/>
          <a:chExt cx="0" cy="0"/>
        </a:xfrm>
      </p:grpSpPr>
      <p:sp>
        <p:nvSpPr>
          <p:cNvPr id="2073" name="Google Shape;2073;p269"/>
          <p:cNvSpPr txBox="1"/>
          <p:nvPr/>
        </p:nvSpPr>
        <p:spPr>
          <a:xfrm>
            <a:off x="1041100" y="1669067"/>
            <a:ext cx="10510000" cy="2181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333" u="sng" kern="0">
                <a:solidFill>
                  <a:srgbClr val="000000"/>
                </a:solidFill>
                <a:latin typeface="Arial"/>
                <a:cs typeface="Arial"/>
                <a:sym typeface="Arial"/>
              </a:rPr>
              <a:t>WALT: locate clocks and time keeping devices.</a:t>
            </a:r>
            <a:endParaRPr sz="3333" u="sng" kern="0">
              <a:solidFill>
                <a:srgbClr val="000000"/>
              </a:solidFill>
              <a:latin typeface="Arial"/>
              <a:cs typeface="Arial"/>
              <a:sym typeface="Arial"/>
            </a:endParaRPr>
          </a:p>
        </p:txBody>
      </p:sp>
    </p:spTree>
    <p:extLst>
      <p:ext uri="{BB962C8B-B14F-4D97-AF65-F5344CB8AC3E}">
        <p14:creationId xmlns:p14="http://schemas.microsoft.com/office/powerpoint/2010/main" val="37079806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077"/>
        <p:cNvGrpSpPr/>
        <p:nvPr/>
      </p:nvGrpSpPr>
      <p:grpSpPr>
        <a:xfrm>
          <a:off x="0" y="0"/>
          <a:ext cx="0" cy="0"/>
          <a:chOff x="0" y="0"/>
          <a:chExt cx="0" cy="0"/>
        </a:xfrm>
      </p:grpSpPr>
      <p:sp>
        <p:nvSpPr>
          <p:cNvPr id="2078" name="Google Shape;2078;p270"/>
          <p:cNvSpPr txBox="1"/>
          <p:nvPr/>
        </p:nvSpPr>
        <p:spPr>
          <a:xfrm>
            <a:off x="1123733" y="769467"/>
            <a:ext cx="10328400" cy="447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We’re going to send you on a bit of a scavenger hunt. We want you to go around your house and see where you can see a clock. We want to know if it is a digital or analogue clock and why you think there is a clock there. For example. You will find a digital clock on your phone. I think you have a clock on the phone because it stops you being late for things. </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10070968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2082"/>
        <p:cNvGrpSpPr/>
        <p:nvPr/>
      </p:nvGrpSpPr>
      <p:grpSpPr>
        <a:xfrm>
          <a:off x="0" y="0"/>
          <a:ext cx="0" cy="0"/>
          <a:chOff x="0" y="0"/>
          <a:chExt cx="0" cy="0"/>
        </a:xfrm>
      </p:grpSpPr>
      <p:sp>
        <p:nvSpPr>
          <p:cNvPr id="2083" name="Google Shape;2083;p271"/>
          <p:cNvSpPr txBox="1"/>
          <p:nvPr/>
        </p:nvSpPr>
        <p:spPr>
          <a:xfrm>
            <a:off x="1123733" y="769467"/>
            <a:ext cx="10328400" cy="169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Arial"/>
                <a:cs typeface="Arial"/>
                <a:sym typeface="Arial"/>
              </a:rPr>
              <a:t>You don’t have to use this but if you’re wondering how to write these down, you could copy this grid onto a bit of paper. </a:t>
            </a:r>
            <a:endParaRPr sz="3200" kern="0">
              <a:solidFill>
                <a:srgbClr val="000000"/>
              </a:solidFill>
              <a:latin typeface="Arial"/>
              <a:cs typeface="Arial"/>
              <a:sym typeface="Arial"/>
            </a:endParaRPr>
          </a:p>
        </p:txBody>
      </p:sp>
      <p:graphicFrame>
        <p:nvGraphicFramePr>
          <p:cNvPr id="2084" name="Google Shape;2084;p271"/>
          <p:cNvGraphicFramePr/>
          <p:nvPr/>
        </p:nvGraphicFramePr>
        <p:xfrm>
          <a:off x="1270000" y="2413000"/>
          <a:ext cx="10734400" cy="3257827"/>
        </p:xfrm>
        <a:graphic>
          <a:graphicData uri="http://schemas.openxmlformats.org/drawingml/2006/table">
            <a:tbl>
              <a:tblPr>
                <a:noFill/>
              </a:tblPr>
              <a:tblGrid>
                <a:gridCol w="3578133">
                  <a:extLst>
                    <a:ext uri="{9D8B030D-6E8A-4147-A177-3AD203B41FA5}">
                      <a16:colId xmlns:a16="http://schemas.microsoft.com/office/drawing/2014/main" val="20000"/>
                    </a:ext>
                  </a:extLst>
                </a:gridCol>
                <a:gridCol w="3578133">
                  <a:extLst>
                    <a:ext uri="{9D8B030D-6E8A-4147-A177-3AD203B41FA5}">
                      <a16:colId xmlns:a16="http://schemas.microsoft.com/office/drawing/2014/main" val="20001"/>
                    </a:ext>
                  </a:extLst>
                </a:gridCol>
                <a:gridCol w="3578133">
                  <a:extLst>
                    <a:ext uri="{9D8B030D-6E8A-4147-A177-3AD203B41FA5}">
                      <a16:colId xmlns:a16="http://schemas.microsoft.com/office/drawing/2014/main" val="20002"/>
                    </a:ext>
                  </a:extLst>
                </a:gridCol>
              </a:tblGrid>
              <a:tr h="1079067">
                <a:tc>
                  <a:txBody>
                    <a:bodyPr/>
                    <a:lstStyle/>
                    <a:p>
                      <a:pPr marL="0" lvl="0" indent="0" algn="ctr" rtl="0">
                        <a:spcBef>
                          <a:spcPts val="0"/>
                        </a:spcBef>
                        <a:spcAft>
                          <a:spcPts val="0"/>
                        </a:spcAft>
                        <a:buNone/>
                      </a:pPr>
                      <a:r>
                        <a:rPr lang="en-GB" sz="2500"/>
                        <a:t>Where is the clock?</a:t>
                      </a:r>
                      <a:endParaRPr sz="2500"/>
                    </a:p>
                  </a:txBody>
                  <a:tcPr marL="121900" marR="121900" marT="121900" marB="121900">
                    <a:solidFill>
                      <a:srgbClr val="EFEFEF"/>
                    </a:solidFill>
                  </a:tcPr>
                </a:tc>
                <a:tc>
                  <a:txBody>
                    <a:bodyPr/>
                    <a:lstStyle/>
                    <a:p>
                      <a:pPr marL="0" lvl="0" indent="0" algn="ctr" rtl="0">
                        <a:spcBef>
                          <a:spcPts val="0"/>
                        </a:spcBef>
                        <a:spcAft>
                          <a:spcPts val="0"/>
                        </a:spcAft>
                        <a:buNone/>
                      </a:pPr>
                      <a:r>
                        <a:rPr lang="en-GB" sz="2500"/>
                        <a:t>What type of clock? Digital or analogue.</a:t>
                      </a:r>
                      <a:endParaRPr sz="2500"/>
                    </a:p>
                  </a:txBody>
                  <a:tcPr marL="121900" marR="121900" marT="121900" marB="121900">
                    <a:solidFill>
                      <a:srgbClr val="EFEFEF"/>
                    </a:solidFill>
                  </a:tcPr>
                </a:tc>
                <a:tc>
                  <a:txBody>
                    <a:bodyPr/>
                    <a:lstStyle/>
                    <a:p>
                      <a:pPr marL="0" lvl="0" indent="0" algn="ctr" rtl="0">
                        <a:spcBef>
                          <a:spcPts val="0"/>
                        </a:spcBef>
                        <a:spcAft>
                          <a:spcPts val="0"/>
                        </a:spcAft>
                        <a:buNone/>
                      </a:pPr>
                      <a:r>
                        <a:rPr lang="en-GB" sz="2500"/>
                        <a:t>Why is there a clock there?</a:t>
                      </a:r>
                      <a:endParaRPr sz="2500"/>
                    </a:p>
                  </a:txBody>
                  <a:tcPr marL="121900" marR="121900" marT="121900" marB="121900">
                    <a:solidFill>
                      <a:srgbClr val="EFEFEF"/>
                    </a:solidFill>
                  </a:tcPr>
                </a:tc>
                <a:extLst>
                  <a:ext uri="{0D108BD9-81ED-4DB2-BD59-A6C34878D82A}">
                    <a16:rowId xmlns:a16="http://schemas.microsoft.com/office/drawing/2014/main" val="10000"/>
                  </a:ext>
                </a:extLst>
              </a:tr>
              <a:tr h="1002583">
                <a:tc>
                  <a:txBody>
                    <a:bodyPr/>
                    <a:lstStyle/>
                    <a:p>
                      <a:pPr marL="0" lvl="0" indent="0" algn="ctr" rtl="0">
                        <a:spcBef>
                          <a:spcPts val="0"/>
                        </a:spcBef>
                        <a:spcAft>
                          <a:spcPts val="0"/>
                        </a:spcAft>
                        <a:buNone/>
                      </a:pPr>
                      <a:r>
                        <a:rPr lang="en-GB" sz="2500"/>
                        <a:t>Mobile Phone</a:t>
                      </a:r>
                      <a:endParaRPr sz="2500"/>
                    </a:p>
                  </a:txBody>
                  <a:tcPr marL="121900" marR="121900" marT="121900" marB="121900"/>
                </a:tc>
                <a:tc>
                  <a:txBody>
                    <a:bodyPr/>
                    <a:lstStyle/>
                    <a:p>
                      <a:pPr marL="0" lvl="0" indent="0" algn="ctr" rtl="0">
                        <a:spcBef>
                          <a:spcPts val="0"/>
                        </a:spcBef>
                        <a:spcAft>
                          <a:spcPts val="0"/>
                        </a:spcAft>
                        <a:buNone/>
                      </a:pPr>
                      <a:r>
                        <a:rPr lang="en-GB" sz="2500" i="1"/>
                        <a:t>Digital</a:t>
                      </a:r>
                      <a:endParaRPr sz="2500" i="1"/>
                    </a:p>
                  </a:txBody>
                  <a:tcPr marL="121900" marR="121900" marT="121900" marB="121900"/>
                </a:tc>
                <a:tc>
                  <a:txBody>
                    <a:bodyPr/>
                    <a:lstStyle/>
                    <a:p>
                      <a:pPr marL="0" lvl="0" indent="0" algn="ctr" rtl="0">
                        <a:spcBef>
                          <a:spcPts val="0"/>
                        </a:spcBef>
                        <a:spcAft>
                          <a:spcPts val="0"/>
                        </a:spcAft>
                        <a:buNone/>
                      </a:pPr>
                      <a:r>
                        <a:rPr lang="en-GB" sz="2500" i="1"/>
                        <a:t>To make sure you aren’t late for anything.</a:t>
                      </a:r>
                      <a:endParaRPr sz="2500" i="1"/>
                    </a:p>
                  </a:txBody>
                  <a:tcPr marL="121900" marR="121900" marT="121900" marB="121900"/>
                </a:tc>
                <a:extLst>
                  <a:ext uri="{0D108BD9-81ED-4DB2-BD59-A6C34878D82A}">
                    <a16:rowId xmlns:a16="http://schemas.microsoft.com/office/drawing/2014/main" val="10001"/>
                  </a:ext>
                </a:extLst>
              </a:tr>
              <a:tr h="683000">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2"/>
                  </a:ext>
                </a:extLst>
              </a:tr>
              <a:tr h="683000">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861542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2088"/>
        <p:cNvGrpSpPr/>
        <p:nvPr/>
      </p:nvGrpSpPr>
      <p:grpSpPr>
        <a:xfrm>
          <a:off x="0" y="0"/>
          <a:ext cx="0" cy="0"/>
          <a:chOff x="0" y="0"/>
          <a:chExt cx="0" cy="0"/>
        </a:xfrm>
      </p:grpSpPr>
      <p:sp>
        <p:nvSpPr>
          <p:cNvPr id="2089" name="Google Shape;2089;p272"/>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2090" name="Google Shape;2090;p272"/>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2091" name="Google Shape;2091;p272"/>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1606257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2095"/>
        <p:cNvGrpSpPr/>
        <p:nvPr/>
      </p:nvGrpSpPr>
      <p:grpSpPr>
        <a:xfrm>
          <a:off x="0" y="0"/>
          <a:ext cx="0" cy="0"/>
          <a:chOff x="0" y="0"/>
          <a:chExt cx="0" cy="0"/>
        </a:xfrm>
      </p:grpSpPr>
      <p:sp>
        <p:nvSpPr>
          <p:cNvPr id="2096" name="Google Shape;2096;p273"/>
          <p:cNvSpPr txBox="1">
            <a:spLocks noGrp="1"/>
          </p:cNvSpPr>
          <p:nvPr>
            <p:ph type="ctrTitle"/>
          </p:nvPr>
        </p:nvSpPr>
        <p:spPr>
          <a:xfrm>
            <a:off x="632367" y="3806700"/>
            <a:ext cx="5752800" cy="1212800"/>
          </a:xfrm>
          <a:prstGeom prst="rect">
            <a:avLst/>
          </a:prstGeom>
        </p:spPr>
        <p:txBody>
          <a:bodyPr spcFirstLastPara="1" wrap="square" lIns="121900" tIns="121900" rIns="121900" bIns="121900" anchor="b" anchorCtr="0">
            <a:noAutofit/>
          </a:bodyPr>
          <a:lstStyle/>
          <a:p>
            <a:pPr algn="l"/>
            <a:r>
              <a:rPr lang="en-GB" sz="1867">
                <a:latin typeface="Comic Sans MS"/>
                <a:ea typeface="Comic Sans MS"/>
                <a:cs typeface="Comic Sans MS"/>
                <a:sym typeface="Comic Sans MS"/>
              </a:rPr>
              <a:t>Use a table like this to help you make notes.</a:t>
            </a:r>
            <a:endParaRPr sz="1867">
              <a:latin typeface="Comic Sans MS"/>
              <a:ea typeface="Comic Sans MS"/>
              <a:cs typeface="Comic Sans MS"/>
              <a:sym typeface="Comic Sans MS"/>
            </a:endParaRPr>
          </a:p>
          <a:p>
            <a:endParaRPr sz="4000">
              <a:latin typeface="Comic Sans MS"/>
              <a:ea typeface="Comic Sans MS"/>
              <a:cs typeface="Comic Sans MS"/>
              <a:sym typeface="Comic Sans MS"/>
            </a:endParaRPr>
          </a:p>
        </p:txBody>
      </p:sp>
      <p:sp>
        <p:nvSpPr>
          <p:cNvPr id="2097" name="Google Shape;2097;p273"/>
          <p:cNvSpPr txBox="1"/>
          <p:nvPr/>
        </p:nvSpPr>
        <p:spPr>
          <a:xfrm>
            <a:off x="2195733" y="1067700"/>
            <a:ext cx="8956400" cy="292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Remember when Mr Mottershead watched a short story about life in the Middle Stone Age and made notes.</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667" kern="0">
                <a:solidFill>
                  <a:srgbClr val="000000"/>
                </a:solidFill>
                <a:latin typeface="Comic Sans MS"/>
                <a:ea typeface="Comic Sans MS"/>
                <a:cs typeface="Comic Sans MS"/>
                <a:sym typeface="Comic Sans MS"/>
              </a:rPr>
              <a:t>Today you are going to watch a film about the New Stone Age then watch it again and make your own notes as you watch. </a:t>
            </a:r>
            <a:r>
              <a:rPr lang="en-GB" sz="1467" u="sng" kern="0">
                <a:solidFill>
                  <a:srgbClr val="0097A7"/>
                </a:solidFill>
                <a:latin typeface="Arial"/>
                <a:cs typeface="Arial"/>
                <a:sym typeface="Arial"/>
                <a:hlinkClick r:id="rId3"/>
              </a:rPr>
              <a:t>https://www.bbc.co.uk/teach/class-clips-video/story-of-britain-new-stone-age-animation/zjh2t39</a:t>
            </a:r>
            <a:endParaRPr sz="3200" kern="0">
              <a:solidFill>
                <a:srgbClr val="000000"/>
              </a:solidFill>
              <a:latin typeface="Comic Sans MS"/>
              <a:ea typeface="Comic Sans MS"/>
              <a:cs typeface="Comic Sans MS"/>
              <a:sym typeface="Comic Sans MS"/>
            </a:endParaRPr>
          </a:p>
        </p:txBody>
      </p:sp>
      <p:pic>
        <p:nvPicPr>
          <p:cNvPr id="2098" name="Google Shape;2098;p273"/>
          <p:cNvPicPr preferRelativeResize="0"/>
          <p:nvPr/>
        </p:nvPicPr>
        <p:blipFill>
          <a:blip r:embed="rId4">
            <a:alphaModFix/>
          </a:blip>
          <a:stretch>
            <a:fillRect/>
          </a:stretch>
        </p:blipFill>
        <p:spPr>
          <a:xfrm>
            <a:off x="864667" y="1506759"/>
            <a:ext cx="1086500" cy="1066367"/>
          </a:xfrm>
          <a:prstGeom prst="rect">
            <a:avLst/>
          </a:prstGeom>
          <a:noFill/>
          <a:ln>
            <a:noFill/>
          </a:ln>
        </p:spPr>
      </p:pic>
      <p:sp>
        <p:nvSpPr>
          <p:cNvPr id="2099" name="Google Shape;2099;p273"/>
          <p:cNvSpPr txBox="1">
            <a:spLocks noGrp="1"/>
          </p:cNvSpPr>
          <p:nvPr>
            <p:ph type="ctrTitle"/>
          </p:nvPr>
        </p:nvSpPr>
        <p:spPr>
          <a:xfrm>
            <a:off x="1317600" y="252300"/>
            <a:ext cx="8723200" cy="947200"/>
          </a:xfrm>
          <a:prstGeom prst="rect">
            <a:avLst/>
          </a:prstGeom>
        </p:spPr>
        <p:txBody>
          <a:bodyPr spcFirstLastPara="1" wrap="square" lIns="121900" tIns="121900" rIns="121900" bIns="121900" anchor="b" anchorCtr="0">
            <a:noAutofit/>
          </a:bodyPr>
          <a:lstStyle/>
          <a:p>
            <a:r>
              <a:rPr lang="en-GB" sz="4800"/>
              <a:t>WALT: make notes from a text.</a:t>
            </a:r>
            <a:endParaRPr sz="4800"/>
          </a:p>
        </p:txBody>
      </p:sp>
      <p:graphicFrame>
        <p:nvGraphicFramePr>
          <p:cNvPr id="2100" name="Google Shape;2100;p273"/>
          <p:cNvGraphicFramePr/>
          <p:nvPr/>
        </p:nvGraphicFramePr>
        <p:xfrm>
          <a:off x="632367" y="4415967"/>
          <a:ext cx="10093667" cy="2153800"/>
        </p:xfrm>
        <a:graphic>
          <a:graphicData uri="http://schemas.openxmlformats.org/drawingml/2006/table">
            <a:tbl>
              <a:tblPr>
                <a:noFill/>
              </a:tblPr>
              <a:tblGrid>
                <a:gridCol w="5046833">
                  <a:extLst>
                    <a:ext uri="{9D8B030D-6E8A-4147-A177-3AD203B41FA5}">
                      <a16:colId xmlns:a16="http://schemas.microsoft.com/office/drawing/2014/main" val="20000"/>
                    </a:ext>
                  </a:extLst>
                </a:gridCol>
                <a:gridCol w="5046833">
                  <a:extLst>
                    <a:ext uri="{9D8B030D-6E8A-4147-A177-3AD203B41FA5}">
                      <a16:colId xmlns:a16="http://schemas.microsoft.com/office/drawing/2014/main" val="20001"/>
                    </a:ext>
                  </a:extLst>
                </a:gridCol>
              </a:tblGrid>
              <a:tr h="623192">
                <a:tc>
                  <a:txBody>
                    <a:bodyPr/>
                    <a:lstStyle/>
                    <a:p>
                      <a:pPr marL="0" lvl="0" indent="0" algn="ctr" rtl="0">
                        <a:spcBef>
                          <a:spcPts val="0"/>
                        </a:spcBef>
                        <a:spcAft>
                          <a:spcPts val="0"/>
                        </a:spcAft>
                        <a:buNone/>
                      </a:pPr>
                      <a:r>
                        <a:rPr lang="en-GB" sz="2500" b="1"/>
                        <a:t>Homes</a:t>
                      </a:r>
                      <a:endParaRPr sz="2500" b="1"/>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ctr" rtl="0">
                        <a:spcBef>
                          <a:spcPts val="0"/>
                        </a:spcBef>
                        <a:spcAft>
                          <a:spcPts val="0"/>
                        </a:spcAft>
                        <a:buNone/>
                      </a:pPr>
                      <a:r>
                        <a:rPr lang="en-GB" sz="2500" b="1"/>
                        <a:t>Farming</a:t>
                      </a:r>
                      <a:endParaRPr sz="2500" b="1"/>
                    </a:p>
                  </a:txBody>
                  <a:tcPr marL="121900" marR="121900" marT="121900" marB="1219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0"/>
                  </a:ext>
                </a:extLst>
              </a:tr>
              <a:tr h="1002583">
                <a:tc>
                  <a:txBody>
                    <a:bodyPr/>
                    <a:lstStyle/>
                    <a:p>
                      <a:pPr marL="0" lvl="0" indent="0" algn="l" rtl="0">
                        <a:spcBef>
                          <a:spcPts val="0"/>
                        </a:spcBef>
                        <a:spcAft>
                          <a:spcPts val="0"/>
                        </a:spcAft>
                        <a:buClr>
                          <a:schemeClr val="dk1"/>
                        </a:buClr>
                        <a:buSzPts val="1100"/>
                        <a:buFont typeface="Arial"/>
                        <a:buNone/>
                      </a:pPr>
                      <a:r>
                        <a:rPr lang="en-GB" sz="2500" b="1">
                          <a:solidFill>
                            <a:schemeClr val="dk1"/>
                          </a:solidFill>
                        </a:rPr>
                        <a:t>Making Homes</a:t>
                      </a:r>
                      <a:endParaRPr sz="2500" b="1">
                        <a:solidFill>
                          <a:schemeClr val="dk1"/>
                        </a:solidFill>
                      </a:endParaRPr>
                    </a:p>
                    <a:p>
                      <a:pPr marL="0" lvl="0" indent="0" algn="l" rtl="0">
                        <a:spcBef>
                          <a:spcPts val="0"/>
                        </a:spcBef>
                        <a:spcAft>
                          <a:spcPts val="0"/>
                        </a:spcAft>
                        <a:buNone/>
                      </a:pPr>
                      <a:endParaRPr sz="2500"/>
                    </a:p>
                  </a:txBody>
                  <a:tcPr marL="121900" marR="121900" marT="121900" marB="121900">
                    <a:lnT w="9525" cap="flat" cmpd="sng">
                      <a:solidFill>
                        <a:srgbClr val="9E9E9E"/>
                      </a:solidFill>
                      <a:prstDash val="solid"/>
                      <a:round/>
                      <a:headEnd type="none" w="sm" len="sm"/>
                      <a:tailEnd type="none" w="sm" len="sm"/>
                    </a:lnT>
                  </a:tcPr>
                </a:tc>
                <a:tc>
                  <a:txBody>
                    <a:bodyPr/>
                    <a:lstStyle/>
                    <a:p>
                      <a:pPr marL="0" lvl="0" indent="0" algn="l" rtl="0">
                        <a:spcBef>
                          <a:spcPts val="0"/>
                        </a:spcBef>
                        <a:spcAft>
                          <a:spcPts val="0"/>
                        </a:spcAft>
                        <a:buNone/>
                      </a:pPr>
                      <a:r>
                        <a:rPr lang="en-GB" sz="2500" b="1"/>
                        <a:t>Growing Crops</a:t>
                      </a:r>
                      <a:endParaRPr sz="2500" b="1"/>
                    </a:p>
                  </a:txBody>
                  <a:tcPr marL="121900" marR="121900" marT="121900" marB="121900">
                    <a:lnT w="9525" cap="flat" cmpd="sng">
                      <a:solidFill>
                        <a:srgbClr val="9E9E9E"/>
                      </a:solidFill>
                      <a:prstDash val="solid"/>
                      <a:round/>
                      <a:headEnd type="none" w="sm" len="sm"/>
                      <a:tailEnd type="none" w="sm" len="sm"/>
                    </a:lnT>
                  </a:tcPr>
                </a:tc>
                <a:extLst>
                  <a:ext uri="{0D108BD9-81ED-4DB2-BD59-A6C34878D82A}">
                    <a16:rowId xmlns:a16="http://schemas.microsoft.com/office/drawing/2014/main" val="10001"/>
                  </a:ext>
                </a:extLst>
              </a:tr>
              <a:tr h="1002583">
                <a:tc>
                  <a:txBody>
                    <a:bodyPr/>
                    <a:lstStyle/>
                    <a:p>
                      <a:pPr marL="0" lvl="0" indent="0" algn="l" rtl="0">
                        <a:spcBef>
                          <a:spcPts val="0"/>
                        </a:spcBef>
                        <a:spcAft>
                          <a:spcPts val="0"/>
                        </a:spcAft>
                        <a:buClr>
                          <a:schemeClr val="dk1"/>
                        </a:buClr>
                        <a:buSzPts val="1100"/>
                        <a:buFont typeface="Arial"/>
                        <a:buNone/>
                      </a:pPr>
                      <a:r>
                        <a:rPr lang="en-GB" sz="2500" b="1">
                          <a:solidFill>
                            <a:schemeClr val="dk1"/>
                          </a:solidFill>
                        </a:rPr>
                        <a:t>Homes for the Dead</a:t>
                      </a:r>
                      <a:endParaRPr sz="2500" b="1">
                        <a:solidFill>
                          <a:schemeClr val="dk1"/>
                        </a:solidFill>
                      </a:endParaRPr>
                    </a:p>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Clr>
                          <a:schemeClr val="dk1"/>
                        </a:buClr>
                        <a:buSzPts val="1100"/>
                        <a:buFont typeface="Arial"/>
                        <a:buNone/>
                      </a:pPr>
                      <a:r>
                        <a:rPr lang="en-GB" sz="2500" b="1">
                          <a:solidFill>
                            <a:schemeClr val="dk1"/>
                          </a:solidFill>
                        </a:rPr>
                        <a:t>Farm Animals</a:t>
                      </a:r>
                      <a:endParaRPr sz="2500" b="1">
                        <a:solidFill>
                          <a:schemeClr val="dk1"/>
                        </a:solidFill>
                      </a:endParaRPr>
                    </a:p>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027073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104"/>
        <p:cNvGrpSpPr/>
        <p:nvPr/>
      </p:nvGrpSpPr>
      <p:grpSpPr>
        <a:xfrm>
          <a:off x="0" y="0"/>
          <a:ext cx="0" cy="0"/>
          <a:chOff x="0" y="0"/>
          <a:chExt cx="0" cy="0"/>
        </a:xfrm>
      </p:grpSpPr>
      <p:sp>
        <p:nvSpPr>
          <p:cNvPr id="2105" name="Google Shape;2105;p274"/>
          <p:cNvSpPr txBox="1">
            <a:spLocks noGrp="1"/>
          </p:cNvSpPr>
          <p:nvPr>
            <p:ph type="subTitle" idx="1"/>
          </p:nvPr>
        </p:nvSpPr>
        <p:spPr>
          <a:xfrm>
            <a:off x="248333" y="370733"/>
            <a:ext cx="11360800" cy="550400"/>
          </a:xfrm>
          <a:prstGeom prst="rect">
            <a:avLst/>
          </a:prstGeom>
        </p:spPr>
        <p:txBody>
          <a:bodyPr spcFirstLastPara="1" wrap="square" lIns="121900" tIns="121900" rIns="121900" bIns="121900" anchor="t" anchorCtr="0">
            <a:noAutofit/>
          </a:bodyPr>
          <a:lstStyle/>
          <a:p>
            <a:pPr marL="0" indent="0" algn="l"/>
            <a:r>
              <a:rPr lang="en-GB" sz="2400"/>
              <a:t>Did your notes look something like this?</a:t>
            </a:r>
            <a:endParaRPr sz="2400"/>
          </a:p>
        </p:txBody>
      </p:sp>
      <p:graphicFrame>
        <p:nvGraphicFramePr>
          <p:cNvPr id="2106" name="Google Shape;2106;p274"/>
          <p:cNvGraphicFramePr/>
          <p:nvPr/>
        </p:nvGraphicFramePr>
        <p:xfrm>
          <a:off x="1096034" y="1192967"/>
          <a:ext cx="9999933" cy="5567560"/>
        </p:xfrm>
        <a:graphic>
          <a:graphicData uri="http://schemas.openxmlformats.org/drawingml/2006/table">
            <a:tbl>
              <a:tblPr>
                <a:noFill/>
              </a:tblPr>
              <a:tblGrid>
                <a:gridCol w="4999967">
                  <a:extLst>
                    <a:ext uri="{9D8B030D-6E8A-4147-A177-3AD203B41FA5}">
                      <a16:colId xmlns:a16="http://schemas.microsoft.com/office/drawing/2014/main" val="20000"/>
                    </a:ext>
                  </a:extLst>
                </a:gridCol>
                <a:gridCol w="4999967">
                  <a:extLst>
                    <a:ext uri="{9D8B030D-6E8A-4147-A177-3AD203B41FA5}">
                      <a16:colId xmlns:a16="http://schemas.microsoft.com/office/drawing/2014/main" val="20001"/>
                    </a:ext>
                  </a:extLst>
                </a:gridCol>
              </a:tblGrid>
              <a:tr h="623192">
                <a:tc>
                  <a:txBody>
                    <a:bodyPr/>
                    <a:lstStyle/>
                    <a:p>
                      <a:pPr marL="0" lvl="0" indent="0" algn="ctr" rtl="0">
                        <a:spcBef>
                          <a:spcPts val="0"/>
                        </a:spcBef>
                        <a:spcAft>
                          <a:spcPts val="0"/>
                        </a:spcAft>
                        <a:buNone/>
                      </a:pPr>
                      <a:r>
                        <a:rPr lang="en-GB" sz="2500" b="1"/>
                        <a:t>Homes</a:t>
                      </a:r>
                      <a:endParaRPr sz="2500" b="1"/>
                    </a:p>
                  </a:txBody>
                  <a:tcPr marL="121900" marR="121900" marT="121900" marB="121900"/>
                </a:tc>
                <a:tc>
                  <a:txBody>
                    <a:bodyPr/>
                    <a:lstStyle/>
                    <a:p>
                      <a:pPr marL="0" lvl="0" indent="0" algn="ctr" rtl="0">
                        <a:spcBef>
                          <a:spcPts val="0"/>
                        </a:spcBef>
                        <a:spcAft>
                          <a:spcPts val="0"/>
                        </a:spcAft>
                        <a:buNone/>
                      </a:pPr>
                      <a:r>
                        <a:rPr lang="en-GB" sz="2500" b="1"/>
                        <a:t>Farming</a:t>
                      </a:r>
                      <a:endParaRPr sz="2500" b="1"/>
                    </a:p>
                  </a:txBody>
                  <a:tcPr marL="121900" marR="121900" marT="121900" marB="121900"/>
                </a:tc>
                <a:extLst>
                  <a:ext uri="{0D108BD9-81ED-4DB2-BD59-A6C34878D82A}">
                    <a16:rowId xmlns:a16="http://schemas.microsoft.com/office/drawing/2014/main" val="10000"/>
                  </a:ext>
                </a:extLst>
              </a:tr>
              <a:tr h="3278931">
                <a:tc>
                  <a:txBody>
                    <a:bodyPr/>
                    <a:lstStyle/>
                    <a:p>
                      <a:pPr marL="0" lvl="0" indent="0" algn="l" rtl="0">
                        <a:spcBef>
                          <a:spcPts val="0"/>
                        </a:spcBef>
                        <a:spcAft>
                          <a:spcPts val="0"/>
                        </a:spcAft>
                        <a:buNone/>
                      </a:pPr>
                      <a:r>
                        <a:rPr lang="en-GB" sz="2500" b="1"/>
                        <a:t>Making Homes</a:t>
                      </a:r>
                      <a:endParaRPr sz="2500" b="1"/>
                    </a:p>
                    <a:p>
                      <a:pPr marL="0" lvl="0" indent="0" algn="l" rtl="0">
                        <a:spcBef>
                          <a:spcPts val="0"/>
                        </a:spcBef>
                        <a:spcAft>
                          <a:spcPts val="0"/>
                        </a:spcAft>
                        <a:buNone/>
                      </a:pPr>
                      <a:endParaRPr sz="2500" b="1"/>
                    </a:p>
                    <a:p>
                      <a:pPr marL="0" lvl="0" indent="0" algn="l" rtl="0">
                        <a:spcBef>
                          <a:spcPts val="0"/>
                        </a:spcBef>
                        <a:spcAft>
                          <a:spcPts val="0"/>
                        </a:spcAft>
                        <a:buNone/>
                      </a:pPr>
                      <a:r>
                        <a:rPr lang="en-GB" sz="2500">
                          <a:solidFill>
                            <a:srgbClr val="FF0000"/>
                          </a:solidFill>
                        </a:rPr>
                        <a:t>Walls- branches</a:t>
                      </a:r>
                      <a:endParaRPr sz="2500">
                        <a:solidFill>
                          <a:srgbClr val="FF0000"/>
                        </a:solidFill>
                      </a:endParaRPr>
                    </a:p>
                    <a:p>
                      <a:pPr marL="0" lvl="0" indent="0" algn="l" rtl="0">
                        <a:spcBef>
                          <a:spcPts val="0"/>
                        </a:spcBef>
                        <a:spcAft>
                          <a:spcPts val="0"/>
                        </a:spcAft>
                        <a:buNone/>
                      </a:pPr>
                      <a:r>
                        <a:rPr lang="en-GB" sz="2500">
                          <a:solidFill>
                            <a:srgbClr val="FF0000"/>
                          </a:solidFill>
                        </a:rPr>
                        <a:t>cover with mud &amp; animal dung mix - sticks</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Permanent place - live - no travelling - settlers not nomadic</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b="1"/>
                        <a:t>Growing Crops</a:t>
                      </a:r>
                      <a:endParaRPr sz="2500" b="1"/>
                    </a:p>
                    <a:p>
                      <a:pPr marL="0" lvl="0" indent="0" algn="l" rtl="0">
                        <a:spcBef>
                          <a:spcPts val="0"/>
                        </a:spcBef>
                        <a:spcAft>
                          <a:spcPts val="0"/>
                        </a:spcAft>
                        <a:buNone/>
                      </a:pPr>
                      <a:endParaRPr sz="2500"/>
                    </a:p>
                    <a:p>
                      <a:pPr marL="0" lvl="0" indent="0" algn="l" rtl="0">
                        <a:spcBef>
                          <a:spcPts val="0"/>
                        </a:spcBef>
                        <a:spcAft>
                          <a:spcPts val="0"/>
                        </a:spcAft>
                        <a:buNone/>
                      </a:pPr>
                      <a:r>
                        <a:rPr lang="en-GB" sz="2500">
                          <a:solidFill>
                            <a:srgbClr val="FF0000"/>
                          </a:solidFill>
                        </a:rPr>
                        <a:t>Sew seeds - protect from birds - children</a:t>
                      </a:r>
                      <a:endParaRPr sz="2500">
                        <a:solidFill>
                          <a:srgbClr val="FF0000"/>
                        </a:solidFill>
                      </a:endParaRPr>
                    </a:p>
                    <a:p>
                      <a:pPr marL="0" lvl="0" indent="0" algn="l" rtl="0">
                        <a:spcBef>
                          <a:spcPts val="0"/>
                        </a:spcBef>
                        <a:spcAft>
                          <a:spcPts val="0"/>
                        </a:spcAft>
                        <a:buNone/>
                      </a:pPr>
                      <a:r>
                        <a:rPr lang="en-GB" sz="2500">
                          <a:solidFill>
                            <a:srgbClr val="FF0000"/>
                          </a:solidFill>
                        </a:rPr>
                        <a:t>New crops - from other countries - barley, wheat</a:t>
                      </a:r>
                      <a:endParaRPr sz="2500">
                        <a:solidFill>
                          <a:srgbClr val="FF0000"/>
                        </a:solidFill>
                      </a:endParaRPr>
                    </a:p>
                  </a:txBody>
                  <a:tcPr marL="121900" marR="121900" marT="121900" marB="121900"/>
                </a:tc>
                <a:extLst>
                  <a:ext uri="{0D108BD9-81ED-4DB2-BD59-A6C34878D82A}">
                    <a16:rowId xmlns:a16="http://schemas.microsoft.com/office/drawing/2014/main" val="10001"/>
                  </a:ext>
                </a:extLst>
              </a:tr>
              <a:tr h="4417105">
                <a:tc>
                  <a:txBody>
                    <a:bodyPr/>
                    <a:lstStyle/>
                    <a:p>
                      <a:pPr marL="0" lvl="0" indent="0" algn="l" rtl="0">
                        <a:spcBef>
                          <a:spcPts val="0"/>
                        </a:spcBef>
                        <a:spcAft>
                          <a:spcPts val="0"/>
                        </a:spcAft>
                        <a:buNone/>
                      </a:pPr>
                      <a:r>
                        <a:rPr lang="en-GB" sz="2500" b="1"/>
                        <a:t>Homes for the Dead</a:t>
                      </a:r>
                      <a:endParaRPr sz="2500" b="1"/>
                    </a:p>
                    <a:p>
                      <a:pPr marL="0" lvl="0" indent="0" algn="l" rtl="0">
                        <a:spcBef>
                          <a:spcPts val="0"/>
                        </a:spcBef>
                        <a:spcAft>
                          <a:spcPts val="0"/>
                        </a:spcAft>
                        <a:buNone/>
                      </a:pPr>
                      <a:endParaRPr sz="2500"/>
                    </a:p>
                    <a:p>
                      <a:pPr marL="0" lvl="0" indent="0" algn="l" rtl="0">
                        <a:spcBef>
                          <a:spcPts val="0"/>
                        </a:spcBef>
                        <a:spcAft>
                          <a:spcPts val="0"/>
                        </a:spcAft>
                        <a:buNone/>
                      </a:pPr>
                      <a:r>
                        <a:rPr lang="en-GB" sz="2500">
                          <a:solidFill>
                            <a:srgbClr val="FF0000"/>
                          </a:solidFill>
                        </a:rPr>
                        <a:t>Longbarrow - dead ancestors - meeting place - worship (ask - good harvest)</a:t>
                      </a:r>
                      <a:endParaRPr sz="2500">
                        <a:solidFill>
                          <a:srgbClr val="FF0000"/>
                        </a:solidFill>
                      </a:endParaRPr>
                    </a:p>
                    <a:p>
                      <a:pPr marL="0" lvl="0" indent="0" algn="l" rtl="0">
                        <a:spcBef>
                          <a:spcPts val="0"/>
                        </a:spcBef>
                        <a:spcAft>
                          <a:spcPts val="0"/>
                        </a:spcAft>
                        <a:buNone/>
                      </a:pPr>
                      <a:r>
                        <a:rPr lang="en-GB" sz="2500">
                          <a:solidFill>
                            <a:srgbClr val="FF0000"/>
                          </a:solidFill>
                        </a:rPr>
                        <a:t>Earth mounds/stone houses - hills </a:t>
                      </a:r>
                      <a:endParaRPr sz="2500">
                        <a:solidFill>
                          <a:srgbClr val="FF0000"/>
                        </a:solidFill>
                      </a:endParaRPr>
                    </a:p>
                    <a:p>
                      <a:pPr marL="0" lvl="0" indent="0" algn="l" rtl="0">
                        <a:spcBef>
                          <a:spcPts val="0"/>
                        </a:spcBef>
                        <a:spcAft>
                          <a:spcPts val="0"/>
                        </a:spcAft>
                        <a:buNone/>
                      </a:pPr>
                      <a:r>
                        <a:rPr lang="en-GB" sz="2500">
                          <a:solidFill>
                            <a:srgbClr val="FF0000"/>
                          </a:solidFill>
                        </a:rPr>
                        <a:t>thousand hours - build</a:t>
                      </a:r>
                      <a:endParaRPr sz="2500">
                        <a:solidFill>
                          <a:srgbClr val="FF0000"/>
                        </a:solidFill>
                      </a:endParaRPr>
                    </a:p>
                    <a:p>
                      <a:pPr marL="0" lvl="0" indent="0" algn="l" rtl="0">
                        <a:spcBef>
                          <a:spcPts val="0"/>
                        </a:spcBef>
                        <a:spcAft>
                          <a:spcPts val="0"/>
                        </a:spcAft>
                        <a:buNone/>
                      </a:pPr>
                      <a:r>
                        <a:rPr lang="en-GB" sz="2500">
                          <a:solidFill>
                            <a:srgbClr val="FF0000"/>
                          </a:solidFill>
                        </a:rPr>
                        <a:t>Buried skulls and long bones</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b="1"/>
                        <a:t>Farm Animals</a:t>
                      </a:r>
                      <a:endParaRPr sz="2500" b="1"/>
                    </a:p>
                    <a:p>
                      <a:pPr marL="0" lvl="0" indent="0" algn="l" rtl="0">
                        <a:spcBef>
                          <a:spcPts val="0"/>
                        </a:spcBef>
                        <a:spcAft>
                          <a:spcPts val="0"/>
                        </a:spcAft>
                        <a:buNone/>
                      </a:pPr>
                      <a:endParaRPr sz="2500"/>
                    </a:p>
                    <a:p>
                      <a:pPr marL="0" lvl="0" indent="0" algn="l" rtl="0">
                        <a:spcBef>
                          <a:spcPts val="0"/>
                        </a:spcBef>
                        <a:spcAft>
                          <a:spcPts val="0"/>
                        </a:spcAft>
                        <a:buNone/>
                      </a:pPr>
                      <a:r>
                        <a:rPr lang="en-GB" sz="2500">
                          <a:solidFill>
                            <a:srgbClr val="FF0000"/>
                          </a:solidFill>
                        </a:rPr>
                        <a:t>Protect animals from eagles - arrows</a:t>
                      </a:r>
                      <a:endParaRPr sz="2500">
                        <a:solidFill>
                          <a:srgbClr val="FF0000"/>
                        </a:solidFill>
                      </a:endParaRPr>
                    </a:p>
                    <a:p>
                      <a:pPr marL="0" lvl="0" indent="0" algn="l" rtl="0">
                        <a:spcBef>
                          <a:spcPts val="0"/>
                        </a:spcBef>
                        <a:spcAft>
                          <a:spcPts val="0"/>
                        </a:spcAft>
                        <a:buNone/>
                      </a:pPr>
                      <a:r>
                        <a:rPr lang="en-GB" sz="2500">
                          <a:solidFill>
                            <a:srgbClr val="FF0000"/>
                          </a:solidFill>
                        </a:rPr>
                        <a:t> </a:t>
                      </a:r>
                      <a:endParaRPr sz="2500">
                        <a:solidFill>
                          <a:srgbClr val="FF0000"/>
                        </a:solidFill>
                      </a:endParaRPr>
                    </a:p>
                    <a:p>
                      <a:pPr marL="0" lvl="0" indent="0" algn="l" rtl="0">
                        <a:spcBef>
                          <a:spcPts val="0"/>
                        </a:spcBef>
                        <a:spcAft>
                          <a:spcPts val="0"/>
                        </a:spcAft>
                        <a:buNone/>
                      </a:pPr>
                      <a:r>
                        <a:rPr lang="en-GB" sz="2500">
                          <a:solidFill>
                            <a:srgbClr val="FF0000"/>
                          </a:solidFill>
                        </a:rPr>
                        <a:t>New animals - overseas - sheep, goats, cattle</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Still hunt - boar forest, fish -harpoon</a:t>
                      </a:r>
                      <a:endParaRPr sz="2500">
                        <a:solidFill>
                          <a:srgbClr val="FF0000"/>
                        </a:solidFill>
                      </a:endParaRPr>
                    </a:p>
                    <a:p>
                      <a:pPr marL="0" lvl="0" indent="0" algn="l" rtl="0">
                        <a:spcBef>
                          <a:spcPts val="0"/>
                        </a:spcBef>
                        <a:spcAft>
                          <a:spcPts val="0"/>
                        </a:spcAft>
                        <a:buNone/>
                      </a:pPr>
                      <a:endParaRPr sz="2500">
                        <a:solidFill>
                          <a:srgbClr val="FF0000"/>
                        </a:solidFill>
                      </a:endParaRPr>
                    </a:p>
                  </a:txBody>
                  <a:tcPr marL="121900" marR="121900" marT="121900" marB="12190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5194841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2110"/>
        <p:cNvGrpSpPr/>
        <p:nvPr/>
      </p:nvGrpSpPr>
      <p:grpSpPr>
        <a:xfrm>
          <a:off x="0" y="0"/>
          <a:ext cx="0" cy="0"/>
          <a:chOff x="0" y="0"/>
          <a:chExt cx="0" cy="0"/>
        </a:xfrm>
      </p:grpSpPr>
      <p:sp>
        <p:nvSpPr>
          <p:cNvPr id="2111" name="Google Shape;2111;p275"/>
          <p:cNvSpPr txBox="1"/>
          <p:nvPr/>
        </p:nvSpPr>
        <p:spPr>
          <a:xfrm>
            <a:off x="875600" y="2071333"/>
            <a:ext cx="10440800" cy="299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kern="0">
                <a:solidFill>
                  <a:srgbClr val="000000"/>
                </a:solidFill>
                <a:latin typeface="Comic Sans MS"/>
                <a:ea typeface="Comic Sans MS"/>
                <a:cs typeface="Comic Sans MS"/>
                <a:sym typeface="Comic Sans MS"/>
              </a:rPr>
              <a:t>Remember how you used Mrs Shipley’s notes to write about the woolly mammoth yesterday. </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Now you need to use the notes you made about the New Stage Age Clip to write a piece of text with paragraphs.</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Remember to use the conjunctions we have been working on.</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Use the next slide to help you.</a:t>
            </a:r>
            <a:endParaRPr sz="2400" kern="0">
              <a:solidFill>
                <a:srgbClr val="000000"/>
              </a:solidFill>
              <a:latin typeface="Comic Sans MS"/>
              <a:ea typeface="Comic Sans MS"/>
              <a:cs typeface="Comic Sans MS"/>
              <a:sym typeface="Comic Sans MS"/>
            </a:endParaRPr>
          </a:p>
        </p:txBody>
      </p:sp>
      <p:sp>
        <p:nvSpPr>
          <p:cNvPr id="2112" name="Google Shape;2112;p275"/>
          <p:cNvSpPr txBox="1">
            <a:spLocks noGrp="1"/>
          </p:cNvSpPr>
          <p:nvPr>
            <p:ph type="ctrTitle"/>
          </p:nvPr>
        </p:nvSpPr>
        <p:spPr>
          <a:xfrm>
            <a:off x="606700" y="252300"/>
            <a:ext cx="11151600" cy="1526400"/>
          </a:xfrm>
          <a:prstGeom prst="rect">
            <a:avLst/>
          </a:prstGeom>
        </p:spPr>
        <p:txBody>
          <a:bodyPr spcFirstLastPara="1" wrap="square" lIns="121900" tIns="121900" rIns="121900" bIns="121900" anchor="b" anchorCtr="0">
            <a:noAutofit/>
          </a:bodyPr>
          <a:lstStyle/>
          <a:p>
            <a:pPr algn="l">
              <a:buSzPts val="1100"/>
            </a:pPr>
            <a:r>
              <a:rPr lang="en-GB" sz="3200" b="1">
                <a:latin typeface="Comic Sans MS"/>
                <a:ea typeface="Comic Sans MS"/>
                <a:cs typeface="Comic Sans MS"/>
                <a:sym typeface="Comic Sans MS"/>
              </a:rPr>
              <a:t>WALT: turn notes into a paragraph</a:t>
            </a:r>
            <a:endParaRPr sz="3200" b="1">
              <a:latin typeface="Comic Sans MS"/>
              <a:ea typeface="Comic Sans MS"/>
              <a:cs typeface="Comic Sans MS"/>
              <a:sym typeface="Comic Sans MS"/>
            </a:endParaRPr>
          </a:p>
          <a:p>
            <a:pPr>
              <a:buSzPts val="1100"/>
            </a:pPr>
            <a:r>
              <a:rPr lang="en-GB" sz="3200" b="1">
                <a:latin typeface="Comic Sans MS"/>
                <a:ea typeface="Comic Sans MS"/>
                <a:cs typeface="Comic Sans MS"/>
                <a:sym typeface="Comic Sans MS"/>
              </a:rPr>
              <a:t>and include conjunctions to extend sentences.</a:t>
            </a:r>
            <a:endParaRPr sz="4800"/>
          </a:p>
        </p:txBody>
      </p:sp>
      <p:pic>
        <p:nvPicPr>
          <p:cNvPr id="2113" name="Google Shape;2113;p275"/>
          <p:cNvPicPr preferRelativeResize="0"/>
          <p:nvPr/>
        </p:nvPicPr>
        <p:blipFill>
          <a:blip r:embed="rId3">
            <a:alphaModFix/>
          </a:blip>
          <a:stretch>
            <a:fillRect/>
          </a:stretch>
        </p:blipFill>
        <p:spPr>
          <a:xfrm>
            <a:off x="10810100" y="1129067"/>
            <a:ext cx="1234677" cy="1056800"/>
          </a:xfrm>
          <a:prstGeom prst="rect">
            <a:avLst/>
          </a:prstGeom>
          <a:noFill/>
          <a:ln>
            <a:noFill/>
          </a:ln>
        </p:spPr>
      </p:pic>
    </p:spTree>
    <p:extLst>
      <p:ext uri="{BB962C8B-B14F-4D97-AF65-F5344CB8AC3E}">
        <p14:creationId xmlns:p14="http://schemas.microsoft.com/office/powerpoint/2010/main" val="29645379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2117"/>
        <p:cNvGrpSpPr/>
        <p:nvPr/>
      </p:nvGrpSpPr>
      <p:grpSpPr>
        <a:xfrm>
          <a:off x="0" y="0"/>
          <a:ext cx="0" cy="0"/>
          <a:chOff x="0" y="0"/>
          <a:chExt cx="0" cy="0"/>
        </a:xfrm>
      </p:grpSpPr>
      <p:sp>
        <p:nvSpPr>
          <p:cNvPr id="2118" name="Google Shape;2118;p276"/>
          <p:cNvSpPr txBox="1">
            <a:spLocks noGrp="1"/>
          </p:cNvSpPr>
          <p:nvPr>
            <p:ph type="subTitle" idx="1"/>
          </p:nvPr>
        </p:nvSpPr>
        <p:spPr>
          <a:xfrm>
            <a:off x="290133" y="308033"/>
            <a:ext cx="11360800" cy="1366000"/>
          </a:xfrm>
          <a:prstGeom prst="rect">
            <a:avLst/>
          </a:prstGeom>
        </p:spPr>
        <p:txBody>
          <a:bodyPr spcFirstLastPara="1" wrap="square" lIns="121900" tIns="121900" rIns="121900" bIns="121900" anchor="t" anchorCtr="0">
            <a:noAutofit/>
          </a:bodyPr>
          <a:lstStyle/>
          <a:p>
            <a:pPr marL="0" indent="0"/>
            <a:r>
              <a:rPr lang="en-GB" sz="3200">
                <a:solidFill>
                  <a:srgbClr val="000000"/>
                </a:solidFill>
                <a:latin typeface="Comic Sans MS"/>
                <a:ea typeface="Comic Sans MS"/>
                <a:cs typeface="Comic Sans MS"/>
                <a:sym typeface="Comic Sans MS"/>
              </a:rPr>
              <a:t>Use this slide for hints and reminders when working and also to check and edit your work.</a:t>
            </a:r>
            <a:endParaRPr sz="3200">
              <a:solidFill>
                <a:srgbClr val="000000"/>
              </a:solidFill>
              <a:latin typeface="Comic Sans MS"/>
              <a:ea typeface="Comic Sans MS"/>
              <a:cs typeface="Comic Sans MS"/>
              <a:sym typeface="Comic Sans MS"/>
            </a:endParaRPr>
          </a:p>
        </p:txBody>
      </p:sp>
      <p:sp>
        <p:nvSpPr>
          <p:cNvPr id="2119" name="Google Shape;2119;p276"/>
          <p:cNvSpPr txBox="1"/>
          <p:nvPr/>
        </p:nvSpPr>
        <p:spPr>
          <a:xfrm>
            <a:off x="290133" y="1674033"/>
            <a:ext cx="4768000" cy="732000"/>
          </a:xfrm>
          <a:prstGeom prst="rect">
            <a:avLst/>
          </a:prstGeom>
          <a:solidFill>
            <a:srgbClr val="FFF2CC"/>
          </a:solidFill>
          <a:ln>
            <a:noFill/>
          </a:ln>
        </p:spPr>
        <p:txBody>
          <a:bodyPr spcFirstLastPara="1" wrap="square" lIns="121900" tIns="121900" rIns="121900" bIns="121900" anchor="t" anchorCtr="0">
            <a:noAutofit/>
          </a:bodyPr>
          <a:lstStyle/>
          <a:p>
            <a:pPr algn="ctr" defTabSz="1219170">
              <a:buClr>
                <a:srgbClr val="000000"/>
              </a:buClr>
            </a:pPr>
            <a:r>
              <a:rPr lang="en-GB" sz="1600" kern="0">
                <a:solidFill>
                  <a:srgbClr val="000000"/>
                </a:solidFill>
                <a:latin typeface="Comic Sans MS"/>
                <a:ea typeface="Comic Sans MS"/>
                <a:cs typeface="Comic Sans MS"/>
                <a:sym typeface="Comic Sans MS"/>
              </a:rPr>
              <a:t>These are the main coordinating conjunctions:</a:t>
            </a:r>
            <a:endParaRPr sz="1600" kern="0">
              <a:solidFill>
                <a:srgbClr val="000000"/>
              </a:solidFill>
              <a:latin typeface="Comic Sans MS"/>
              <a:ea typeface="Comic Sans MS"/>
              <a:cs typeface="Comic Sans MS"/>
              <a:sym typeface="Comic Sans MS"/>
            </a:endParaRPr>
          </a:p>
          <a:p>
            <a:pPr algn="ctr" defTabSz="1219170">
              <a:buClr>
                <a:srgbClr val="000000"/>
              </a:buClr>
            </a:pPr>
            <a:r>
              <a:rPr lang="en-GB" sz="1600" kern="0">
                <a:solidFill>
                  <a:srgbClr val="000000"/>
                </a:solidFill>
                <a:latin typeface="Comic Sans MS"/>
                <a:ea typeface="Comic Sans MS"/>
                <a:cs typeface="Comic Sans MS"/>
                <a:sym typeface="Comic Sans MS"/>
              </a:rPr>
              <a:t>for, and, nor, but, or, yet, so</a:t>
            </a:r>
            <a:endParaRPr sz="1600" kern="0">
              <a:solidFill>
                <a:srgbClr val="000000"/>
              </a:solidFill>
              <a:latin typeface="Arial"/>
              <a:cs typeface="Arial"/>
              <a:sym typeface="Arial"/>
            </a:endParaRPr>
          </a:p>
        </p:txBody>
      </p:sp>
      <p:sp>
        <p:nvSpPr>
          <p:cNvPr id="2120" name="Google Shape;2120;p276"/>
          <p:cNvSpPr txBox="1"/>
          <p:nvPr/>
        </p:nvSpPr>
        <p:spPr>
          <a:xfrm>
            <a:off x="5740133" y="1601025"/>
            <a:ext cx="4768000" cy="878000"/>
          </a:xfrm>
          <a:prstGeom prst="rect">
            <a:avLst/>
          </a:prstGeom>
          <a:solidFill>
            <a:srgbClr val="FFF2CC"/>
          </a:solidFill>
          <a:ln>
            <a:noFill/>
          </a:ln>
        </p:spPr>
        <p:txBody>
          <a:bodyPr spcFirstLastPara="1" wrap="square" lIns="121900" tIns="121900" rIns="121900" bIns="121900" anchor="t" anchorCtr="0">
            <a:noAutofit/>
          </a:bodyPr>
          <a:lstStyle/>
          <a:p>
            <a:pPr algn="ctr" defTabSz="1219170">
              <a:buClr>
                <a:srgbClr val="000000"/>
              </a:buClr>
            </a:pPr>
            <a:r>
              <a:rPr lang="en-GB" sz="1600" kern="0">
                <a:solidFill>
                  <a:srgbClr val="000000"/>
                </a:solidFill>
                <a:latin typeface="Comic Sans MS"/>
                <a:ea typeface="Comic Sans MS"/>
                <a:cs typeface="Comic Sans MS"/>
                <a:sym typeface="Comic Sans MS"/>
              </a:rPr>
              <a:t>These are the main subordinating conjunctions for Y3: when, if, because, although, before, while, as, until</a:t>
            </a:r>
            <a:endParaRPr sz="1600" kern="0">
              <a:solidFill>
                <a:srgbClr val="000000"/>
              </a:solidFill>
              <a:latin typeface="Comic Sans MS"/>
              <a:ea typeface="Comic Sans MS"/>
              <a:cs typeface="Comic Sans MS"/>
              <a:sym typeface="Comic Sans MS"/>
            </a:endParaRPr>
          </a:p>
          <a:p>
            <a:pPr algn="ctr" defTabSz="1219170">
              <a:buClr>
                <a:srgbClr val="000000"/>
              </a:buClr>
            </a:pPr>
            <a:endParaRPr sz="1867" kern="0">
              <a:solidFill>
                <a:srgbClr val="000000"/>
              </a:solidFill>
              <a:latin typeface="Arial"/>
              <a:cs typeface="Arial"/>
              <a:sym typeface="Arial"/>
            </a:endParaRPr>
          </a:p>
        </p:txBody>
      </p:sp>
      <p:sp>
        <p:nvSpPr>
          <p:cNvPr id="2121" name="Google Shape;2121;p276"/>
          <p:cNvSpPr txBox="1"/>
          <p:nvPr/>
        </p:nvSpPr>
        <p:spPr>
          <a:xfrm>
            <a:off x="290133" y="4936733"/>
            <a:ext cx="10812800" cy="1650400"/>
          </a:xfrm>
          <a:prstGeom prst="rect">
            <a:avLst/>
          </a:prstGeom>
          <a:solidFill>
            <a:srgbClr val="D9EAD3"/>
          </a:solidFill>
          <a:ln>
            <a:noFill/>
          </a:ln>
        </p:spPr>
        <p:txBody>
          <a:bodyPr spcFirstLastPara="1" wrap="square" lIns="121900" tIns="121900" rIns="121900" bIns="121900" anchor="t" anchorCtr="0">
            <a:noAutofit/>
          </a:bodyPr>
          <a:lstStyle/>
          <a:p>
            <a:pPr defTabSz="1219170">
              <a:buClr>
                <a:srgbClr val="000000"/>
              </a:buClr>
            </a:pPr>
            <a:r>
              <a:rPr lang="en-GB" sz="2133" kern="0">
                <a:solidFill>
                  <a:srgbClr val="000000"/>
                </a:solidFill>
                <a:latin typeface="Arial"/>
                <a:cs typeface="Arial"/>
                <a:sym typeface="Arial"/>
              </a:rPr>
              <a:t>Read your writing to an adult when you have finished it.</a:t>
            </a:r>
            <a:endParaRPr sz="2133" kern="0">
              <a:solidFill>
                <a:srgbClr val="000000"/>
              </a:solidFill>
              <a:latin typeface="Arial"/>
              <a:cs typeface="Arial"/>
              <a:sym typeface="Arial"/>
            </a:endParaRPr>
          </a:p>
          <a:p>
            <a:pPr defTabSz="1219170">
              <a:buClr>
                <a:srgbClr val="000000"/>
              </a:buClr>
            </a:pPr>
            <a:r>
              <a:rPr lang="en-GB" sz="2133" kern="0">
                <a:solidFill>
                  <a:srgbClr val="000000"/>
                </a:solidFill>
                <a:latin typeface="Arial"/>
                <a:cs typeface="Arial"/>
                <a:sym typeface="Arial"/>
              </a:rPr>
              <a:t>Have you got a title?</a:t>
            </a:r>
            <a:endParaRPr sz="2133" kern="0">
              <a:solidFill>
                <a:srgbClr val="000000"/>
              </a:solidFill>
              <a:latin typeface="Arial"/>
              <a:cs typeface="Arial"/>
              <a:sym typeface="Arial"/>
            </a:endParaRPr>
          </a:p>
          <a:p>
            <a:pPr defTabSz="1219170">
              <a:buClr>
                <a:srgbClr val="000000"/>
              </a:buClr>
            </a:pPr>
            <a:r>
              <a:rPr lang="en-GB" sz="2133" kern="0">
                <a:solidFill>
                  <a:srgbClr val="000000"/>
                </a:solidFill>
                <a:latin typeface="Arial"/>
                <a:cs typeface="Arial"/>
                <a:sym typeface="Arial"/>
              </a:rPr>
              <a:t>Do you have 3 clear paragraphs?</a:t>
            </a:r>
            <a:endParaRPr sz="2133" kern="0">
              <a:solidFill>
                <a:srgbClr val="000000"/>
              </a:solidFill>
              <a:latin typeface="Arial"/>
              <a:cs typeface="Arial"/>
              <a:sym typeface="Arial"/>
            </a:endParaRPr>
          </a:p>
          <a:p>
            <a:pPr defTabSz="1219170">
              <a:buClr>
                <a:srgbClr val="000000"/>
              </a:buClr>
            </a:pPr>
            <a:r>
              <a:rPr lang="en-GB" sz="2133" kern="0">
                <a:solidFill>
                  <a:srgbClr val="000000"/>
                </a:solidFill>
                <a:latin typeface="Arial"/>
                <a:cs typeface="Arial"/>
                <a:sym typeface="Arial"/>
              </a:rPr>
              <a:t>Did you use some of the conjunctions?</a:t>
            </a:r>
            <a:endParaRPr sz="2133" kern="0">
              <a:solidFill>
                <a:srgbClr val="000000"/>
              </a:solidFill>
              <a:latin typeface="Arial"/>
              <a:cs typeface="Arial"/>
              <a:sym typeface="Arial"/>
            </a:endParaRPr>
          </a:p>
        </p:txBody>
      </p:sp>
      <p:sp>
        <p:nvSpPr>
          <p:cNvPr id="2122" name="Google Shape;2122;p276"/>
          <p:cNvSpPr txBox="1"/>
          <p:nvPr/>
        </p:nvSpPr>
        <p:spPr>
          <a:xfrm>
            <a:off x="290133" y="2406033"/>
            <a:ext cx="4768000" cy="1650400"/>
          </a:xfrm>
          <a:prstGeom prst="rect">
            <a:avLst/>
          </a:prstGeom>
          <a:solidFill>
            <a:srgbClr val="D9EAD3"/>
          </a:solidFill>
          <a:ln>
            <a:noFill/>
          </a:ln>
        </p:spPr>
        <p:txBody>
          <a:bodyPr spcFirstLastPara="1" wrap="square" lIns="121900" tIns="121900" rIns="121900" bIns="121900" anchor="t" anchorCtr="0">
            <a:noAutofit/>
          </a:bodyPr>
          <a:lstStyle/>
          <a:p>
            <a:pPr algn="ctr" defTabSz="1219170">
              <a:buClr>
                <a:srgbClr val="000000"/>
              </a:buClr>
            </a:pPr>
            <a:r>
              <a:rPr lang="en-GB" sz="2400" kern="0">
                <a:solidFill>
                  <a:srgbClr val="000000"/>
                </a:solidFill>
                <a:latin typeface="Comic Sans MS"/>
                <a:ea typeface="Comic Sans MS"/>
                <a:cs typeface="Comic Sans MS"/>
                <a:sym typeface="Comic Sans MS"/>
              </a:rPr>
              <a:t>They join two clauses which each make sense on their own and are of equal importance.We call these a main clause.</a:t>
            </a:r>
            <a:endParaRPr sz="2400" kern="0">
              <a:solidFill>
                <a:srgbClr val="000000"/>
              </a:solidFill>
              <a:latin typeface="Comic Sans MS"/>
              <a:ea typeface="Comic Sans MS"/>
              <a:cs typeface="Comic Sans MS"/>
              <a:sym typeface="Comic Sans MS"/>
            </a:endParaRPr>
          </a:p>
        </p:txBody>
      </p:sp>
      <p:sp>
        <p:nvSpPr>
          <p:cNvPr id="2123" name="Google Shape;2123;p276"/>
          <p:cNvSpPr txBox="1"/>
          <p:nvPr/>
        </p:nvSpPr>
        <p:spPr>
          <a:xfrm>
            <a:off x="5740133" y="2430617"/>
            <a:ext cx="6105200" cy="2146800"/>
          </a:xfrm>
          <a:prstGeom prst="rect">
            <a:avLst/>
          </a:prstGeom>
          <a:solidFill>
            <a:srgbClr val="D9EAD3"/>
          </a:solidFill>
          <a:ln>
            <a:noFill/>
          </a:ln>
        </p:spPr>
        <p:txBody>
          <a:bodyPr spcFirstLastPara="1" wrap="square" lIns="121900" tIns="121900" rIns="121900" bIns="121900" anchor="t" anchorCtr="0">
            <a:noAutofit/>
          </a:bodyPr>
          <a:lstStyle/>
          <a:p>
            <a:pPr algn="ctr" defTabSz="1219170">
              <a:buClr>
                <a:srgbClr val="000000"/>
              </a:buClr>
            </a:pPr>
            <a:r>
              <a:rPr lang="en-GB" sz="2400" kern="0">
                <a:solidFill>
                  <a:srgbClr val="000000"/>
                </a:solidFill>
                <a:latin typeface="Comic Sans MS"/>
                <a:ea typeface="Comic Sans MS"/>
                <a:cs typeface="Comic Sans MS"/>
                <a:sym typeface="Comic Sans MS"/>
              </a:rPr>
              <a:t>They join two clauses where one clause adds more information to the main clause, this could be about where, when or why something is happening.We call these a subordinating clause.</a:t>
            </a: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20212545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127"/>
        <p:cNvGrpSpPr/>
        <p:nvPr/>
      </p:nvGrpSpPr>
      <p:grpSpPr>
        <a:xfrm>
          <a:off x="0" y="0"/>
          <a:ext cx="0" cy="0"/>
          <a:chOff x="0" y="0"/>
          <a:chExt cx="0" cy="0"/>
        </a:xfrm>
      </p:grpSpPr>
      <p:sp>
        <p:nvSpPr>
          <p:cNvPr id="2128" name="Google Shape;2128;p277"/>
          <p:cNvSpPr txBox="1">
            <a:spLocks noGrp="1"/>
          </p:cNvSpPr>
          <p:nvPr>
            <p:ph type="ctrTitle"/>
          </p:nvPr>
        </p:nvSpPr>
        <p:spPr>
          <a:xfrm>
            <a:off x="51000" y="1623567"/>
            <a:ext cx="12090000" cy="4979200"/>
          </a:xfrm>
          <a:prstGeom prst="rect">
            <a:avLst/>
          </a:prstGeom>
        </p:spPr>
        <p:txBody>
          <a:bodyPr spcFirstLastPara="1" wrap="square" lIns="121900" tIns="121900" rIns="121900" bIns="121900" anchor="b" anchorCtr="0">
            <a:noAutofit/>
          </a:bodyPr>
          <a:lstStyle/>
          <a:p>
            <a:r>
              <a:rPr lang="en-GB" sz="4000"/>
              <a:t>Spell the short vowel sound ‘i’ with a Y.</a:t>
            </a:r>
            <a:endParaRPr sz="4000"/>
          </a:p>
          <a:p>
            <a:endParaRPr sz="4000"/>
          </a:p>
          <a:p>
            <a:endParaRPr sz="4000"/>
          </a:p>
          <a:p>
            <a:pPr algn="l"/>
            <a:endParaRPr sz="4000"/>
          </a:p>
          <a:p>
            <a:pPr algn="l"/>
            <a:endParaRPr sz="4000"/>
          </a:p>
          <a:p>
            <a:pPr algn="l"/>
            <a:endParaRPr sz="4000"/>
          </a:p>
          <a:p>
            <a:pPr algn="l"/>
            <a:endParaRPr sz="3200"/>
          </a:p>
        </p:txBody>
      </p:sp>
      <p:sp>
        <p:nvSpPr>
          <p:cNvPr id="2129" name="Google Shape;2129;p277"/>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2130" name="Google Shape;2130;p277"/>
          <p:cNvPicPr preferRelativeResize="0"/>
          <p:nvPr/>
        </p:nvPicPr>
        <p:blipFill>
          <a:blip r:embed="rId3">
            <a:alphaModFix/>
          </a:blip>
          <a:stretch>
            <a:fillRect/>
          </a:stretch>
        </p:blipFill>
        <p:spPr>
          <a:xfrm>
            <a:off x="211400" y="116900"/>
            <a:ext cx="1502800" cy="1506667"/>
          </a:xfrm>
          <a:prstGeom prst="rect">
            <a:avLst/>
          </a:prstGeom>
          <a:noFill/>
          <a:ln>
            <a:noFill/>
          </a:ln>
        </p:spPr>
      </p:pic>
    </p:spTree>
    <p:extLst>
      <p:ext uri="{BB962C8B-B14F-4D97-AF65-F5344CB8AC3E}">
        <p14:creationId xmlns:p14="http://schemas.microsoft.com/office/powerpoint/2010/main" val="37987589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134"/>
        <p:cNvGrpSpPr/>
        <p:nvPr/>
      </p:nvGrpSpPr>
      <p:grpSpPr>
        <a:xfrm>
          <a:off x="0" y="0"/>
          <a:ext cx="0" cy="0"/>
          <a:chOff x="0" y="0"/>
          <a:chExt cx="0" cy="0"/>
        </a:xfrm>
      </p:grpSpPr>
      <p:pic>
        <p:nvPicPr>
          <p:cNvPr id="2135" name="Google Shape;2135;p278"/>
          <p:cNvPicPr preferRelativeResize="0"/>
          <p:nvPr/>
        </p:nvPicPr>
        <p:blipFill>
          <a:blip r:embed="rId3">
            <a:alphaModFix/>
          </a:blip>
          <a:stretch>
            <a:fillRect/>
          </a:stretch>
        </p:blipFill>
        <p:spPr>
          <a:xfrm>
            <a:off x="5774333" y="1618369"/>
            <a:ext cx="4913600" cy="4801464"/>
          </a:xfrm>
          <a:prstGeom prst="rect">
            <a:avLst/>
          </a:prstGeom>
          <a:noFill/>
          <a:ln>
            <a:noFill/>
          </a:ln>
        </p:spPr>
      </p:pic>
      <p:graphicFrame>
        <p:nvGraphicFramePr>
          <p:cNvPr id="2136" name="Google Shape;2136;p278"/>
          <p:cNvGraphicFramePr/>
          <p:nvPr/>
        </p:nvGraphicFramePr>
        <p:xfrm>
          <a:off x="1270001" y="1905000"/>
          <a:ext cx="3536633" cy="4388880"/>
        </p:xfrm>
        <a:graphic>
          <a:graphicData uri="http://schemas.openxmlformats.org/drawingml/2006/table">
            <a:tbl>
              <a:tblPr>
                <a:noFill/>
              </a:tblPr>
              <a:tblGrid>
                <a:gridCol w="3536633">
                  <a:extLst>
                    <a:ext uri="{9D8B030D-6E8A-4147-A177-3AD203B41FA5}">
                      <a16:colId xmlns:a16="http://schemas.microsoft.com/office/drawing/2014/main" val="20000"/>
                    </a:ext>
                  </a:extLst>
                </a:gridCol>
              </a:tblGrid>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cygnet</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0"/>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pyramid</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1"/>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Egypt</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2"/>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gym</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3"/>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myth</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4"/>
                  </a:ext>
                </a:extLst>
              </a:tr>
              <a:tr h="731480">
                <a:tc>
                  <a:txBody>
                    <a:bodyPr/>
                    <a:lstStyle/>
                    <a:p>
                      <a:pPr marL="0" lvl="0" indent="0" algn="ctr" rtl="0">
                        <a:spcBef>
                          <a:spcPts val="0"/>
                        </a:spcBef>
                        <a:spcAft>
                          <a:spcPts val="0"/>
                        </a:spcAft>
                        <a:buNone/>
                      </a:pPr>
                      <a:r>
                        <a:rPr lang="en-GB" sz="3200">
                          <a:latin typeface="Comic Sans MS"/>
                          <a:ea typeface="Comic Sans MS"/>
                          <a:cs typeface="Comic Sans MS"/>
                          <a:sym typeface="Comic Sans MS"/>
                        </a:rPr>
                        <a:t>mystery</a:t>
                      </a:r>
                      <a:endParaRPr sz="3200">
                        <a:latin typeface="Comic Sans MS"/>
                        <a:ea typeface="Comic Sans MS"/>
                        <a:cs typeface="Comic Sans MS"/>
                        <a:sym typeface="Comic Sans MS"/>
                      </a:endParaRPr>
                    </a:p>
                  </a:txBody>
                  <a:tcPr marL="121900" marR="121900" marT="121900" marB="121900"/>
                </a:tc>
                <a:extLst>
                  <a:ext uri="{0D108BD9-81ED-4DB2-BD59-A6C34878D82A}">
                    <a16:rowId xmlns:a16="http://schemas.microsoft.com/office/drawing/2014/main" val="10005"/>
                  </a:ext>
                </a:extLst>
              </a:tr>
            </a:tbl>
          </a:graphicData>
        </a:graphic>
      </p:graphicFrame>
      <p:sp>
        <p:nvSpPr>
          <p:cNvPr id="2137" name="Google Shape;2137;p278"/>
          <p:cNvSpPr txBox="1"/>
          <p:nvPr/>
        </p:nvSpPr>
        <p:spPr>
          <a:xfrm>
            <a:off x="376700" y="64100"/>
            <a:ext cx="11165200" cy="1484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Remember these words from yesterday.</a:t>
            </a: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Read them aloud. Try closing your eyes and spelling them.</a:t>
            </a: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Use the words in the sentences on the next page. </a:t>
            </a:r>
            <a:endParaRPr sz="3200" kern="0">
              <a:solidFill>
                <a:srgbClr val="000000"/>
              </a:solidFill>
              <a:latin typeface="Arial"/>
              <a:cs typeface="Arial"/>
              <a:sym typeface="Arial"/>
            </a:endParaRPr>
          </a:p>
        </p:txBody>
      </p:sp>
      <p:cxnSp>
        <p:nvCxnSpPr>
          <p:cNvPr id="2138" name="Google Shape;2138;p278"/>
          <p:cNvCxnSpPr/>
          <p:nvPr/>
        </p:nvCxnSpPr>
        <p:spPr>
          <a:xfrm rot="10800000" flipH="1">
            <a:off x="4391133" y="5792867"/>
            <a:ext cx="1714400" cy="355600"/>
          </a:xfrm>
          <a:prstGeom prst="straightConnector1">
            <a:avLst/>
          </a:prstGeom>
          <a:noFill/>
          <a:ln w="9525" cap="flat" cmpd="sng">
            <a:solidFill>
              <a:schemeClr val="dk2"/>
            </a:solidFill>
            <a:prstDash val="solid"/>
            <a:round/>
            <a:headEnd type="none" w="med" len="med"/>
            <a:tailEnd type="triangle" w="med" len="med"/>
          </a:ln>
        </p:spPr>
      </p:cxnSp>
      <p:cxnSp>
        <p:nvCxnSpPr>
          <p:cNvPr id="2139" name="Google Shape;2139;p278"/>
          <p:cNvCxnSpPr/>
          <p:nvPr/>
        </p:nvCxnSpPr>
        <p:spPr>
          <a:xfrm rot="10800000" flipH="1">
            <a:off x="4537500" y="4099533"/>
            <a:ext cx="1986400" cy="1170800"/>
          </a:xfrm>
          <a:prstGeom prst="straightConnector1">
            <a:avLst/>
          </a:prstGeom>
          <a:noFill/>
          <a:ln w="9525" cap="flat" cmpd="sng">
            <a:solidFill>
              <a:schemeClr val="dk2"/>
            </a:solidFill>
            <a:prstDash val="solid"/>
            <a:round/>
            <a:headEnd type="none" w="med" len="med"/>
            <a:tailEnd type="triangle" w="med" len="med"/>
          </a:ln>
        </p:spPr>
      </p:cxnSp>
      <p:cxnSp>
        <p:nvCxnSpPr>
          <p:cNvPr id="2140" name="Google Shape;2140;p278"/>
          <p:cNvCxnSpPr/>
          <p:nvPr/>
        </p:nvCxnSpPr>
        <p:spPr>
          <a:xfrm>
            <a:off x="4474800" y="3785800"/>
            <a:ext cx="4537200" cy="2049200"/>
          </a:xfrm>
          <a:prstGeom prst="straightConnector1">
            <a:avLst/>
          </a:prstGeom>
          <a:noFill/>
          <a:ln w="9525" cap="flat" cmpd="sng">
            <a:solidFill>
              <a:schemeClr val="dk2"/>
            </a:solidFill>
            <a:prstDash val="solid"/>
            <a:round/>
            <a:headEnd type="none" w="med" len="med"/>
            <a:tailEnd type="triangle" w="med" len="med"/>
          </a:ln>
        </p:spPr>
      </p:cxnSp>
      <p:cxnSp>
        <p:nvCxnSpPr>
          <p:cNvPr id="2141" name="Google Shape;2141;p278"/>
          <p:cNvCxnSpPr/>
          <p:nvPr/>
        </p:nvCxnSpPr>
        <p:spPr>
          <a:xfrm>
            <a:off x="4223867" y="2238567"/>
            <a:ext cx="4600000" cy="146400"/>
          </a:xfrm>
          <a:prstGeom prst="straightConnector1">
            <a:avLst/>
          </a:prstGeom>
          <a:noFill/>
          <a:ln w="9525" cap="flat" cmpd="sng">
            <a:solidFill>
              <a:schemeClr val="dk2"/>
            </a:solidFill>
            <a:prstDash val="solid"/>
            <a:round/>
            <a:headEnd type="none" w="med" len="med"/>
            <a:tailEnd type="triangle" w="med" len="med"/>
          </a:ln>
        </p:spPr>
      </p:cxnSp>
      <p:cxnSp>
        <p:nvCxnSpPr>
          <p:cNvPr id="2142" name="Google Shape;2142;p278"/>
          <p:cNvCxnSpPr/>
          <p:nvPr/>
        </p:nvCxnSpPr>
        <p:spPr>
          <a:xfrm>
            <a:off x="4307500" y="3054000"/>
            <a:ext cx="4683600" cy="732000"/>
          </a:xfrm>
          <a:prstGeom prst="straightConnector1">
            <a:avLst/>
          </a:prstGeom>
          <a:noFill/>
          <a:ln w="9525" cap="flat" cmpd="sng">
            <a:solidFill>
              <a:schemeClr val="dk2"/>
            </a:solidFill>
            <a:prstDash val="solid"/>
            <a:round/>
            <a:headEnd type="none" w="med" len="med"/>
            <a:tailEnd type="triangle" w="med" len="med"/>
          </a:ln>
        </p:spPr>
      </p:cxnSp>
      <p:cxnSp>
        <p:nvCxnSpPr>
          <p:cNvPr id="2143" name="Google Shape;2143;p278"/>
          <p:cNvCxnSpPr/>
          <p:nvPr/>
        </p:nvCxnSpPr>
        <p:spPr>
          <a:xfrm rot="10800000" flipH="1">
            <a:off x="4474800" y="2635900"/>
            <a:ext cx="1923600" cy="1860800"/>
          </a:xfrm>
          <a:prstGeom prst="straightConnector1">
            <a:avLst/>
          </a:prstGeom>
          <a:noFill/>
          <a:ln w="9525" cap="flat" cmpd="sng">
            <a:solidFill>
              <a:schemeClr val="dk2"/>
            </a:solidFill>
            <a:prstDash val="solid"/>
            <a:round/>
            <a:headEnd type="none" w="med" len="med"/>
            <a:tailEnd type="triangle" w="med" len="med"/>
          </a:ln>
        </p:spPr>
      </p:cxnSp>
    </p:spTree>
    <p:extLst>
      <p:ext uri="{BB962C8B-B14F-4D97-AF65-F5344CB8AC3E}">
        <p14:creationId xmlns:p14="http://schemas.microsoft.com/office/powerpoint/2010/main" val="9440020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2147"/>
        <p:cNvGrpSpPr/>
        <p:nvPr/>
      </p:nvGrpSpPr>
      <p:grpSpPr>
        <a:xfrm>
          <a:off x="0" y="0"/>
          <a:ext cx="0" cy="0"/>
          <a:chOff x="0" y="0"/>
          <a:chExt cx="0" cy="0"/>
        </a:xfrm>
      </p:grpSpPr>
      <p:sp>
        <p:nvSpPr>
          <p:cNvPr id="2148" name="Google Shape;2148;p279"/>
          <p:cNvSpPr txBox="1">
            <a:spLocks noGrp="1"/>
          </p:cNvSpPr>
          <p:nvPr>
            <p:ph type="ctrTitle"/>
          </p:nvPr>
        </p:nvSpPr>
        <p:spPr>
          <a:xfrm>
            <a:off x="328500" y="1689467"/>
            <a:ext cx="11360800" cy="4252000"/>
          </a:xfrm>
          <a:prstGeom prst="rect">
            <a:avLst/>
          </a:prstGeom>
        </p:spPr>
        <p:txBody>
          <a:bodyPr spcFirstLastPara="1" wrap="square" lIns="121900" tIns="121900" rIns="121900" bIns="121900" anchor="b" anchorCtr="0">
            <a:noAutofit/>
          </a:bodyPr>
          <a:lstStyle/>
          <a:p>
            <a:r>
              <a:rPr lang="en-GB" sz="3200">
                <a:latin typeface="Comic Sans MS"/>
                <a:ea typeface="Comic Sans MS"/>
                <a:cs typeface="Comic Sans MS"/>
                <a:sym typeface="Comic Sans MS"/>
              </a:rPr>
              <a:t>Remember to spell the words accurately.</a:t>
            </a:r>
            <a:endParaRPr sz="3200">
              <a:latin typeface="Comic Sans MS"/>
              <a:ea typeface="Comic Sans MS"/>
              <a:cs typeface="Comic Sans MS"/>
              <a:sym typeface="Comic Sans MS"/>
            </a:endParaRPr>
          </a:p>
          <a:p>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The mother swan taught the _________ to swim.</a:t>
            </a:r>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The detective tried to solve the _______.</a:t>
            </a:r>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Last summer I travelled to _______ for my holidays.</a:t>
            </a:r>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The ancient pharaohs were buried in _______.</a:t>
            </a:r>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My brother works out at the ____ every day.</a:t>
            </a:r>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Unicorns and dragons are both a ____ but we still like to believe in them.</a:t>
            </a:r>
            <a:endParaRPr sz="3200">
              <a:latin typeface="Comic Sans MS"/>
              <a:ea typeface="Comic Sans MS"/>
              <a:cs typeface="Comic Sans MS"/>
              <a:sym typeface="Comic Sans MS"/>
            </a:endParaRPr>
          </a:p>
        </p:txBody>
      </p:sp>
    </p:spTree>
    <p:extLst>
      <p:ext uri="{BB962C8B-B14F-4D97-AF65-F5344CB8AC3E}">
        <p14:creationId xmlns:p14="http://schemas.microsoft.com/office/powerpoint/2010/main" val="39992757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152"/>
        <p:cNvGrpSpPr/>
        <p:nvPr/>
      </p:nvGrpSpPr>
      <p:grpSpPr>
        <a:xfrm>
          <a:off x="0" y="0"/>
          <a:ext cx="0" cy="0"/>
          <a:chOff x="0" y="0"/>
          <a:chExt cx="0" cy="0"/>
        </a:xfrm>
      </p:grpSpPr>
      <p:sp>
        <p:nvSpPr>
          <p:cNvPr id="2153" name="Google Shape;2153;p280"/>
          <p:cNvSpPr txBox="1">
            <a:spLocks noGrp="1"/>
          </p:cNvSpPr>
          <p:nvPr>
            <p:ph type="ctrTitle"/>
          </p:nvPr>
        </p:nvSpPr>
        <p:spPr>
          <a:xfrm>
            <a:off x="328500" y="1689467"/>
            <a:ext cx="11360800" cy="4252000"/>
          </a:xfrm>
          <a:prstGeom prst="rect">
            <a:avLst/>
          </a:prstGeom>
        </p:spPr>
        <p:txBody>
          <a:bodyPr spcFirstLastPara="1" wrap="square" lIns="121900" tIns="121900" rIns="121900" bIns="121900" anchor="b" anchorCtr="0">
            <a:noAutofit/>
          </a:bodyPr>
          <a:lstStyle/>
          <a:p>
            <a:r>
              <a:rPr lang="en-GB" sz="3200">
                <a:latin typeface="Comic Sans MS"/>
                <a:ea typeface="Comic Sans MS"/>
                <a:cs typeface="Comic Sans MS"/>
                <a:sym typeface="Comic Sans MS"/>
              </a:rPr>
              <a:t>Remember to spell the words accurately.</a:t>
            </a:r>
            <a:endParaRPr sz="3200">
              <a:latin typeface="Comic Sans MS"/>
              <a:ea typeface="Comic Sans MS"/>
              <a:cs typeface="Comic Sans MS"/>
              <a:sym typeface="Comic Sans MS"/>
            </a:endParaRPr>
          </a:p>
          <a:p>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The mother swan taught the </a:t>
            </a:r>
            <a:r>
              <a:rPr lang="en-GB" sz="3200">
                <a:solidFill>
                  <a:srgbClr val="FF0000"/>
                </a:solidFill>
                <a:latin typeface="Comic Sans MS"/>
                <a:ea typeface="Comic Sans MS"/>
                <a:cs typeface="Comic Sans MS"/>
                <a:sym typeface="Comic Sans MS"/>
              </a:rPr>
              <a:t>cygnet </a:t>
            </a:r>
            <a:r>
              <a:rPr lang="en-GB" sz="3200">
                <a:latin typeface="Comic Sans MS"/>
                <a:ea typeface="Comic Sans MS"/>
                <a:cs typeface="Comic Sans MS"/>
                <a:sym typeface="Comic Sans MS"/>
              </a:rPr>
              <a:t>to swim.</a:t>
            </a:r>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The detective tried to solve the </a:t>
            </a:r>
            <a:r>
              <a:rPr lang="en-GB" sz="3200">
                <a:solidFill>
                  <a:srgbClr val="FF0000"/>
                </a:solidFill>
                <a:latin typeface="Comic Sans MS"/>
                <a:ea typeface="Comic Sans MS"/>
                <a:cs typeface="Comic Sans MS"/>
                <a:sym typeface="Comic Sans MS"/>
              </a:rPr>
              <a:t>mystery</a:t>
            </a:r>
            <a:r>
              <a:rPr lang="en-GB" sz="3200">
                <a:latin typeface="Comic Sans MS"/>
                <a:ea typeface="Comic Sans MS"/>
                <a:cs typeface="Comic Sans MS"/>
                <a:sym typeface="Comic Sans MS"/>
              </a:rPr>
              <a:t>.</a:t>
            </a:r>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Last summer I travelled to </a:t>
            </a:r>
            <a:r>
              <a:rPr lang="en-GB" sz="3200">
                <a:solidFill>
                  <a:srgbClr val="FF0000"/>
                </a:solidFill>
                <a:latin typeface="Comic Sans MS"/>
                <a:ea typeface="Comic Sans MS"/>
                <a:cs typeface="Comic Sans MS"/>
                <a:sym typeface="Comic Sans MS"/>
              </a:rPr>
              <a:t>Egypt </a:t>
            </a:r>
            <a:r>
              <a:rPr lang="en-GB" sz="3200">
                <a:latin typeface="Comic Sans MS"/>
                <a:ea typeface="Comic Sans MS"/>
                <a:cs typeface="Comic Sans MS"/>
                <a:sym typeface="Comic Sans MS"/>
              </a:rPr>
              <a:t>for my holidays.</a:t>
            </a:r>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The ancient pharaohs were buried in </a:t>
            </a:r>
            <a:r>
              <a:rPr lang="en-GB" sz="3200">
                <a:solidFill>
                  <a:srgbClr val="FF0000"/>
                </a:solidFill>
                <a:latin typeface="Comic Sans MS"/>
                <a:ea typeface="Comic Sans MS"/>
                <a:cs typeface="Comic Sans MS"/>
                <a:sym typeface="Comic Sans MS"/>
              </a:rPr>
              <a:t>pyramids</a:t>
            </a:r>
            <a:r>
              <a:rPr lang="en-GB" sz="3200">
                <a:latin typeface="Comic Sans MS"/>
                <a:ea typeface="Comic Sans MS"/>
                <a:cs typeface="Comic Sans MS"/>
                <a:sym typeface="Comic Sans MS"/>
              </a:rPr>
              <a:t>.</a:t>
            </a:r>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My brother works out at the </a:t>
            </a:r>
            <a:r>
              <a:rPr lang="en-GB" sz="3200">
                <a:solidFill>
                  <a:srgbClr val="FF0000"/>
                </a:solidFill>
                <a:latin typeface="Comic Sans MS"/>
                <a:ea typeface="Comic Sans MS"/>
                <a:cs typeface="Comic Sans MS"/>
                <a:sym typeface="Comic Sans MS"/>
              </a:rPr>
              <a:t>gym </a:t>
            </a:r>
            <a:r>
              <a:rPr lang="en-GB" sz="3200">
                <a:latin typeface="Comic Sans MS"/>
                <a:ea typeface="Comic Sans MS"/>
                <a:cs typeface="Comic Sans MS"/>
                <a:sym typeface="Comic Sans MS"/>
              </a:rPr>
              <a:t>every day.</a:t>
            </a:r>
            <a:endParaRPr sz="3200">
              <a:latin typeface="Comic Sans MS"/>
              <a:ea typeface="Comic Sans MS"/>
              <a:cs typeface="Comic Sans MS"/>
              <a:sym typeface="Comic Sans MS"/>
            </a:endParaRPr>
          </a:p>
          <a:p>
            <a:pPr marL="609585" indent="-507987" algn="l">
              <a:buSzPts val="2400"/>
              <a:buFont typeface="Comic Sans MS"/>
              <a:buAutoNum type="arabicPeriod"/>
            </a:pPr>
            <a:r>
              <a:rPr lang="en-GB" sz="3200">
                <a:latin typeface="Comic Sans MS"/>
                <a:ea typeface="Comic Sans MS"/>
                <a:cs typeface="Comic Sans MS"/>
                <a:sym typeface="Comic Sans MS"/>
              </a:rPr>
              <a:t>Unicorns and dragons are both a </a:t>
            </a:r>
            <a:r>
              <a:rPr lang="en-GB" sz="3200">
                <a:solidFill>
                  <a:srgbClr val="FF0000"/>
                </a:solidFill>
                <a:latin typeface="Comic Sans MS"/>
                <a:ea typeface="Comic Sans MS"/>
                <a:cs typeface="Comic Sans MS"/>
                <a:sym typeface="Comic Sans MS"/>
              </a:rPr>
              <a:t>myth </a:t>
            </a:r>
            <a:r>
              <a:rPr lang="en-GB" sz="3200">
                <a:latin typeface="Comic Sans MS"/>
                <a:ea typeface="Comic Sans MS"/>
                <a:cs typeface="Comic Sans MS"/>
                <a:sym typeface="Comic Sans MS"/>
              </a:rPr>
              <a:t>but we still like to believe in them.</a:t>
            </a:r>
            <a:endParaRPr sz="3200">
              <a:latin typeface="Comic Sans MS"/>
              <a:ea typeface="Comic Sans MS"/>
              <a:cs typeface="Comic Sans MS"/>
              <a:sym typeface="Comic Sans MS"/>
            </a:endParaRPr>
          </a:p>
        </p:txBody>
      </p:sp>
    </p:spTree>
    <p:extLst>
      <p:ext uri="{BB962C8B-B14F-4D97-AF65-F5344CB8AC3E}">
        <p14:creationId xmlns:p14="http://schemas.microsoft.com/office/powerpoint/2010/main" val="10696820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2157"/>
        <p:cNvGrpSpPr/>
        <p:nvPr/>
      </p:nvGrpSpPr>
      <p:grpSpPr>
        <a:xfrm>
          <a:off x="0" y="0"/>
          <a:ext cx="0" cy="0"/>
          <a:chOff x="0" y="0"/>
          <a:chExt cx="0" cy="0"/>
        </a:xfrm>
      </p:grpSpPr>
      <p:sp>
        <p:nvSpPr>
          <p:cNvPr id="2158" name="Google Shape;2158;p281"/>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2159" name="Google Shape;2159;p281"/>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2160" name="Google Shape;2160;p281"/>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6883724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164"/>
        <p:cNvGrpSpPr/>
        <p:nvPr/>
      </p:nvGrpSpPr>
      <p:grpSpPr>
        <a:xfrm>
          <a:off x="0" y="0"/>
          <a:ext cx="0" cy="0"/>
          <a:chOff x="0" y="0"/>
          <a:chExt cx="0" cy="0"/>
        </a:xfrm>
      </p:grpSpPr>
      <p:sp>
        <p:nvSpPr>
          <p:cNvPr id="2165" name="Google Shape;2165;p282"/>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r>
              <a:rPr lang="en-GB"/>
              <a:t>P.E.</a:t>
            </a:r>
            <a:endParaRPr/>
          </a:p>
        </p:txBody>
      </p:sp>
      <p:sp>
        <p:nvSpPr>
          <p:cNvPr id="2166" name="Google Shape;2166;p282"/>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spTree>
    <p:extLst>
      <p:ext uri="{BB962C8B-B14F-4D97-AF65-F5344CB8AC3E}">
        <p14:creationId xmlns:p14="http://schemas.microsoft.com/office/powerpoint/2010/main" val="41930733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170"/>
        <p:cNvGrpSpPr/>
        <p:nvPr/>
      </p:nvGrpSpPr>
      <p:grpSpPr>
        <a:xfrm>
          <a:off x="0" y="0"/>
          <a:ext cx="0" cy="0"/>
          <a:chOff x="0" y="0"/>
          <a:chExt cx="0" cy="0"/>
        </a:xfrm>
      </p:grpSpPr>
      <p:sp>
        <p:nvSpPr>
          <p:cNvPr id="2171" name="Google Shape;2171;p283"/>
          <p:cNvSpPr txBox="1"/>
          <p:nvPr/>
        </p:nvSpPr>
        <p:spPr>
          <a:xfrm>
            <a:off x="446167" y="479233"/>
            <a:ext cx="11237200" cy="87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733" b="1" kern="0">
                <a:solidFill>
                  <a:srgbClr val="000000"/>
                </a:solidFill>
                <a:highlight>
                  <a:srgbClr val="FAFAFA"/>
                </a:highlight>
                <a:latin typeface="Arial"/>
                <a:cs typeface="Arial"/>
                <a:sym typeface="Arial"/>
              </a:rPr>
              <a:t>This afternoon we are going to be doing some PE. You’ll need to log onto Real PE and following the activities. Here’s how you get on.</a:t>
            </a:r>
            <a:endParaRPr sz="1733" b="1" kern="0">
              <a:solidFill>
                <a:srgbClr val="000000"/>
              </a:solidFill>
              <a:highlight>
                <a:srgbClr val="FAFAFA"/>
              </a:highlight>
              <a:latin typeface="Arial"/>
              <a:cs typeface="Arial"/>
              <a:sym typeface="Arial"/>
            </a:endParaRPr>
          </a:p>
          <a:p>
            <a:pPr defTabSz="1219170">
              <a:buClr>
                <a:srgbClr val="000000"/>
              </a:buClr>
            </a:pPr>
            <a:endParaRPr sz="1733" b="1" kern="0">
              <a:solidFill>
                <a:srgbClr val="000000"/>
              </a:solidFill>
              <a:highlight>
                <a:srgbClr val="FAFAFA"/>
              </a:highlight>
              <a:latin typeface="Arial"/>
              <a:cs typeface="Arial"/>
              <a:sym typeface="Arial"/>
            </a:endParaRPr>
          </a:p>
          <a:p>
            <a:pPr defTabSz="1219170">
              <a:buClr>
                <a:srgbClr val="000000"/>
              </a:buClr>
            </a:pPr>
            <a:r>
              <a:rPr lang="en-GB" sz="1733" b="1" kern="0">
                <a:solidFill>
                  <a:srgbClr val="000000"/>
                </a:solidFill>
                <a:highlight>
                  <a:srgbClr val="FAFAFA"/>
                </a:highlight>
                <a:latin typeface="Arial"/>
                <a:cs typeface="Arial"/>
                <a:sym typeface="Arial"/>
              </a:rPr>
              <a:t>Type in the website address and then use the login details below to log on. </a:t>
            </a:r>
            <a:endParaRPr sz="1733" b="1" kern="0">
              <a:solidFill>
                <a:srgbClr val="000000"/>
              </a:solidFill>
              <a:highlight>
                <a:srgbClr val="FAFAFA"/>
              </a:highlight>
              <a:latin typeface="Arial"/>
              <a:cs typeface="Arial"/>
              <a:sym typeface="Arial"/>
            </a:endParaRPr>
          </a:p>
        </p:txBody>
      </p:sp>
      <p:pic>
        <p:nvPicPr>
          <p:cNvPr id="2172" name="Google Shape;2172;p283"/>
          <p:cNvPicPr preferRelativeResize="0"/>
          <p:nvPr/>
        </p:nvPicPr>
        <p:blipFill>
          <a:blip r:embed="rId3">
            <a:alphaModFix/>
          </a:blip>
          <a:stretch>
            <a:fillRect/>
          </a:stretch>
        </p:blipFill>
        <p:spPr>
          <a:xfrm>
            <a:off x="446167" y="3111834"/>
            <a:ext cx="9630767" cy="2176300"/>
          </a:xfrm>
          <a:prstGeom prst="rect">
            <a:avLst/>
          </a:prstGeom>
          <a:noFill/>
          <a:ln>
            <a:noFill/>
          </a:ln>
        </p:spPr>
      </p:pic>
    </p:spTree>
    <p:extLst>
      <p:ext uri="{BB962C8B-B14F-4D97-AF65-F5344CB8AC3E}">
        <p14:creationId xmlns:p14="http://schemas.microsoft.com/office/powerpoint/2010/main" val="10602823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176"/>
        <p:cNvGrpSpPr/>
        <p:nvPr/>
      </p:nvGrpSpPr>
      <p:grpSpPr>
        <a:xfrm>
          <a:off x="0" y="0"/>
          <a:ext cx="0" cy="0"/>
          <a:chOff x="0" y="0"/>
          <a:chExt cx="0" cy="0"/>
        </a:xfrm>
      </p:grpSpPr>
      <p:pic>
        <p:nvPicPr>
          <p:cNvPr id="2177" name="Google Shape;2177;p284"/>
          <p:cNvPicPr preferRelativeResize="0"/>
          <p:nvPr/>
        </p:nvPicPr>
        <p:blipFill rotWithShape="1">
          <a:blip r:embed="rId3">
            <a:alphaModFix/>
          </a:blip>
          <a:srcRect t="4531" b="5565"/>
          <a:stretch/>
        </p:blipFill>
        <p:spPr>
          <a:xfrm>
            <a:off x="1845967" y="2346600"/>
            <a:ext cx="8500067" cy="4296565"/>
          </a:xfrm>
          <a:prstGeom prst="rect">
            <a:avLst/>
          </a:prstGeom>
          <a:noFill/>
          <a:ln>
            <a:noFill/>
          </a:ln>
        </p:spPr>
      </p:pic>
      <p:sp>
        <p:nvSpPr>
          <p:cNvPr id="2178" name="Google Shape;2178;p284"/>
          <p:cNvSpPr txBox="1"/>
          <p:nvPr/>
        </p:nvSpPr>
        <p:spPr>
          <a:xfrm>
            <a:off x="1338533" y="429667"/>
            <a:ext cx="9799600" cy="171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You’ll be directed to this page. You need to click on the section at the bottom of the page that says key stage 2 and then scroll down.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1835678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2182"/>
        <p:cNvGrpSpPr/>
        <p:nvPr/>
      </p:nvGrpSpPr>
      <p:grpSpPr>
        <a:xfrm>
          <a:off x="0" y="0"/>
          <a:ext cx="0" cy="0"/>
          <a:chOff x="0" y="0"/>
          <a:chExt cx="0" cy="0"/>
        </a:xfrm>
      </p:grpSpPr>
      <p:pic>
        <p:nvPicPr>
          <p:cNvPr id="2183" name="Google Shape;2183;p285"/>
          <p:cNvPicPr preferRelativeResize="0"/>
          <p:nvPr/>
        </p:nvPicPr>
        <p:blipFill rotWithShape="1">
          <a:blip r:embed="rId3">
            <a:alphaModFix/>
          </a:blip>
          <a:srcRect t="4278" b="12478"/>
          <a:stretch/>
        </p:blipFill>
        <p:spPr>
          <a:xfrm>
            <a:off x="335401" y="1322034"/>
            <a:ext cx="10372999" cy="5370735"/>
          </a:xfrm>
          <a:prstGeom prst="rect">
            <a:avLst/>
          </a:prstGeom>
          <a:noFill/>
          <a:ln>
            <a:noFill/>
          </a:ln>
        </p:spPr>
      </p:pic>
      <p:sp>
        <p:nvSpPr>
          <p:cNvPr id="2184" name="Google Shape;2184;p285"/>
          <p:cNvSpPr txBox="1"/>
          <p:nvPr/>
        </p:nvSpPr>
        <p:spPr>
          <a:xfrm>
            <a:off x="347033" y="363567"/>
            <a:ext cx="11237200" cy="958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We are then going to be looking at “Day 1”. You can feel free to watch the video or you can just go straight into the first activity. </a:t>
            </a:r>
            <a:endParaRPr sz="1867" kern="0">
              <a:solidFill>
                <a:srgbClr val="000000"/>
              </a:solidFill>
              <a:latin typeface="Arial"/>
              <a:cs typeface="Arial"/>
              <a:sym typeface="Arial"/>
            </a:endParaRPr>
          </a:p>
        </p:txBody>
      </p:sp>
      <p:cxnSp>
        <p:nvCxnSpPr>
          <p:cNvPr id="2185" name="Google Shape;2185;p285"/>
          <p:cNvCxnSpPr/>
          <p:nvPr/>
        </p:nvCxnSpPr>
        <p:spPr>
          <a:xfrm flipH="1">
            <a:off x="2495433" y="743633"/>
            <a:ext cx="6081200" cy="2809200"/>
          </a:xfrm>
          <a:prstGeom prst="straightConnector1">
            <a:avLst/>
          </a:prstGeom>
          <a:noFill/>
          <a:ln w="9525" cap="flat" cmpd="sng">
            <a:solidFill>
              <a:schemeClr val="dk2"/>
            </a:solidFill>
            <a:prstDash val="solid"/>
            <a:round/>
            <a:headEnd type="none" w="med" len="med"/>
            <a:tailEnd type="triangle" w="med" len="med"/>
          </a:ln>
        </p:spPr>
      </p:cxnSp>
    </p:spTree>
    <p:extLst>
      <p:ext uri="{BB962C8B-B14F-4D97-AF65-F5344CB8AC3E}">
        <p14:creationId xmlns:p14="http://schemas.microsoft.com/office/powerpoint/2010/main" val="9979835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2189"/>
        <p:cNvGrpSpPr/>
        <p:nvPr/>
      </p:nvGrpSpPr>
      <p:grpSpPr>
        <a:xfrm>
          <a:off x="0" y="0"/>
          <a:ext cx="0" cy="0"/>
          <a:chOff x="0" y="0"/>
          <a:chExt cx="0" cy="0"/>
        </a:xfrm>
      </p:grpSpPr>
      <p:sp>
        <p:nvSpPr>
          <p:cNvPr id="2190" name="Google Shape;2190;p286"/>
          <p:cNvSpPr txBox="1">
            <a:spLocks noGrp="1"/>
          </p:cNvSpPr>
          <p:nvPr>
            <p:ph type="ctrTitle"/>
          </p:nvPr>
        </p:nvSpPr>
        <p:spPr>
          <a:xfrm>
            <a:off x="311033" y="2228400"/>
            <a:ext cx="11360800" cy="2401200"/>
          </a:xfrm>
          <a:prstGeom prst="rect">
            <a:avLst/>
          </a:prstGeom>
          <a:noFill/>
          <a:ln>
            <a:noFill/>
          </a:ln>
        </p:spPr>
        <p:txBody>
          <a:bodyPr spcFirstLastPara="1" wrap="square" lIns="121900" tIns="121900" rIns="121900" bIns="121900" anchor="b" anchorCtr="0">
            <a:noAutofit/>
          </a:bodyPr>
          <a:lstStyle/>
          <a:p>
            <a:r>
              <a:rPr lang="en-GB" sz="3200"/>
              <a:t>Mr Mottershead and Mrs Shipley really hope you enjoyed the Stone Age theme over the past two weeks.</a:t>
            </a:r>
            <a:endParaRPr sz="3200"/>
          </a:p>
          <a:p>
            <a:r>
              <a:rPr lang="en-GB" sz="3200"/>
              <a:t>Enjoy your weekend and we will have a new theme for you on Monday.</a:t>
            </a:r>
            <a:endParaRPr sz="3200"/>
          </a:p>
        </p:txBody>
      </p:sp>
    </p:spTree>
    <p:extLst>
      <p:ext uri="{BB962C8B-B14F-4D97-AF65-F5344CB8AC3E}">
        <p14:creationId xmlns:p14="http://schemas.microsoft.com/office/powerpoint/2010/main" val="385476671"/>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2271</Words>
  <Application>Microsoft Office PowerPoint</Application>
  <PresentationFormat>Widescreen</PresentationFormat>
  <Paragraphs>352</Paragraphs>
  <Slides>46</Slides>
  <Notes>46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46</vt:i4>
      </vt:variant>
    </vt:vector>
  </HeadingPairs>
  <TitlesOfParts>
    <vt:vector size="50" baseType="lpstr">
      <vt:lpstr>Arial</vt:lpstr>
      <vt:lpstr>Calibri</vt:lpstr>
      <vt:lpstr>Comic Sans MS</vt:lpstr>
      <vt:lpstr>Simple Light</vt:lpstr>
      <vt:lpstr>Thursday 14th May   Is your head ready to calculate?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WALT: turn notes into a paragraph And include conjunctions to extend sentences. </vt:lpstr>
      <vt:lpstr>PowerPoint Presentation</vt:lpstr>
      <vt:lpstr>Spell the short vowel sound ‘i’ with a Y.  Watch the link below  https://uk.video.search.yahoo.com/yhs/search;_ylt=AwrEzeG88oleREEAhD.c3olQ;_ylu=X3oDMTBncGdyMzQ0BHNlYwNzZWFyY2gEdnRpZAM-;_ylc=X1MDMTM1MTIxMjcwMA  Match the correct spelling words to the pictures on the next page. Write the words down.</vt:lpstr>
      <vt:lpstr>PowerPoint Presentation</vt:lpstr>
      <vt:lpstr>PowerPoint Presentation</vt:lpstr>
      <vt:lpstr>Rainbow write each  word 3 times.  </vt:lpstr>
      <vt:lpstr>Your morning lessons are completed.      Time for lunch.   Then come back this afternoon for your curriculum activity. </vt:lpstr>
      <vt:lpstr>History, Geography and Beliefs.</vt:lpstr>
      <vt:lpstr>Welcome to Stonehenge.</vt:lpstr>
      <vt:lpstr>Welcome to Stonehenge.  Use the link below to take a virtual tour of the real Stonehenge as it is today. </vt:lpstr>
      <vt:lpstr>https://www.bbc.co.uk/bitesize/topics/z82hsbk/articles/zg8q2hv</vt:lpstr>
      <vt:lpstr>Make an information poster about Stonehenge. Use the information from the websites to help you.</vt:lpstr>
      <vt:lpstr>Did you work hard with your learning today? See you in the morning.</vt:lpstr>
      <vt:lpstr>Friday 15th May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Time for a break. Have a drink and a snack.</vt:lpstr>
      <vt:lpstr>Use a table like this to help you make notes. </vt:lpstr>
      <vt:lpstr>PowerPoint Presentation</vt:lpstr>
      <vt:lpstr>WALT: turn notes into a paragraph and include conjunctions to extend sentences.</vt:lpstr>
      <vt:lpstr>PowerPoint Presentation</vt:lpstr>
      <vt:lpstr>Spell the short vowel sound ‘i’ with a Y.      </vt:lpstr>
      <vt:lpstr>PowerPoint Presentation</vt:lpstr>
      <vt:lpstr>Remember to spell the words accurately.  The mother swan taught the _________ to swim. The detective tried to solve the _______. Last summer I travelled to _______ for my holidays. The ancient pharaohs were buried in _______. My brother works out at the ____ every day. Unicorns and dragons are both a ____ but we still like to believe in them.</vt:lpstr>
      <vt:lpstr>Remember to spell the words accurately.  The mother swan taught the cygnet to swim. The detective tried to solve the mystery. Last summer I travelled to Egypt for my holidays. The ancient pharaohs were buried in pyramids. My brother works out at the gym every day. Unicorns and dragons are both a myth but we still like to believe in them.</vt:lpstr>
      <vt:lpstr>Your morning lessons are completed.      Time for lunch.   Then come back this afternoon for your curriculum activity. </vt:lpstr>
      <vt:lpstr>P.E.</vt:lpstr>
      <vt:lpstr>PowerPoint Presentation</vt:lpstr>
      <vt:lpstr>PowerPoint Presentation</vt:lpstr>
      <vt:lpstr>PowerPoint Presentation</vt:lpstr>
      <vt:lpstr>Mr Mottershead and Mrs Shipley really hope you enjoyed the Stone Age theme over the past two weeks. Enjoy your weekend and we will have a new theme for you on Monday.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14th May   Is your head ready to calculate?  Remember you can do these independently then share them with an adult.  Question 10 may have more than one answer. Don’t worry about always finding the answer it is how you try to work out and reason that is important.</dc:title>
  <dc:creator>Mottershead D</dc:creator>
  <cp:lastModifiedBy>Mottershead D</cp:lastModifiedBy>
  <cp:revision>2</cp:revision>
  <dcterms:created xsi:type="dcterms:W3CDTF">2020-05-01T10:37:39Z</dcterms:created>
  <dcterms:modified xsi:type="dcterms:W3CDTF">2020-05-05T16:31:50Z</dcterms:modified>
</cp:coreProperties>
</file>