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 id="2147483694" r:id="rId3"/>
  </p:sldMasterIdLst>
  <p:notesMasterIdLst>
    <p:notesMasterId r:id="rId3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770A0-A40F-4FC2-A141-4A3D87263838}" type="datetimeFigureOut">
              <a:rPr lang="en-US" smtClean="0"/>
              <a:t>6/12/2020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2C690B-B2B7-4F7C-8EEE-88506E382A79}" type="slidenum">
              <a:rPr lang="en-US" smtClean="0"/>
              <a:t>‹#›</a:t>
            </a:fld>
            <a:endParaRPr lang="en-US"/>
          </a:p>
        </p:txBody>
      </p:sp>
    </p:spTree>
    <p:extLst>
      <p:ext uri="{BB962C8B-B14F-4D97-AF65-F5344CB8AC3E}">
        <p14:creationId xmlns:p14="http://schemas.microsoft.com/office/powerpoint/2010/main" val="1045760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8"/>
        <p:cNvGrpSpPr/>
        <p:nvPr/>
      </p:nvGrpSpPr>
      <p:grpSpPr>
        <a:xfrm>
          <a:off x="0" y="0"/>
          <a:ext cx="0" cy="0"/>
          <a:chOff x="0" y="0"/>
          <a:chExt cx="0" cy="0"/>
        </a:xfrm>
      </p:grpSpPr>
      <p:sp>
        <p:nvSpPr>
          <p:cNvPr id="1589" name="Google Shape;158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0" name="Google Shape;1590;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84419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4"/>
        <p:cNvGrpSpPr/>
        <p:nvPr/>
      </p:nvGrpSpPr>
      <p:grpSpPr>
        <a:xfrm>
          <a:off x="0" y="0"/>
          <a:ext cx="0" cy="0"/>
          <a:chOff x="0" y="0"/>
          <a:chExt cx="0" cy="0"/>
        </a:xfrm>
      </p:grpSpPr>
      <p:sp>
        <p:nvSpPr>
          <p:cNvPr id="1595" name="Google Shape;1595;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6" name="Google Shape;1596;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7600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2"/>
        <p:cNvGrpSpPr/>
        <p:nvPr/>
      </p:nvGrpSpPr>
      <p:grpSpPr>
        <a:xfrm>
          <a:off x="0" y="0"/>
          <a:ext cx="0" cy="0"/>
          <a:chOff x="0" y="0"/>
          <a:chExt cx="0" cy="0"/>
        </a:xfrm>
      </p:grpSpPr>
      <p:sp>
        <p:nvSpPr>
          <p:cNvPr id="1613" name="Google Shape;1613;g88226bdca0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4" name="Google Shape;1614;g88226bdca0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9091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7"/>
        <p:cNvGrpSpPr/>
        <p:nvPr/>
      </p:nvGrpSpPr>
      <p:grpSpPr>
        <a:xfrm>
          <a:off x="0" y="0"/>
          <a:ext cx="0" cy="0"/>
          <a:chOff x="0" y="0"/>
          <a:chExt cx="0" cy="0"/>
        </a:xfrm>
      </p:grpSpPr>
      <p:sp>
        <p:nvSpPr>
          <p:cNvPr id="1618" name="Google Shape;1618;p2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19" name="Google Shape;161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400780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5"/>
        <p:cNvGrpSpPr/>
        <p:nvPr/>
      </p:nvGrpSpPr>
      <p:grpSpPr>
        <a:xfrm>
          <a:off x="0" y="0"/>
          <a:ext cx="0" cy="0"/>
          <a:chOff x="0" y="0"/>
          <a:chExt cx="0" cy="0"/>
        </a:xfrm>
      </p:grpSpPr>
      <p:sp>
        <p:nvSpPr>
          <p:cNvPr id="1626" name="Google Shape;1626;g8895dc3b0f_0_9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7" name="Google Shape;1627;g8895dc3b0f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43192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0"/>
        <p:cNvGrpSpPr/>
        <p:nvPr/>
      </p:nvGrpSpPr>
      <p:grpSpPr>
        <a:xfrm>
          <a:off x="0" y="0"/>
          <a:ext cx="0" cy="0"/>
          <a:chOff x="0" y="0"/>
          <a:chExt cx="0" cy="0"/>
        </a:xfrm>
      </p:grpSpPr>
      <p:sp>
        <p:nvSpPr>
          <p:cNvPr id="1631" name="Google Shape;1631;g8895dc3b0f_0_10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32" name="Google Shape;1632;g8895dc3b0f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01708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1"/>
        <p:cNvGrpSpPr/>
        <p:nvPr/>
      </p:nvGrpSpPr>
      <p:grpSpPr>
        <a:xfrm>
          <a:off x="0" y="0"/>
          <a:ext cx="0" cy="0"/>
          <a:chOff x="0" y="0"/>
          <a:chExt cx="0" cy="0"/>
        </a:xfrm>
      </p:grpSpPr>
      <p:sp>
        <p:nvSpPr>
          <p:cNvPr id="1642" name="Google Shape;1642;g8895dc3b0f_0_10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43" name="Google Shape;1643;g8895dc3b0f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69405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9"/>
        <p:cNvGrpSpPr/>
        <p:nvPr/>
      </p:nvGrpSpPr>
      <p:grpSpPr>
        <a:xfrm>
          <a:off x="0" y="0"/>
          <a:ext cx="0" cy="0"/>
          <a:chOff x="0" y="0"/>
          <a:chExt cx="0" cy="0"/>
        </a:xfrm>
      </p:grpSpPr>
      <p:sp>
        <p:nvSpPr>
          <p:cNvPr id="1650" name="Google Shape;1650;g8895dc3b0f_0_12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1" name="Google Shape;1651;g8895dc3b0f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48961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5"/>
        <p:cNvGrpSpPr/>
        <p:nvPr/>
      </p:nvGrpSpPr>
      <p:grpSpPr>
        <a:xfrm>
          <a:off x="0" y="0"/>
          <a:ext cx="0" cy="0"/>
          <a:chOff x="0" y="0"/>
          <a:chExt cx="0" cy="0"/>
        </a:xfrm>
      </p:grpSpPr>
      <p:sp>
        <p:nvSpPr>
          <p:cNvPr id="1656" name="Google Shape;1656;g8895dc3b0f_0_13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7" name="Google Shape;1657;g8895dc3b0f_0_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948882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2"/>
        <p:cNvGrpSpPr/>
        <p:nvPr/>
      </p:nvGrpSpPr>
      <p:grpSpPr>
        <a:xfrm>
          <a:off x="0" y="0"/>
          <a:ext cx="0" cy="0"/>
          <a:chOff x="0" y="0"/>
          <a:chExt cx="0" cy="0"/>
        </a:xfrm>
      </p:grpSpPr>
      <p:sp>
        <p:nvSpPr>
          <p:cNvPr id="1663" name="Google Shape;1663;g8895dc3b0f_0_12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64" name="Google Shape;1664;g8895dc3b0f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98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7"/>
        <p:cNvGrpSpPr/>
        <p:nvPr/>
      </p:nvGrpSpPr>
      <p:grpSpPr>
        <a:xfrm>
          <a:off x="0" y="0"/>
          <a:ext cx="0" cy="0"/>
          <a:chOff x="0" y="0"/>
          <a:chExt cx="0" cy="0"/>
        </a:xfrm>
      </p:grpSpPr>
      <p:sp>
        <p:nvSpPr>
          <p:cNvPr id="1668" name="Google Shape;1668;g8895dc3b0f_0_14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69" name="Google Shape;1669;g8895dc3b0f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827851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2"/>
        <p:cNvGrpSpPr/>
        <p:nvPr/>
      </p:nvGrpSpPr>
      <p:grpSpPr>
        <a:xfrm>
          <a:off x="0" y="0"/>
          <a:ext cx="0" cy="0"/>
          <a:chOff x="0" y="0"/>
          <a:chExt cx="0" cy="0"/>
        </a:xfrm>
      </p:grpSpPr>
      <p:sp>
        <p:nvSpPr>
          <p:cNvPr id="1673" name="Google Shape;1673;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4" name="Google Shape;1674;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754563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9"/>
        <p:cNvGrpSpPr/>
        <p:nvPr/>
      </p:nvGrpSpPr>
      <p:grpSpPr>
        <a:xfrm>
          <a:off x="0" y="0"/>
          <a:ext cx="0" cy="0"/>
          <a:chOff x="0" y="0"/>
          <a:chExt cx="0" cy="0"/>
        </a:xfrm>
      </p:grpSpPr>
      <p:sp>
        <p:nvSpPr>
          <p:cNvPr id="1680" name="Google Shape;1680;g8837b1c41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1" name="Google Shape;1681;g8837b1c41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4810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4"/>
        <p:cNvGrpSpPr/>
        <p:nvPr/>
      </p:nvGrpSpPr>
      <p:grpSpPr>
        <a:xfrm>
          <a:off x="0" y="0"/>
          <a:ext cx="0" cy="0"/>
          <a:chOff x="0" y="0"/>
          <a:chExt cx="0" cy="0"/>
        </a:xfrm>
      </p:grpSpPr>
      <p:sp>
        <p:nvSpPr>
          <p:cNvPr id="1685" name="Google Shape;1685;g8837b1c41c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6" name="Google Shape;1686;g8837b1c41c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5680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2"/>
        <p:cNvGrpSpPr/>
        <p:nvPr/>
      </p:nvGrpSpPr>
      <p:grpSpPr>
        <a:xfrm>
          <a:off x="0" y="0"/>
          <a:ext cx="0" cy="0"/>
          <a:chOff x="0" y="0"/>
          <a:chExt cx="0" cy="0"/>
        </a:xfrm>
      </p:grpSpPr>
      <p:sp>
        <p:nvSpPr>
          <p:cNvPr id="1693" name="Google Shape;1693;g8837b1c41c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4" name="Google Shape;1694;g8837b1c41c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29032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9"/>
        <p:cNvGrpSpPr/>
        <p:nvPr/>
      </p:nvGrpSpPr>
      <p:grpSpPr>
        <a:xfrm>
          <a:off x="0" y="0"/>
          <a:ext cx="0" cy="0"/>
          <a:chOff x="0" y="0"/>
          <a:chExt cx="0" cy="0"/>
        </a:xfrm>
      </p:grpSpPr>
      <p:sp>
        <p:nvSpPr>
          <p:cNvPr id="1700" name="Google Shape;1700;g8837b1c41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1" name="Google Shape;1701;g8837b1c41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14970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7"/>
        <p:cNvGrpSpPr/>
        <p:nvPr/>
      </p:nvGrpSpPr>
      <p:grpSpPr>
        <a:xfrm>
          <a:off x="0" y="0"/>
          <a:ext cx="0" cy="0"/>
          <a:chOff x="0" y="0"/>
          <a:chExt cx="0" cy="0"/>
        </a:xfrm>
      </p:grpSpPr>
      <p:sp>
        <p:nvSpPr>
          <p:cNvPr id="1708" name="Google Shape;1708;g8837b1c41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9" name="Google Shape;1709;g8837b1c41c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6634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5"/>
        <p:cNvGrpSpPr/>
        <p:nvPr/>
      </p:nvGrpSpPr>
      <p:grpSpPr>
        <a:xfrm>
          <a:off x="0" y="0"/>
          <a:ext cx="0" cy="0"/>
          <a:chOff x="0" y="0"/>
          <a:chExt cx="0" cy="0"/>
        </a:xfrm>
      </p:grpSpPr>
      <p:sp>
        <p:nvSpPr>
          <p:cNvPr id="1716" name="Google Shape;1716;g8837b1c41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7" name="Google Shape;1717;g8837b1c41c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62924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2"/>
        <p:cNvGrpSpPr/>
        <p:nvPr/>
      </p:nvGrpSpPr>
      <p:grpSpPr>
        <a:xfrm>
          <a:off x="0" y="0"/>
          <a:ext cx="0" cy="0"/>
          <a:chOff x="0" y="0"/>
          <a:chExt cx="0" cy="0"/>
        </a:xfrm>
      </p:grpSpPr>
      <p:sp>
        <p:nvSpPr>
          <p:cNvPr id="1723" name="Google Shape;1723;g8837b1c41c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4" name="Google Shape;1724;g8837b1c41c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3248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9"/>
        <p:cNvGrpSpPr/>
        <p:nvPr/>
      </p:nvGrpSpPr>
      <p:grpSpPr>
        <a:xfrm>
          <a:off x="0" y="0"/>
          <a:ext cx="0" cy="0"/>
          <a:chOff x="0" y="0"/>
          <a:chExt cx="0" cy="0"/>
        </a:xfrm>
      </p:grpSpPr>
      <p:sp>
        <p:nvSpPr>
          <p:cNvPr id="1730" name="Google Shape;1730;g8837b1c41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1" name="Google Shape;1731;g8837b1c41c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8191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6"/>
        <p:cNvGrpSpPr/>
        <p:nvPr/>
      </p:nvGrpSpPr>
      <p:grpSpPr>
        <a:xfrm>
          <a:off x="0" y="0"/>
          <a:ext cx="0" cy="0"/>
          <a:chOff x="0" y="0"/>
          <a:chExt cx="0" cy="0"/>
        </a:xfrm>
      </p:grpSpPr>
      <p:sp>
        <p:nvSpPr>
          <p:cNvPr id="1737" name="Google Shape;1737;g8837b1c41c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8" name="Google Shape;1738;g8837b1c41c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0323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3"/>
        <p:cNvGrpSpPr/>
        <p:nvPr/>
      </p:nvGrpSpPr>
      <p:grpSpPr>
        <a:xfrm>
          <a:off x="0" y="0"/>
          <a:ext cx="0" cy="0"/>
          <a:chOff x="0" y="0"/>
          <a:chExt cx="0" cy="0"/>
        </a:xfrm>
      </p:grpSpPr>
      <p:sp>
        <p:nvSpPr>
          <p:cNvPr id="1744" name="Google Shape;1744;g8837b1c41c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5" name="Google Shape;1745;g8837b1c41c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28847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9"/>
        <p:cNvGrpSpPr/>
        <p:nvPr/>
      </p:nvGrpSpPr>
      <p:grpSpPr>
        <a:xfrm>
          <a:off x="0" y="0"/>
          <a:ext cx="0" cy="0"/>
          <a:chOff x="0" y="0"/>
          <a:chExt cx="0" cy="0"/>
        </a:xfrm>
      </p:grpSpPr>
      <p:sp>
        <p:nvSpPr>
          <p:cNvPr id="1750" name="Google Shape;1750;g8839de34f0_0_3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1" name="Google Shape;1751;g8839de34f0_0_3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311428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6"/>
        <p:cNvGrpSpPr/>
        <p:nvPr/>
      </p:nvGrpSpPr>
      <p:grpSpPr>
        <a:xfrm>
          <a:off x="0" y="0"/>
          <a:ext cx="0" cy="0"/>
          <a:chOff x="0" y="0"/>
          <a:chExt cx="0" cy="0"/>
        </a:xfrm>
      </p:grpSpPr>
      <p:sp>
        <p:nvSpPr>
          <p:cNvPr id="1757" name="Google Shape;1757;g8839de34f0_0_3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8" name="Google Shape;1758;g8839de34f0_0_3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8345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1"/>
        <p:cNvGrpSpPr/>
        <p:nvPr/>
      </p:nvGrpSpPr>
      <p:grpSpPr>
        <a:xfrm>
          <a:off x="0" y="0"/>
          <a:ext cx="0" cy="0"/>
          <a:chOff x="0" y="0"/>
          <a:chExt cx="0" cy="0"/>
        </a:xfrm>
      </p:grpSpPr>
      <p:sp>
        <p:nvSpPr>
          <p:cNvPr id="1762" name="Google Shape;1762;g8839de34f0_0_3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3" name="Google Shape;1763;g8839de34f0_0_3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4321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6"/>
        <p:cNvGrpSpPr/>
        <p:nvPr/>
      </p:nvGrpSpPr>
      <p:grpSpPr>
        <a:xfrm>
          <a:off x="0" y="0"/>
          <a:ext cx="0" cy="0"/>
          <a:chOff x="0" y="0"/>
          <a:chExt cx="0" cy="0"/>
        </a:xfrm>
      </p:grpSpPr>
      <p:sp>
        <p:nvSpPr>
          <p:cNvPr id="1767" name="Google Shape;17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8" name="Google Shape;1768;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958947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3"/>
        <p:cNvGrpSpPr/>
        <p:nvPr/>
      </p:nvGrpSpPr>
      <p:grpSpPr>
        <a:xfrm>
          <a:off x="0" y="0"/>
          <a:ext cx="0" cy="0"/>
          <a:chOff x="0" y="0"/>
          <a:chExt cx="0" cy="0"/>
        </a:xfrm>
      </p:grpSpPr>
      <p:sp>
        <p:nvSpPr>
          <p:cNvPr id="1774" name="Google Shape;1774;g8836b3535e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5" name="Google Shape;1775;g8836b3535e_0_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6" name="Google Shape;1776;g8836b3535e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231711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1"/>
        <p:cNvGrpSpPr/>
        <p:nvPr/>
      </p:nvGrpSpPr>
      <p:grpSpPr>
        <a:xfrm>
          <a:off x="0" y="0"/>
          <a:ext cx="0" cy="0"/>
          <a:chOff x="0" y="0"/>
          <a:chExt cx="0" cy="0"/>
        </a:xfrm>
      </p:grpSpPr>
      <p:sp>
        <p:nvSpPr>
          <p:cNvPr id="1782" name="Google Shape;1782;g8836b3535e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83" name="Google Shape;1783;g8836b3535e_0_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4" name="Google Shape;1784;g8836b3535e_0_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9138071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3"/>
        <p:cNvGrpSpPr/>
        <p:nvPr/>
      </p:nvGrpSpPr>
      <p:grpSpPr>
        <a:xfrm>
          <a:off x="0" y="0"/>
          <a:ext cx="0" cy="0"/>
          <a:chOff x="0" y="0"/>
          <a:chExt cx="0" cy="0"/>
        </a:xfrm>
      </p:grpSpPr>
      <p:sp>
        <p:nvSpPr>
          <p:cNvPr id="1804" name="Google Shape;1804;g8836b3535e_0_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05" name="Google Shape;1805;g8836b3535e_0_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6" name="Google Shape;1806;g8836b3535e_0_2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29</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2490962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9"/>
        <p:cNvGrpSpPr/>
        <p:nvPr/>
      </p:nvGrpSpPr>
      <p:grpSpPr>
        <a:xfrm>
          <a:off x="0" y="0"/>
          <a:ext cx="0" cy="0"/>
          <a:chOff x="0" y="0"/>
          <a:chExt cx="0" cy="0"/>
        </a:xfrm>
      </p:grpSpPr>
      <p:sp>
        <p:nvSpPr>
          <p:cNvPr id="1820" name="Google Shape;1820;g8836b3535e_0_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21" name="Google Shape;1821;g8836b3535e_0_4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2" name="Google Shape;1822;g8836b3535e_0_4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608770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3"/>
        <p:cNvGrpSpPr/>
        <p:nvPr/>
      </p:nvGrpSpPr>
      <p:grpSpPr>
        <a:xfrm>
          <a:off x="0" y="0"/>
          <a:ext cx="0" cy="0"/>
          <a:chOff x="0" y="0"/>
          <a:chExt cx="0" cy="0"/>
        </a:xfrm>
      </p:grpSpPr>
      <p:sp>
        <p:nvSpPr>
          <p:cNvPr id="1834" name="Google Shape;1834;g8836b3535e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35" name="Google Shape;1835;g8836b3535e_0_5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6" name="Google Shape;1836;g8836b3535e_0_5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3182030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2"/>
        <p:cNvGrpSpPr/>
        <p:nvPr/>
      </p:nvGrpSpPr>
      <p:grpSpPr>
        <a:xfrm>
          <a:off x="0" y="0"/>
          <a:ext cx="0" cy="0"/>
          <a:chOff x="0" y="0"/>
          <a:chExt cx="0" cy="0"/>
        </a:xfrm>
      </p:grpSpPr>
      <p:sp>
        <p:nvSpPr>
          <p:cNvPr id="1853" name="Google Shape;1853;g8836b3535e_0_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4" name="Google Shape;1854;g8836b3535e_0_7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5" name="Google Shape;1855;g8836b3535e_0_74: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912862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9"/>
        <p:cNvGrpSpPr/>
        <p:nvPr/>
      </p:nvGrpSpPr>
      <p:grpSpPr>
        <a:xfrm>
          <a:off x="0" y="0"/>
          <a:ext cx="0" cy="0"/>
          <a:chOff x="0" y="0"/>
          <a:chExt cx="0" cy="0"/>
        </a:xfrm>
      </p:grpSpPr>
      <p:sp>
        <p:nvSpPr>
          <p:cNvPr id="1860" name="Google Shape;1860;g8836b3535e_0_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1" name="Google Shape;1861;g8836b3535e_0_8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2" name="Google Shape;1862;g8836b3535e_0_80: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507993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6"/>
        <p:cNvGrpSpPr/>
        <p:nvPr/>
      </p:nvGrpSpPr>
      <p:grpSpPr>
        <a:xfrm>
          <a:off x="0" y="0"/>
          <a:ext cx="0" cy="0"/>
          <a:chOff x="0" y="0"/>
          <a:chExt cx="0" cy="0"/>
        </a:xfrm>
      </p:grpSpPr>
      <p:sp>
        <p:nvSpPr>
          <p:cNvPr id="1867" name="Google Shape;1867;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8" name="Google Shape;1868;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43744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2.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5437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95749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8143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58213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91053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77405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6330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164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95232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4245576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42331453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2350478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27913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2614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7575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520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47264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402827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38311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47400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881094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817465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41493980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lanit Title Slide">
  <p:cSld name="Planit Title Slide">
    <p:bg>
      <p:bgPr>
        <a:blipFill>
          <a:blip r:embed="rId2">
            <a:alphaModFix/>
          </a:blip>
          <a:stretch>
            <a:fillRect/>
          </a:stretch>
        </a:blipFill>
        <a:effectLst/>
      </p:bgPr>
    </p:bg>
    <p:spTree>
      <p:nvGrpSpPr>
        <p:cNvPr id="1" name="Shape 51"/>
        <p:cNvGrpSpPr/>
        <p:nvPr/>
      </p:nvGrpSpPr>
      <p:grpSpPr>
        <a:xfrm>
          <a:off x="0" y="0"/>
          <a:ext cx="0" cy="0"/>
          <a:chOff x="0" y="0"/>
          <a:chExt cx="0" cy="0"/>
        </a:xfrm>
      </p:grpSpPr>
      <p:pic>
        <p:nvPicPr>
          <p:cNvPr id="52" name="Google Shape;52;g8840d607e9_0_275"/>
          <p:cNvPicPr preferRelativeResize="0"/>
          <p:nvPr/>
        </p:nvPicPr>
        <p:blipFill rotWithShape="1">
          <a:blip r:embed="rId3">
            <a:alphaModFix/>
          </a:blip>
          <a:srcRect/>
          <a:stretch/>
        </p:blipFill>
        <p:spPr>
          <a:xfrm>
            <a:off x="11363690" y="6196126"/>
            <a:ext cx="576495" cy="580719"/>
          </a:xfrm>
          <a:prstGeom prst="rect">
            <a:avLst/>
          </a:prstGeom>
          <a:noFill/>
          <a:ln>
            <a:noFill/>
          </a:ln>
        </p:spPr>
      </p:pic>
      <p:sp>
        <p:nvSpPr>
          <p:cNvPr id="53" name="Google Shape;53;g8840d607e9_0_275">
            <a:hlinkClick r:id="rId4"/>
          </p:cNvPr>
          <p:cNvSpPr/>
          <p:nvPr/>
        </p:nvSpPr>
        <p:spPr>
          <a:xfrm>
            <a:off x="5514363" y="5578679"/>
            <a:ext cx="1129600" cy="528400"/>
          </a:xfrm>
          <a:prstGeom prst="rect">
            <a:avLst/>
          </a:prstGeom>
          <a:no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b="0" i="0" u="none" strike="noStrike" cap="none">
              <a:solidFill>
                <a:schemeClr val="lt1"/>
              </a:solidFill>
              <a:latin typeface="NTR"/>
              <a:ea typeface="NTR"/>
              <a:cs typeface="NTR"/>
              <a:sym typeface="NTR"/>
            </a:endParaRPr>
          </a:p>
        </p:txBody>
      </p:sp>
    </p:spTree>
    <p:extLst>
      <p:ext uri="{BB962C8B-B14F-4D97-AF65-F5344CB8AC3E}">
        <p14:creationId xmlns:p14="http://schemas.microsoft.com/office/powerpoint/2010/main" val="33550691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4"/>
        <p:cNvGrpSpPr/>
        <p:nvPr/>
      </p:nvGrpSpPr>
      <p:grpSpPr>
        <a:xfrm>
          <a:off x="0" y="0"/>
          <a:ext cx="0" cy="0"/>
          <a:chOff x="0" y="0"/>
          <a:chExt cx="0" cy="0"/>
        </a:xfrm>
      </p:grpSpPr>
      <p:sp>
        <p:nvSpPr>
          <p:cNvPr id="55" name="Google Shape;55;g8840d607e9_0_278"/>
          <p:cNvSpPr/>
          <p:nvPr/>
        </p:nvSpPr>
        <p:spPr>
          <a:xfrm>
            <a:off x="609600"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NTR"/>
                <a:ea typeface="NTR"/>
                <a:cs typeface="NTR"/>
                <a:sym typeface="NTR"/>
              </a:rPr>
              <a:t> </a:t>
            </a:r>
            <a:endParaRPr sz="2400"/>
          </a:p>
        </p:txBody>
      </p:sp>
      <p:sp>
        <p:nvSpPr>
          <p:cNvPr id="56" name="Google Shape;56;g8840d607e9_0_278"/>
          <p:cNvSpPr>
            <a:spLocks noGrp="1"/>
          </p:cNvSpPr>
          <p:nvPr>
            <p:ph type="title"/>
          </p:nvPr>
        </p:nvSpPr>
        <p:spPr>
          <a:xfrm>
            <a:off x="609597"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7" name="Google Shape;57;g8840d607e9_0_278"/>
          <p:cNvSpPr>
            <a:spLocks noGrp="1"/>
          </p:cNvSpPr>
          <p:nvPr>
            <p:ph type="body" idx="1"/>
          </p:nvPr>
        </p:nvSpPr>
        <p:spPr>
          <a:xfrm>
            <a:off x="609596" y="2153353"/>
            <a:ext cx="10960000" cy="42424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31392932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32494498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23921996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35636979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02"/>
        <p:cNvGrpSpPr/>
        <p:nvPr/>
      </p:nvGrpSpPr>
      <p:grpSpPr>
        <a:xfrm>
          <a:off x="0" y="0"/>
          <a:ext cx="0" cy="0"/>
          <a:chOff x="0" y="0"/>
          <a:chExt cx="0" cy="0"/>
        </a:xfrm>
      </p:grpSpPr>
      <p:sp>
        <p:nvSpPr>
          <p:cNvPr id="203" name="Google Shape;203;p86"/>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04" name="Google Shape;204;p86"/>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05" name="Google Shape;205;p8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56594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06"/>
        <p:cNvGrpSpPr/>
        <p:nvPr/>
      </p:nvGrpSpPr>
      <p:grpSpPr>
        <a:xfrm>
          <a:off x="0" y="0"/>
          <a:ext cx="0" cy="0"/>
          <a:chOff x="0" y="0"/>
          <a:chExt cx="0" cy="0"/>
        </a:xfrm>
      </p:grpSpPr>
      <p:sp>
        <p:nvSpPr>
          <p:cNvPr id="207" name="Google Shape;207;p11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08" name="Google Shape;208;p1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678006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9"/>
        <p:cNvGrpSpPr/>
        <p:nvPr/>
      </p:nvGrpSpPr>
      <p:grpSpPr>
        <a:xfrm>
          <a:off x="0" y="0"/>
          <a:ext cx="0" cy="0"/>
          <a:chOff x="0" y="0"/>
          <a:chExt cx="0" cy="0"/>
        </a:xfrm>
      </p:grpSpPr>
      <p:sp>
        <p:nvSpPr>
          <p:cNvPr id="210" name="Google Shape;210;p1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1" name="Google Shape;211;p12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12" name="Google Shape;212;p1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56244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13"/>
        <p:cNvGrpSpPr/>
        <p:nvPr/>
      </p:nvGrpSpPr>
      <p:grpSpPr>
        <a:xfrm>
          <a:off x="0" y="0"/>
          <a:ext cx="0" cy="0"/>
          <a:chOff x="0" y="0"/>
          <a:chExt cx="0" cy="0"/>
        </a:xfrm>
      </p:grpSpPr>
      <p:sp>
        <p:nvSpPr>
          <p:cNvPr id="214" name="Google Shape;214;p12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5" name="Google Shape;215;p12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16" name="Google Shape;216;p12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17" name="Google Shape;217;p1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737358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18"/>
        <p:cNvGrpSpPr/>
        <p:nvPr/>
      </p:nvGrpSpPr>
      <p:grpSpPr>
        <a:xfrm>
          <a:off x="0" y="0"/>
          <a:ext cx="0" cy="0"/>
          <a:chOff x="0" y="0"/>
          <a:chExt cx="0" cy="0"/>
        </a:xfrm>
      </p:grpSpPr>
      <p:sp>
        <p:nvSpPr>
          <p:cNvPr id="219" name="Google Shape;219;p12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0" name="Google Shape;220;p1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63130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21"/>
        <p:cNvGrpSpPr/>
        <p:nvPr/>
      </p:nvGrpSpPr>
      <p:grpSpPr>
        <a:xfrm>
          <a:off x="0" y="0"/>
          <a:ext cx="0" cy="0"/>
          <a:chOff x="0" y="0"/>
          <a:chExt cx="0" cy="0"/>
        </a:xfrm>
      </p:grpSpPr>
      <p:sp>
        <p:nvSpPr>
          <p:cNvPr id="222" name="Google Shape;222;p12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23" name="Google Shape;223;p12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4" name="Google Shape;224;p1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550245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25"/>
        <p:cNvGrpSpPr/>
        <p:nvPr/>
      </p:nvGrpSpPr>
      <p:grpSpPr>
        <a:xfrm>
          <a:off x="0" y="0"/>
          <a:ext cx="0" cy="0"/>
          <a:chOff x="0" y="0"/>
          <a:chExt cx="0" cy="0"/>
        </a:xfrm>
      </p:grpSpPr>
      <p:sp>
        <p:nvSpPr>
          <p:cNvPr id="226" name="Google Shape;226;p12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27" name="Google Shape;227;p1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18205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28"/>
        <p:cNvGrpSpPr/>
        <p:nvPr/>
      </p:nvGrpSpPr>
      <p:grpSpPr>
        <a:xfrm>
          <a:off x="0" y="0"/>
          <a:ext cx="0" cy="0"/>
          <a:chOff x="0" y="0"/>
          <a:chExt cx="0" cy="0"/>
        </a:xfrm>
      </p:grpSpPr>
      <p:sp>
        <p:nvSpPr>
          <p:cNvPr id="229" name="Google Shape;229;p12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30" name="Google Shape;230;p12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31" name="Google Shape;231;p12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32" name="Google Shape;232;p12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33" name="Google Shape;233;p1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816997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34"/>
        <p:cNvGrpSpPr/>
        <p:nvPr/>
      </p:nvGrpSpPr>
      <p:grpSpPr>
        <a:xfrm>
          <a:off x="0" y="0"/>
          <a:ext cx="0" cy="0"/>
          <a:chOff x="0" y="0"/>
          <a:chExt cx="0" cy="0"/>
        </a:xfrm>
      </p:grpSpPr>
      <p:sp>
        <p:nvSpPr>
          <p:cNvPr id="235" name="Google Shape;235;p12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36" name="Google Shape;236;p12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22801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37"/>
        <p:cNvGrpSpPr/>
        <p:nvPr/>
      </p:nvGrpSpPr>
      <p:grpSpPr>
        <a:xfrm>
          <a:off x="0" y="0"/>
          <a:ext cx="0" cy="0"/>
          <a:chOff x="0" y="0"/>
          <a:chExt cx="0" cy="0"/>
        </a:xfrm>
      </p:grpSpPr>
      <p:sp>
        <p:nvSpPr>
          <p:cNvPr id="238" name="Google Shape;238;p12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39" name="Google Shape;239;p12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40" name="Google Shape;240;p1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974461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41"/>
        <p:cNvGrpSpPr/>
        <p:nvPr/>
      </p:nvGrpSpPr>
      <p:grpSpPr>
        <a:xfrm>
          <a:off x="0" y="0"/>
          <a:ext cx="0" cy="0"/>
          <a:chOff x="0" y="0"/>
          <a:chExt cx="0" cy="0"/>
        </a:xfrm>
      </p:grpSpPr>
      <p:sp>
        <p:nvSpPr>
          <p:cNvPr id="242" name="Google Shape;242;p12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0357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814226"/>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4" r:id="rId10"/>
    <p:sldLayoutId id="2147483675" r:id="rId11"/>
    <p:sldLayoutId id="214748367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1912100"/>
      </p:ext>
    </p:extLst>
  </p:cSld>
  <p:clrMap bg1="lt1" tx1="dk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8"/>
        <p:cNvGrpSpPr/>
        <p:nvPr/>
      </p:nvGrpSpPr>
      <p:grpSpPr>
        <a:xfrm>
          <a:off x="0" y="0"/>
          <a:ext cx="0" cy="0"/>
          <a:chOff x="0" y="0"/>
          <a:chExt cx="0" cy="0"/>
        </a:xfrm>
      </p:grpSpPr>
      <p:sp>
        <p:nvSpPr>
          <p:cNvPr id="199" name="Google Shape;199;p8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200" name="Google Shape;200;p8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201" name="Google Shape;201;p8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3156794"/>
      </p:ext>
    </p:extLst>
  </p:cSld>
  <p:clrMap bg1="lt1" tx1="dk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hyperlink" Target="https://www.bbc.co.uk/bitesize/topics/zfkk7ty/articles/z9tkxfr"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25.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25.xml"/><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hyperlink" Target="http://www.bbc.co.uk/science/humanbody/body/factfiles/joints/hinge_joint.shtml" TargetMode="External"/><Relationship Id="rId7" Type="http://schemas.openxmlformats.org/officeDocument/2006/relationships/hyperlink" Target="http://www.bbc.co.uk/science/humanbody/body/factfiles/joints/gliding_joint.shtml" TargetMode="External"/><Relationship Id="rId2" Type="http://schemas.openxmlformats.org/officeDocument/2006/relationships/notesSlide" Target="../notesSlides/notesSlide31.xml"/><Relationship Id="rId1" Type="http://schemas.openxmlformats.org/officeDocument/2006/relationships/slideLayout" Target="../slideLayouts/slideLayout25.xml"/><Relationship Id="rId6" Type="http://schemas.openxmlformats.org/officeDocument/2006/relationships/image" Target="../media/image42.png"/><Relationship Id="rId5" Type="http://schemas.openxmlformats.org/officeDocument/2006/relationships/hyperlink" Target="http://www.bbc.co.uk/science/humanbody/body/factfiles/joints/ball_and_socket_joint.shtml" TargetMode="External"/><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91"/>
        <p:cNvGrpSpPr/>
        <p:nvPr/>
      </p:nvGrpSpPr>
      <p:grpSpPr>
        <a:xfrm>
          <a:off x="0" y="0"/>
          <a:ext cx="0" cy="0"/>
          <a:chOff x="0" y="0"/>
          <a:chExt cx="0" cy="0"/>
        </a:xfrm>
      </p:grpSpPr>
      <p:sp>
        <p:nvSpPr>
          <p:cNvPr id="1592" name="Google Shape;1592;p24"/>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18th June</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593" name="Google Shape;1593;p24"/>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106438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97"/>
        <p:cNvGrpSpPr/>
        <p:nvPr/>
      </p:nvGrpSpPr>
      <p:grpSpPr>
        <a:xfrm>
          <a:off x="0" y="0"/>
          <a:ext cx="0" cy="0"/>
          <a:chOff x="0" y="0"/>
          <a:chExt cx="0" cy="0"/>
        </a:xfrm>
      </p:grpSpPr>
      <p:sp>
        <p:nvSpPr>
          <p:cNvPr id="1598" name="Google Shape;1598;p77"/>
          <p:cNvSpPr/>
          <p:nvPr/>
        </p:nvSpPr>
        <p:spPr>
          <a:xfrm>
            <a:off x="198800" y="523200"/>
            <a:ext cx="6138800" cy="419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599" name="Google Shape;1599;p7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endParaRPr sz="2133" kern="0">
              <a:solidFill>
                <a:srgbClr val="000000"/>
              </a:solidFill>
              <a:latin typeface="Arial"/>
              <a:ea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days in March?</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How many edges on this shape?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Double 17</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400 - 364</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Insert the correct symbol (&lt;,&gt;,=)</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609585" indent="609585" defTabSz="1219170">
              <a:buClr>
                <a:srgbClr val="000000"/>
              </a:buClr>
              <a:buSzPts val="1600"/>
            </a:pPr>
            <a:r>
              <a:rPr lang="en-GB" sz="2133" kern="0">
                <a:solidFill>
                  <a:srgbClr val="000000"/>
                </a:solidFill>
                <a:latin typeface="Arial"/>
                <a:ea typeface="Arial"/>
                <a:cs typeface="Arial"/>
                <a:sym typeface="Arial"/>
              </a:rPr>
              <a:t>⅔ 		½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If I pour 450ml from a 1 litre jug. How much is left in the jug?</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7. 17 x 8</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1600" name="Google Shape;1600;p7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18.06</a:t>
            </a:r>
            <a:r>
              <a:rPr lang="en-GB" sz="2400" b="1" u="sng" kern="0">
                <a:solidFill>
                  <a:srgbClr val="000000"/>
                </a:solidFill>
                <a:latin typeface="Arial"/>
                <a:ea typeface="Arial"/>
                <a:cs typeface="Arial"/>
                <a:sym typeface="Arial"/>
              </a:rPr>
              <a:t>.20</a:t>
            </a:r>
            <a:endParaRPr sz="2400" b="1" u="sng" kern="0">
              <a:solidFill>
                <a:srgbClr val="000000"/>
              </a:solidFill>
              <a:latin typeface="Arial"/>
              <a:ea typeface="Arial"/>
              <a:cs typeface="Arial"/>
              <a:sym typeface="Arial"/>
            </a:endParaRPr>
          </a:p>
        </p:txBody>
      </p:sp>
      <p:sp>
        <p:nvSpPr>
          <p:cNvPr id="1601" name="Google Shape;1601;p77"/>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Fill in the gaps: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Mr Mottershead has 300 chocolate coins. He eats half of them and then gives 50 to Mrs Shipley. How many does he have left?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Make 24 using</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each number only </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once and any of</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the operators (+, -, x,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pic>
        <p:nvPicPr>
          <p:cNvPr id="1602" name="Google Shape;1602;p77"/>
          <p:cNvPicPr preferRelativeResize="0"/>
          <p:nvPr/>
        </p:nvPicPr>
        <p:blipFill rotWithShape="1">
          <a:blip r:embed="rId3">
            <a:alphaModFix/>
          </a:blip>
          <a:srcRect/>
          <a:stretch/>
        </p:blipFill>
        <p:spPr>
          <a:xfrm>
            <a:off x="4161913" y="2047732"/>
            <a:ext cx="2046103" cy="1332200"/>
          </a:xfrm>
          <a:prstGeom prst="rect">
            <a:avLst/>
          </a:prstGeom>
          <a:noFill/>
          <a:ln>
            <a:noFill/>
          </a:ln>
        </p:spPr>
      </p:pic>
      <p:sp>
        <p:nvSpPr>
          <p:cNvPr id="1603" name="Google Shape;1603;p77"/>
          <p:cNvSpPr/>
          <p:nvPr/>
        </p:nvSpPr>
        <p:spPr>
          <a:xfrm>
            <a:off x="2007200" y="4116667"/>
            <a:ext cx="408800" cy="43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604" name="Google Shape;1604;p77"/>
          <p:cNvSpPr/>
          <p:nvPr/>
        </p:nvSpPr>
        <p:spPr>
          <a:xfrm>
            <a:off x="7118200" y="961033"/>
            <a:ext cx="724800" cy="399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605" name="Google Shape;1605;p77"/>
          <p:cNvSpPr/>
          <p:nvPr/>
        </p:nvSpPr>
        <p:spPr>
          <a:xfrm>
            <a:off x="7944033" y="961033"/>
            <a:ext cx="724800" cy="399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400</a:t>
            </a:r>
            <a:endParaRPr sz="1867" kern="0">
              <a:solidFill>
                <a:srgbClr val="000000"/>
              </a:solidFill>
              <a:latin typeface="Arial"/>
              <a:ea typeface="Arial"/>
              <a:cs typeface="Arial"/>
              <a:sym typeface="Arial"/>
            </a:endParaRPr>
          </a:p>
        </p:txBody>
      </p:sp>
      <p:sp>
        <p:nvSpPr>
          <p:cNvPr id="1606" name="Google Shape;1606;p77"/>
          <p:cNvSpPr/>
          <p:nvPr/>
        </p:nvSpPr>
        <p:spPr>
          <a:xfrm>
            <a:off x="8769867" y="961033"/>
            <a:ext cx="724800" cy="399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320</a:t>
            </a:r>
            <a:endParaRPr sz="1867" kern="0">
              <a:solidFill>
                <a:srgbClr val="000000"/>
              </a:solidFill>
              <a:latin typeface="Arial"/>
              <a:ea typeface="Arial"/>
              <a:cs typeface="Arial"/>
              <a:sym typeface="Arial"/>
            </a:endParaRPr>
          </a:p>
        </p:txBody>
      </p:sp>
      <p:sp>
        <p:nvSpPr>
          <p:cNvPr id="1607" name="Google Shape;1607;p77"/>
          <p:cNvSpPr/>
          <p:nvPr/>
        </p:nvSpPr>
        <p:spPr>
          <a:xfrm>
            <a:off x="9595700" y="961033"/>
            <a:ext cx="724800" cy="399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608" name="Google Shape;1608;p77"/>
          <p:cNvSpPr/>
          <p:nvPr/>
        </p:nvSpPr>
        <p:spPr>
          <a:xfrm>
            <a:off x="10462067" y="961033"/>
            <a:ext cx="724800" cy="399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160</a:t>
            </a:r>
            <a:endParaRPr sz="1867" kern="0">
              <a:solidFill>
                <a:srgbClr val="000000"/>
              </a:solidFill>
              <a:latin typeface="Arial"/>
              <a:ea typeface="Arial"/>
              <a:cs typeface="Arial"/>
              <a:sym typeface="Arial"/>
            </a:endParaRPr>
          </a:p>
        </p:txBody>
      </p:sp>
      <p:pic>
        <p:nvPicPr>
          <p:cNvPr id="1609" name="Google Shape;1609;p77"/>
          <p:cNvPicPr preferRelativeResize="0"/>
          <p:nvPr/>
        </p:nvPicPr>
        <p:blipFill rotWithShape="1">
          <a:blip r:embed="rId4">
            <a:alphaModFix/>
          </a:blip>
          <a:srcRect/>
          <a:stretch/>
        </p:blipFill>
        <p:spPr>
          <a:xfrm>
            <a:off x="8512060" y="2754194"/>
            <a:ext cx="1658600" cy="1658633"/>
          </a:xfrm>
          <a:prstGeom prst="rect">
            <a:avLst/>
          </a:prstGeom>
          <a:noFill/>
          <a:ln>
            <a:noFill/>
          </a:ln>
        </p:spPr>
      </p:pic>
      <p:sp>
        <p:nvSpPr>
          <p:cNvPr id="1610" name="Google Shape;1610;p77"/>
          <p:cNvSpPr txBox="1"/>
          <p:nvPr/>
        </p:nvSpPr>
        <p:spPr>
          <a:xfrm>
            <a:off x="7453533" y="6089533"/>
            <a:ext cx="1395600" cy="437600"/>
          </a:xfrm>
          <a:prstGeom prst="rect">
            <a:avLst/>
          </a:prstGeom>
          <a:noFill/>
          <a:ln>
            <a:noFill/>
          </a:ln>
        </p:spPr>
        <p:txBody>
          <a:bodyPr spcFirstLastPara="1" wrap="square" lIns="121900" tIns="121900" rIns="121900" bIns="121900" anchor="t" anchorCtr="0">
            <a:noAutofit/>
          </a:bodyPr>
          <a:lstStyle/>
          <a:p>
            <a:pPr algn="r" defTabSz="1219170">
              <a:buClr>
                <a:srgbClr val="000000"/>
              </a:buClr>
              <a:buSzPts val="1400"/>
            </a:pPr>
            <a:endParaRPr sz="1867" kern="0">
              <a:solidFill>
                <a:srgbClr val="FF0000"/>
              </a:solidFill>
              <a:latin typeface="Arial"/>
              <a:ea typeface="Arial"/>
              <a:cs typeface="Arial"/>
              <a:sym typeface="Arial"/>
            </a:endParaRPr>
          </a:p>
        </p:txBody>
      </p:sp>
      <p:pic>
        <p:nvPicPr>
          <p:cNvPr id="1611" name="Google Shape;1611;p77"/>
          <p:cNvPicPr preferRelativeResize="0"/>
          <p:nvPr/>
        </p:nvPicPr>
        <p:blipFill>
          <a:blip r:embed="rId5">
            <a:alphaModFix/>
          </a:blip>
          <a:stretch>
            <a:fillRect/>
          </a:stretch>
        </p:blipFill>
        <p:spPr>
          <a:xfrm>
            <a:off x="9740333" y="4720785"/>
            <a:ext cx="1549400" cy="1511300"/>
          </a:xfrm>
          <a:prstGeom prst="rect">
            <a:avLst/>
          </a:prstGeom>
          <a:noFill/>
          <a:ln>
            <a:noFill/>
          </a:ln>
        </p:spPr>
      </p:pic>
    </p:spTree>
    <p:extLst>
      <p:ext uri="{BB962C8B-B14F-4D97-AF65-F5344CB8AC3E}">
        <p14:creationId xmlns:p14="http://schemas.microsoft.com/office/powerpoint/2010/main" val="2326832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15"/>
        <p:cNvGrpSpPr/>
        <p:nvPr/>
      </p:nvGrpSpPr>
      <p:grpSpPr>
        <a:xfrm>
          <a:off x="0" y="0"/>
          <a:ext cx="0" cy="0"/>
          <a:chOff x="0" y="0"/>
          <a:chExt cx="0" cy="0"/>
        </a:xfrm>
      </p:grpSpPr>
      <p:sp>
        <p:nvSpPr>
          <p:cNvPr id="1616" name="Google Shape;1616;g88226bdca0_0_17"/>
          <p:cNvSpPr txBox="1"/>
          <p:nvPr/>
        </p:nvSpPr>
        <p:spPr>
          <a:xfrm>
            <a:off x="418533" y="356800"/>
            <a:ext cx="11269600" cy="59800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31</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12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34</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36</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Greater than ＞</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550l</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7 x 8 = 56, 10 x 8 = 80, 80 + 56 = 136</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480   and 240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300 ÷ 2 = 150, 150 - 50 = 100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 x 4 = 12</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12 x 2 = 24</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24 x 1 = 24</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2825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20"/>
        <p:cNvGrpSpPr/>
        <p:nvPr/>
      </p:nvGrpSpPr>
      <p:grpSpPr>
        <a:xfrm>
          <a:off x="0" y="0"/>
          <a:ext cx="0" cy="0"/>
          <a:chOff x="0" y="0"/>
          <a:chExt cx="0" cy="0"/>
        </a:xfrm>
      </p:grpSpPr>
      <p:sp>
        <p:nvSpPr>
          <p:cNvPr id="1621" name="Google Shape;1621;p26"/>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622" name="Google Shape;1622;p26"/>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623" name="Google Shape;1623;p26"/>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624" name="Google Shape;1624;p26"/>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293587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28"/>
        <p:cNvGrpSpPr/>
        <p:nvPr/>
      </p:nvGrpSpPr>
      <p:grpSpPr>
        <a:xfrm>
          <a:off x="0" y="0"/>
          <a:ext cx="0" cy="0"/>
          <a:chOff x="0" y="0"/>
          <a:chExt cx="0" cy="0"/>
        </a:xfrm>
      </p:grpSpPr>
      <p:sp>
        <p:nvSpPr>
          <p:cNvPr id="1629" name="Google Shape;1629;g8895dc3b0f_0_99"/>
          <p:cNvSpPr txBox="1"/>
          <p:nvPr/>
        </p:nvSpPr>
        <p:spPr>
          <a:xfrm>
            <a:off x="495767" y="2016100"/>
            <a:ext cx="10807600" cy="284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533" u="sng" kern="0">
                <a:solidFill>
                  <a:srgbClr val="000000"/>
                </a:solidFill>
                <a:latin typeface="Arial"/>
                <a:cs typeface="Arial"/>
                <a:sym typeface="Arial"/>
              </a:rPr>
              <a:t>WALT: add and subtract mass</a:t>
            </a:r>
            <a:endParaRPr sz="4533" u="sng" kern="0">
              <a:solidFill>
                <a:srgbClr val="000000"/>
              </a:solidFill>
              <a:latin typeface="Arial"/>
              <a:cs typeface="Arial"/>
              <a:sym typeface="Arial"/>
            </a:endParaRPr>
          </a:p>
        </p:txBody>
      </p:sp>
    </p:spTree>
    <p:extLst>
      <p:ext uri="{BB962C8B-B14F-4D97-AF65-F5344CB8AC3E}">
        <p14:creationId xmlns:p14="http://schemas.microsoft.com/office/powerpoint/2010/main" val="466999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33"/>
        <p:cNvGrpSpPr/>
        <p:nvPr/>
      </p:nvGrpSpPr>
      <p:grpSpPr>
        <a:xfrm>
          <a:off x="0" y="0"/>
          <a:ext cx="0" cy="0"/>
          <a:chOff x="0" y="0"/>
          <a:chExt cx="0" cy="0"/>
        </a:xfrm>
      </p:grpSpPr>
      <p:grpSp>
        <p:nvGrpSpPr>
          <p:cNvPr id="1634" name="Google Shape;1634;g8895dc3b0f_0_109"/>
          <p:cNvGrpSpPr/>
          <p:nvPr/>
        </p:nvGrpSpPr>
        <p:grpSpPr>
          <a:xfrm>
            <a:off x="203201" y="203200"/>
            <a:ext cx="10981567" cy="4170437"/>
            <a:chOff x="152400" y="152400"/>
            <a:chExt cx="8236175" cy="3127828"/>
          </a:xfrm>
        </p:grpSpPr>
        <p:pic>
          <p:nvPicPr>
            <p:cNvPr id="1635" name="Google Shape;1635;g8895dc3b0f_0_109"/>
            <p:cNvPicPr preferRelativeResize="0"/>
            <p:nvPr/>
          </p:nvPicPr>
          <p:blipFill>
            <a:blip r:embed="rId3">
              <a:alphaModFix/>
            </a:blip>
            <a:stretch>
              <a:fillRect/>
            </a:stretch>
          </p:blipFill>
          <p:spPr>
            <a:xfrm>
              <a:off x="4572000" y="1474875"/>
              <a:ext cx="3816575" cy="1805353"/>
            </a:xfrm>
            <a:prstGeom prst="rect">
              <a:avLst/>
            </a:prstGeom>
            <a:noFill/>
            <a:ln>
              <a:noFill/>
            </a:ln>
          </p:spPr>
        </p:pic>
        <p:grpSp>
          <p:nvGrpSpPr>
            <p:cNvPr id="1636" name="Google Shape;1636;g8895dc3b0f_0_109"/>
            <p:cNvGrpSpPr/>
            <p:nvPr/>
          </p:nvGrpSpPr>
          <p:grpSpPr>
            <a:xfrm>
              <a:off x="152400" y="152400"/>
              <a:ext cx="8236175" cy="2437875"/>
              <a:chOff x="152400" y="152400"/>
              <a:chExt cx="8236175" cy="2437875"/>
            </a:xfrm>
          </p:grpSpPr>
          <p:grpSp>
            <p:nvGrpSpPr>
              <p:cNvPr id="1637" name="Google Shape;1637;g8895dc3b0f_0_109"/>
              <p:cNvGrpSpPr/>
              <p:nvPr/>
            </p:nvGrpSpPr>
            <p:grpSpPr>
              <a:xfrm>
                <a:off x="152400" y="152400"/>
                <a:ext cx="8236175" cy="1322475"/>
                <a:chOff x="152400" y="152400"/>
                <a:chExt cx="8236175" cy="1322475"/>
              </a:xfrm>
            </p:grpSpPr>
            <p:pic>
              <p:nvPicPr>
                <p:cNvPr id="1638" name="Google Shape;1638;g8895dc3b0f_0_109"/>
                <p:cNvPicPr preferRelativeResize="0"/>
                <p:nvPr/>
              </p:nvPicPr>
              <p:blipFill>
                <a:blip r:embed="rId4">
                  <a:alphaModFix/>
                </a:blip>
                <a:stretch>
                  <a:fillRect/>
                </a:stretch>
              </p:blipFill>
              <p:spPr>
                <a:xfrm>
                  <a:off x="152400" y="152400"/>
                  <a:ext cx="8236175" cy="1322475"/>
                </a:xfrm>
                <a:prstGeom prst="rect">
                  <a:avLst/>
                </a:prstGeom>
                <a:noFill/>
                <a:ln>
                  <a:noFill/>
                </a:ln>
              </p:spPr>
            </p:pic>
            <p:sp>
              <p:nvSpPr>
                <p:cNvPr id="1639" name="Google Shape;1639;g8895dc3b0f_0_109"/>
                <p:cNvSpPr/>
                <p:nvPr/>
              </p:nvSpPr>
              <p:spPr>
                <a:xfrm>
                  <a:off x="5155900" y="954325"/>
                  <a:ext cx="2912700" cy="5205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640" name="Google Shape;1640;g8895dc3b0f_0_109"/>
              <p:cNvSpPr txBox="1"/>
              <p:nvPr/>
            </p:nvSpPr>
            <p:spPr>
              <a:xfrm>
                <a:off x="152400" y="1474875"/>
                <a:ext cx="4419600" cy="11154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Add the parts together to reach the total. Copy the part whole models and complete the missing numbers. </a:t>
                </a:r>
                <a:endParaRPr sz="2400" kern="0">
                  <a:solidFill>
                    <a:srgbClr val="000000"/>
                  </a:solidFill>
                  <a:latin typeface="Arial"/>
                  <a:cs typeface="Arial"/>
                  <a:sym typeface="Arial"/>
                </a:endParaRPr>
              </a:p>
            </p:txBody>
          </p:sp>
        </p:grpSp>
      </p:grpSp>
    </p:spTree>
    <p:extLst>
      <p:ext uri="{BB962C8B-B14F-4D97-AF65-F5344CB8AC3E}">
        <p14:creationId xmlns:p14="http://schemas.microsoft.com/office/powerpoint/2010/main" val="472505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44"/>
        <p:cNvGrpSpPr/>
        <p:nvPr/>
      </p:nvGrpSpPr>
      <p:grpSpPr>
        <a:xfrm>
          <a:off x="0" y="0"/>
          <a:ext cx="0" cy="0"/>
          <a:chOff x="0" y="0"/>
          <a:chExt cx="0" cy="0"/>
        </a:xfrm>
      </p:grpSpPr>
      <p:pic>
        <p:nvPicPr>
          <p:cNvPr id="1645" name="Google Shape;1645;g8895dc3b0f_0_106"/>
          <p:cNvPicPr preferRelativeResize="0"/>
          <p:nvPr/>
        </p:nvPicPr>
        <p:blipFill>
          <a:blip r:embed="rId3">
            <a:alphaModFix/>
          </a:blip>
          <a:stretch>
            <a:fillRect/>
          </a:stretch>
        </p:blipFill>
        <p:spPr>
          <a:xfrm>
            <a:off x="2798834" y="203200"/>
            <a:ext cx="6594335" cy="3225800"/>
          </a:xfrm>
          <a:prstGeom prst="rect">
            <a:avLst/>
          </a:prstGeom>
          <a:noFill/>
          <a:ln>
            <a:noFill/>
          </a:ln>
        </p:spPr>
      </p:pic>
      <p:sp>
        <p:nvSpPr>
          <p:cNvPr id="1646" name="Google Shape;1646;g8895dc3b0f_0_106"/>
          <p:cNvSpPr txBox="1"/>
          <p:nvPr/>
        </p:nvSpPr>
        <p:spPr>
          <a:xfrm>
            <a:off x="4131333" y="661000"/>
            <a:ext cx="809600" cy="5124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5kg</a:t>
            </a:r>
            <a:endParaRPr sz="2667" kern="0">
              <a:solidFill>
                <a:srgbClr val="000000"/>
              </a:solidFill>
              <a:latin typeface="Arial"/>
              <a:cs typeface="Arial"/>
              <a:sym typeface="Arial"/>
            </a:endParaRPr>
          </a:p>
        </p:txBody>
      </p:sp>
      <p:sp>
        <p:nvSpPr>
          <p:cNvPr id="1647" name="Google Shape;1647;g8895dc3b0f_0_106"/>
          <p:cNvSpPr txBox="1"/>
          <p:nvPr/>
        </p:nvSpPr>
        <p:spPr>
          <a:xfrm>
            <a:off x="7320700" y="661000"/>
            <a:ext cx="991600" cy="5124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550g</a:t>
            </a:r>
            <a:endParaRPr sz="2533" kern="0">
              <a:solidFill>
                <a:srgbClr val="000000"/>
              </a:solidFill>
              <a:latin typeface="Arial"/>
              <a:cs typeface="Arial"/>
              <a:sym typeface="Arial"/>
            </a:endParaRPr>
          </a:p>
        </p:txBody>
      </p:sp>
      <p:sp>
        <p:nvSpPr>
          <p:cNvPr id="1648" name="Google Shape;1648;g8895dc3b0f_0_106"/>
          <p:cNvSpPr txBox="1"/>
          <p:nvPr/>
        </p:nvSpPr>
        <p:spPr>
          <a:xfrm>
            <a:off x="2148300" y="4511400"/>
            <a:ext cx="8262800" cy="727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kern="0">
                <a:solidFill>
                  <a:srgbClr val="000000"/>
                </a:solidFill>
                <a:latin typeface="Arial"/>
                <a:cs typeface="Arial"/>
                <a:sym typeface="Arial"/>
              </a:rPr>
              <a:t>5kg and 550g / 5.55kg</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819923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52"/>
        <p:cNvGrpSpPr/>
        <p:nvPr/>
      </p:nvGrpSpPr>
      <p:grpSpPr>
        <a:xfrm>
          <a:off x="0" y="0"/>
          <a:ext cx="0" cy="0"/>
          <a:chOff x="0" y="0"/>
          <a:chExt cx="0" cy="0"/>
        </a:xfrm>
      </p:grpSpPr>
      <p:pic>
        <p:nvPicPr>
          <p:cNvPr id="1653" name="Google Shape;1653;g8895dc3b0f_0_121"/>
          <p:cNvPicPr preferRelativeResize="0"/>
          <p:nvPr/>
        </p:nvPicPr>
        <p:blipFill>
          <a:blip r:embed="rId3">
            <a:alphaModFix/>
          </a:blip>
          <a:stretch>
            <a:fillRect/>
          </a:stretch>
        </p:blipFill>
        <p:spPr>
          <a:xfrm>
            <a:off x="203200" y="1902418"/>
            <a:ext cx="5892800" cy="3053153"/>
          </a:xfrm>
          <a:prstGeom prst="rect">
            <a:avLst/>
          </a:prstGeom>
          <a:noFill/>
          <a:ln>
            <a:noFill/>
          </a:ln>
        </p:spPr>
      </p:pic>
      <p:sp>
        <p:nvSpPr>
          <p:cNvPr id="1654" name="Google Shape;1654;g8895dc3b0f_0_121"/>
          <p:cNvSpPr txBox="1"/>
          <p:nvPr/>
        </p:nvSpPr>
        <p:spPr>
          <a:xfrm>
            <a:off x="3817333" y="330500"/>
            <a:ext cx="5188800" cy="104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u="sng" kern="0">
                <a:solidFill>
                  <a:srgbClr val="000000"/>
                </a:solidFill>
                <a:latin typeface="Arial"/>
                <a:cs typeface="Arial"/>
                <a:sym typeface="Arial"/>
              </a:rPr>
              <a:t>Have a go at the following calculations.</a:t>
            </a:r>
            <a:endParaRPr sz="3200" u="sng" kern="0">
              <a:solidFill>
                <a:srgbClr val="000000"/>
              </a:solidFill>
              <a:latin typeface="Arial"/>
              <a:cs typeface="Arial"/>
              <a:sym typeface="Arial"/>
            </a:endParaRPr>
          </a:p>
        </p:txBody>
      </p:sp>
    </p:spTree>
    <p:extLst>
      <p:ext uri="{BB962C8B-B14F-4D97-AF65-F5344CB8AC3E}">
        <p14:creationId xmlns:p14="http://schemas.microsoft.com/office/powerpoint/2010/main" val="3193159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58"/>
        <p:cNvGrpSpPr/>
        <p:nvPr/>
      </p:nvGrpSpPr>
      <p:grpSpPr>
        <a:xfrm>
          <a:off x="0" y="0"/>
          <a:ext cx="0" cy="0"/>
          <a:chOff x="0" y="0"/>
          <a:chExt cx="0" cy="0"/>
        </a:xfrm>
      </p:grpSpPr>
      <p:pic>
        <p:nvPicPr>
          <p:cNvPr id="1659" name="Google Shape;1659;g8895dc3b0f_0_133"/>
          <p:cNvPicPr preferRelativeResize="0"/>
          <p:nvPr/>
        </p:nvPicPr>
        <p:blipFill>
          <a:blip r:embed="rId3">
            <a:alphaModFix/>
          </a:blip>
          <a:stretch>
            <a:fillRect/>
          </a:stretch>
        </p:blipFill>
        <p:spPr>
          <a:xfrm>
            <a:off x="335400" y="1902418"/>
            <a:ext cx="5892800" cy="3053153"/>
          </a:xfrm>
          <a:prstGeom prst="rect">
            <a:avLst/>
          </a:prstGeom>
          <a:noFill/>
          <a:ln>
            <a:noFill/>
          </a:ln>
        </p:spPr>
      </p:pic>
      <p:sp>
        <p:nvSpPr>
          <p:cNvPr id="1660" name="Google Shape;1660;g8895dc3b0f_0_133"/>
          <p:cNvSpPr txBox="1"/>
          <p:nvPr/>
        </p:nvSpPr>
        <p:spPr>
          <a:xfrm>
            <a:off x="6228200" y="2677167"/>
            <a:ext cx="3305200" cy="219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 7kg and 650g</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 6kg and 405g</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 2kg and 300g</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 7kg and 50g</a:t>
            </a:r>
            <a:endParaRPr sz="3200" kern="0">
              <a:solidFill>
                <a:srgbClr val="000000"/>
              </a:solidFill>
              <a:latin typeface="Arial"/>
              <a:cs typeface="Arial"/>
              <a:sym typeface="Arial"/>
            </a:endParaRPr>
          </a:p>
        </p:txBody>
      </p:sp>
      <p:sp>
        <p:nvSpPr>
          <p:cNvPr id="1661" name="Google Shape;1661;g8895dc3b0f_0_133"/>
          <p:cNvSpPr txBox="1"/>
          <p:nvPr/>
        </p:nvSpPr>
        <p:spPr>
          <a:xfrm>
            <a:off x="3949533" y="413133"/>
            <a:ext cx="5717600" cy="90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u="sng" kern="0">
                <a:solidFill>
                  <a:srgbClr val="000000"/>
                </a:solidFill>
                <a:latin typeface="Arial"/>
                <a:cs typeface="Arial"/>
                <a:sym typeface="Arial"/>
              </a:rPr>
              <a:t>Answers</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1315633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65"/>
        <p:cNvGrpSpPr/>
        <p:nvPr/>
      </p:nvGrpSpPr>
      <p:grpSpPr>
        <a:xfrm>
          <a:off x="0" y="0"/>
          <a:ext cx="0" cy="0"/>
          <a:chOff x="0" y="0"/>
          <a:chExt cx="0" cy="0"/>
        </a:xfrm>
      </p:grpSpPr>
      <p:pic>
        <p:nvPicPr>
          <p:cNvPr id="1666" name="Google Shape;1666;g8895dc3b0f_0_129"/>
          <p:cNvPicPr preferRelativeResize="0"/>
          <p:nvPr/>
        </p:nvPicPr>
        <p:blipFill>
          <a:blip r:embed="rId3">
            <a:alphaModFix/>
          </a:blip>
          <a:stretch>
            <a:fillRect/>
          </a:stretch>
        </p:blipFill>
        <p:spPr>
          <a:xfrm>
            <a:off x="203200" y="203200"/>
            <a:ext cx="5547600" cy="5321533"/>
          </a:xfrm>
          <a:prstGeom prst="rect">
            <a:avLst/>
          </a:prstGeom>
          <a:noFill/>
          <a:ln>
            <a:noFill/>
          </a:ln>
        </p:spPr>
      </p:pic>
    </p:spTree>
    <p:extLst>
      <p:ext uri="{BB962C8B-B14F-4D97-AF65-F5344CB8AC3E}">
        <p14:creationId xmlns:p14="http://schemas.microsoft.com/office/powerpoint/2010/main" val="4270555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70"/>
        <p:cNvGrpSpPr/>
        <p:nvPr/>
      </p:nvGrpSpPr>
      <p:grpSpPr>
        <a:xfrm>
          <a:off x="0" y="0"/>
          <a:ext cx="0" cy="0"/>
          <a:chOff x="0" y="0"/>
          <a:chExt cx="0" cy="0"/>
        </a:xfrm>
      </p:grpSpPr>
      <p:pic>
        <p:nvPicPr>
          <p:cNvPr id="1671" name="Google Shape;1671;g8895dc3b0f_0_141"/>
          <p:cNvPicPr preferRelativeResize="0"/>
          <p:nvPr/>
        </p:nvPicPr>
        <p:blipFill>
          <a:blip r:embed="rId3">
            <a:alphaModFix/>
          </a:blip>
          <a:stretch>
            <a:fillRect/>
          </a:stretch>
        </p:blipFill>
        <p:spPr>
          <a:xfrm>
            <a:off x="418033" y="540467"/>
            <a:ext cx="2705267" cy="5777067"/>
          </a:xfrm>
          <a:prstGeom prst="rect">
            <a:avLst/>
          </a:prstGeom>
          <a:noFill/>
          <a:ln>
            <a:noFill/>
          </a:ln>
        </p:spPr>
      </p:pic>
    </p:spTree>
    <p:extLst>
      <p:ext uri="{BB962C8B-B14F-4D97-AF65-F5344CB8AC3E}">
        <p14:creationId xmlns:p14="http://schemas.microsoft.com/office/powerpoint/2010/main" val="479141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75"/>
        <p:cNvGrpSpPr/>
        <p:nvPr/>
      </p:nvGrpSpPr>
      <p:grpSpPr>
        <a:xfrm>
          <a:off x="0" y="0"/>
          <a:ext cx="0" cy="0"/>
          <a:chOff x="0" y="0"/>
          <a:chExt cx="0" cy="0"/>
        </a:xfrm>
      </p:grpSpPr>
      <p:sp>
        <p:nvSpPr>
          <p:cNvPr id="1676" name="Google Shape;1676;p2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677" name="Google Shape;1677;p2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678" name="Google Shape;1678;p2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4244767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82"/>
        <p:cNvGrpSpPr/>
        <p:nvPr/>
      </p:nvGrpSpPr>
      <p:grpSpPr>
        <a:xfrm>
          <a:off x="0" y="0"/>
          <a:ext cx="0" cy="0"/>
          <a:chOff x="0" y="0"/>
          <a:chExt cx="0" cy="0"/>
        </a:xfrm>
      </p:grpSpPr>
      <p:sp>
        <p:nvSpPr>
          <p:cNvPr id="1683" name="Google Shape;1683;g8837b1c41c_0_0"/>
          <p:cNvSpPr txBox="1"/>
          <p:nvPr/>
        </p:nvSpPr>
        <p:spPr>
          <a:xfrm>
            <a:off x="167633" y="210467"/>
            <a:ext cx="11750800" cy="493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b="1" u="sng" kern="0">
                <a:solidFill>
                  <a:srgbClr val="000000"/>
                </a:solidFill>
                <a:latin typeface="Arial"/>
                <a:cs typeface="Arial"/>
                <a:sym typeface="Arial"/>
              </a:rPr>
              <a:t>WALT: To use metaphors for description</a:t>
            </a:r>
            <a:endParaRPr sz="3200" b="1" u="sng" kern="0">
              <a:solidFill>
                <a:srgbClr val="000000"/>
              </a:solidFill>
              <a:latin typeface="Arial"/>
              <a:cs typeface="Arial"/>
              <a:sym typeface="Arial"/>
            </a:endParaRPr>
          </a:p>
          <a:p>
            <a:pPr defTabSz="1219170">
              <a:buClr>
                <a:srgbClr val="000000"/>
              </a:buClr>
            </a:pPr>
            <a:endParaRPr sz="3200" b="1" u="sng"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Yesterday we looked at similes, which are used for comparing an object to something else in order to help us create a picture of it in our mind.</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Today we will focus on metaphors, which authors also use for description.</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First, we will consider how similes and metaphors are different.</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Look at the next slide.</a:t>
            </a:r>
            <a:endParaRPr sz="3200" kern="0">
              <a:solidFill>
                <a:srgbClr val="000000"/>
              </a:solidFill>
              <a:latin typeface="Arial"/>
              <a:cs typeface="Arial"/>
              <a:sym typeface="Arial"/>
            </a:endParaRPr>
          </a:p>
          <a:p>
            <a:pPr defTabSz="1219170">
              <a:buClr>
                <a:srgbClr val="000000"/>
              </a:buClr>
            </a:pPr>
            <a:endParaRPr sz="3200" b="1" u="sng" kern="0">
              <a:solidFill>
                <a:srgbClr val="000000"/>
              </a:solidFill>
              <a:latin typeface="Arial"/>
              <a:cs typeface="Arial"/>
              <a:sym typeface="Arial"/>
            </a:endParaRPr>
          </a:p>
        </p:txBody>
      </p:sp>
    </p:spTree>
    <p:extLst>
      <p:ext uri="{BB962C8B-B14F-4D97-AF65-F5344CB8AC3E}">
        <p14:creationId xmlns:p14="http://schemas.microsoft.com/office/powerpoint/2010/main" val="1524152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87"/>
        <p:cNvGrpSpPr/>
        <p:nvPr/>
      </p:nvGrpSpPr>
      <p:grpSpPr>
        <a:xfrm>
          <a:off x="0" y="0"/>
          <a:ext cx="0" cy="0"/>
          <a:chOff x="0" y="0"/>
          <a:chExt cx="0" cy="0"/>
        </a:xfrm>
      </p:grpSpPr>
      <p:sp>
        <p:nvSpPr>
          <p:cNvPr id="1688" name="Google Shape;1688;g8837b1c41c_0_4"/>
          <p:cNvSpPr txBox="1"/>
          <p:nvPr/>
        </p:nvSpPr>
        <p:spPr>
          <a:xfrm>
            <a:off x="230367" y="273167"/>
            <a:ext cx="11562400" cy="1798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689" name="Google Shape;1689;g8837b1c41c_0_4"/>
          <p:cNvSpPr txBox="1"/>
          <p:nvPr/>
        </p:nvSpPr>
        <p:spPr>
          <a:xfrm>
            <a:off x="1725367" y="386800"/>
            <a:ext cx="8572400" cy="6084400"/>
          </a:xfrm>
          <a:prstGeom prst="rect">
            <a:avLst/>
          </a:prstGeom>
          <a:solidFill>
            <a:srgbClr val="FFF2CC"/>
          </a:solidFill>
          <a:ln>
            <a:noFill/>
          </a:ln>
        </p:spPr>
        <p:txBody>
          <a:bodyPr spcFirstLastPara="1" wrap="square" lIns="121900" tIns="121900" rIns="121900" bIns="121900" anchor="t" anchorCtr="0">
            <a:noAutofit/>
          </a:bodyPr>
          <a:lstStyle/>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Use the link to watch the video clip</a:t>
            </a:r>
            <a:endParaRPr sz="3200" kern="0">
              <a:solidFill>
                <a:srgbClr val="000000"/>
              </a:solidFill>
              <a:latin typeface="Arial"/>
              <a:cs typeface="Arial"/>
              <a:sym typeface="Arial"/>
            </a:endParaRPr>
          </a:p>
          <a:p>
            <a:pPr defTabSz="1219170">
              <a:buClr>
                <a:srgbClr val="000000"/>
              </a:buClr>
            </a:pPr>
            <a:r>
              <a:rPr lang="en-GB" sz="1467" u="sng" kern="0">
                <a:solidFill>
                  <a:srgbClr val="0097A7"/>
                </a:solidFill>
                <a:latin typeface="Arial"/>
                <a:cs typeface="Arial"/>
                <a:sym typeface="Arial"/>
                <a:hlinkClick r:id="rId3"/>
              </a:rPr>
              <a:t>https://www.bbc.co.uk/bitesize/topics/zfkk7ty/articles/z9tkxfr</a:t>
            </a:r>
            <a:r>
              <a:rPr lang="en-GB" sz="3200" kern="0">
                <a:solidFill>
                  <a:srgbClr val="000000"/>
                </a:solidFill>
                <a:latin typeface="Arial"/>
                <a:cs typeface="Arial"/>
                <a:sym typeface="Arial"/>
              </a:rPr>
              <a:t> </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Scroll down from the video clip to read the information.</a:t>
            </a:r>
            <a:endParaRPr sz="3200" kern="0">
              <a:solidFill>
                <a:srgbClr val="000000"/>
              </a:solidFill>
              <a:latin typeface="Arial"/>
              <a:cs typeface="Arial"/>
              <a:sym typeface="Arial"/>
            </a:endParaRPr>
          </a:p>
          <a:p>
            <a:pPr marL="609585" defTabSz="1219170">
              <a:buClr>
                <a:srgbClr val="000000"/>
              </a:buClr>
            </a:pP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Try ‘the fill’ in the gaps activity</a:t>
            </a:r>
            <a:endParaRPr sz="3200" kern="0">
              <a:solidFill>
                <a:srgbClr val="000000"/>
              </a:solidFill>
              <a:latin typeface="Arial"/>
              <a:cs typeface="Arial"/>
              <a:sym typeface="Arial"/>
            </a:endParaRPr>
          </a:p>
          <a:p>
            <a:pPr marL="609585" defTabSz="1219170">
              <a:buClr>
                <a:srgbClr val="000000"/>
              </a:buClr>
            </a:pPr>
            <a:endParaRPr sz="3200" kern="0">
              <a:solidFill>
                <a:srgbClr val="000000"/>
              </a:solidFill>
              <a:latin typeface="Arial"/>
              <a:cs typeface="Arial"/>
              <a:sym typeface="Arial"/>
            </a:endParaRPr>
          </a:p>
          <a:p>
            <a:pPr marL="609585" defTabSz="1219170">
              <a:buClr>
                <a:srgbClr val="000000"/>
              </a:buClr>
            </a:pP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Take the quiz.</a:t>
            </a:r>
            <a:endParaRPr sz="3200" kern="0">
              <a:solidFill>
                <a:srgbClr val="000000"/>
              </a:solidFill>
              <a:latin typeface="Arial"/>
              <a:cs typeface="Arial"/>
              <a:sym typeface="Arial"/>
            </a:endParaRPr>
          </a:p>
          <a:p>
            <a:pPr marL="609585" defTabSz="1219170">
              <a:buClr>
                <a:srgbClr val="000000"/>
              </a:buClr>
            </a:pPr>
            <a:endParaRPr sz="3200" kern="0">
              <a:solidFill>
                <a:srgbClr val="000000"/>
              </a:solidFill>
              <a:latin typeface="Arial"/>
              <a:cs typeface="Arial"/>
              <a:sym typeface="Arial"/>
            </a:endParaRPr>
          </a:p>
        </p:txBody>
      </p:sp>
      <p:pic>
        <p:nvPicPr>
          <p:cNvPr id="1690" name="Google Shape;1690;g8837b1c41c_0_4"/>
          <p:cNvPicPr preferRelativeResize="0"/>
          <p:nvPr/>
        </p:nvPicPr>
        <p:blipFill>
          <a:blip r:embed="rId4">
            <a:alphaModFix/>
          </a:blip>
          <a:stretch>
            <a:fillRect/>
          </a:stretch>
        </p:blipFill>
        <p:spPr>
          <a:xfrm>
            <a:off x="9220667" y="3049264"/>
            <a:ext cx="2342100" cy="1328333"/>
          </a:xfrm>
          <a:prstGeom prst="rect">
            <a:avLst/>
          </a:prstGeom>
          <a:noFill/>
          <a:ln>
            <a:noFill/>
          </a:ln>
        </p:spPr>
      </p:pic>
      <p:pic>
        <p:nvPicPr>
          <p:cNvPr id="1691" name="Google Shape;1691;g8837b1c41c_0_4"/>
          <p:cNvPicPr preferRelativeResize="0"/>
          <p:nvPr/>
        </p:nvPicPr>
        <p:blipFill>
          <a:blip r:embed="rId5">
            <a:alphaModFix/>
          </a:blip>
          <a:stretch>
            <a:fillRect/>
          </a:stretch>
        </p:blipFill>
        <p:spPr>
          <a:xfrm>
            <a:off x="7331934" y="4797734"/>
            <a:ext cx="2495433" cy="1507033"/>
          </a:xfrm>
          <a:prstGeom prst="rect">
            <a:avLst/>
          </a:prstGeom>
          <a:noFill/>
          <a:ln>
            <a:noFill/>
          </a:ln>
        </p:spPr>
      </p:pic>
    </p:spTree>
    <p:extLst>
      <p:ext uri="{BB962C8B-B14F-4D97-AF65-F5344CB8AC3E}">
        <p14:creationId xmlns:p14="http://schemas.microsoft.com/office/powerpoint/2010/main" val="395803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95"/>
        <p:cNvGrpSpPr/>
        <p:nvPr/>
      </p:nvGrpSpPr>
      <p:grpSpPr>
        <a:xfrm>
          <a:off x="0" y="0"/>
          <a:ext cx="0" cy="0"/>
          <a:chOff x="0" y="0"/>
          <a:chExt cx="0" cy="0"/>
        </a:xfrm>
      </p:grpSpPr>
      <p:pic>
        <p:nvPicPr>
          <p:cNvPr id="1696" name="Google Shape;1696;g8837b1c41c_0_11"/>
          <p:cNvPicPr preferRelativeResize="0"/>
          <p:nvPr/>
        </p:nvPicPr>
        <p:blipFill>
          <a:blip r:embed="rId3">
            <a:alphaModFix/>
          </a:blip>
          <a:stretch>
            <a:fillRect/>
          </a:stretch>
        </p:blipFill>
        <p:spPr>
          <a:xfrm>
            <a:off x="203201" y="203200"/>
            <a:ext cx="9131300" cy="2362200"/>
          </a:xfrm>
          <a:prstGeom prst="rect">
            <a:avLst/>
          </a:prstGeom>
          <a:noFill/>
          <a:ln>
            <a:noFill/>
          </a:ln>
        </p:spPr>
      </p:pic>
      <p:pic>
        <p:nvPicPr>
          <p:cNvPr id="1697" name="Google Shape;1697;g8837b1c41c_0_11"/>
          <p:cNvPicPr preferRelativeResize="0"/>
          <p:nvPr/>
        </p:nvPicPr>
        <p:blipFill>
          <a:blip r:embed="rId4">
            <a:alphaModFix/>
          </a:blip>
          <a:stretch>
            <a:fillRect/>
          </a:stretch>
        </p:blipFill>
        <p:spPr>
          <a:xfrm>
            <a:off x="203200" y="2768600"/>
            <a:ext cx="10236200" cy="3810000"/>
          </a:xfrm>
          <a:prstGeom prst="rect">
            <a:avLst/>
          </a:prstGeom>
          <a:noFill/>
          <a:ln>
            <a:noFill/>
          </a:ln>
        </p:spPr>
      </p:pic>
      <p:sp>
        <p:nvSpPr>
          <p:cNvPr id="1698" name="Google Shape;1698;g8837b1c41c_0_11"/>
          <p:cNvSpPr txBox="1"/>
          <p:nvPr/>
        </p:nvSpPr>
        <p:spPr>
          <a:xfrm>
            <a:off x="9660100" y="231367"/>
            <a:ext cx="2279200" cy="1463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Let’s just recap that once more.</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179613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702"/>
        <p:cNvGrpSpPr/>
        <p:nvPr/>
      </p:nvGrpSpPr>
      <p:grpSpPr>
        <a:xfrm>
          <a:off x="0" y="0"/>
          <a:ext cx="0" cy="0"/>
          <a:chOff x="0" y="0"/>
          <a:chExt cx="0" cy="0"/>
        </a:xfrm>
      </p:grpSpPr>
      <p:pic>
        <p:nvPicPr>
          <p:cNvPr id="1703" name="Google Shape;1703;g8837b1c41c_0_17"/>
          <p:cNvPicPr preferRelativeResize="0"/>
          <p:nvPr/>
        </p:nvPicPr>
        <p:blipFill>
          <a:blip r:embed="rId3">
            <a:alphaModFix/>
          </a:blip>
          <a:stretch>
            <a:fillRect/>
          </a:stretch>
        </p:blipFill>
        <p:spPr>
          <a:xfrm>
            <a:off x="167634" y="539067"/>
            <a:ext cx="5928367" cy="4428964"/>
          </a:xfrm>
          <a:prstGeom prst="rect">
            <a:avLst/>
          </a:prstGeom>
          <a:noFill/>
          <a:ln>
            <a:noFill/>
          </a:ln>
        </p:spPr>
      </p:pic>
      <p:pic>
        <p:nvPicPr>
          <p:cNvPr id="1704" name="Google Shape;1704;g8837b1c41c_0_17"/>
          <p:cNvPicPr preferRelativeResize="0"/>
          <p:nvPr/>
        </p:nvPicPr>
        <p:blipFill>
          <a:blip r:embed="rId4">
            <a:alphaModFix/>
          </a:blip>
          <a:stretch>
            <a:fillRect/>
          </a:stretch>
        </p:blipFill>
        <p:spPr>
          <a:xfrm>
            <a:off x="6341000" y="539067"/>
            <a:ext cx="5689600" cy="4126887"/>
          </a:xfrm>
          <a:prstGeom prst="rect">
            <a:avLst/>
          </a:prstGeom>
          <a:noFill/>
          <a:ln>
            <a:noFill/>
          </a:ln>
        </p:spPr>
      </p:pic>
      <p:sp>
        <p:nvSpPr>
          <p:cNvPr id="1705" name="Google Shape;1705;g8837b1c41c_0_17"/>
          <p:cNvSpPr txBox="1"/>
          <p:nvPr/>
        </p:nvSpPr>
        <p:spPr>
          <a:xfrm>
            <a:off x="313967" y="5270333"/>
            <a:ext cx="5310800" cy="129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Comic Sans MS"/>
                <a:ea typeface="Comic Sans MS"/>
                <a:cs typeface="Comic Sans MS"/>
                <a:sym typeface="Comic Sans MS"/>
              </a:rPr>
              <a:t>Metaphors can say something </a:t>
            </a:r>
            <a:r>
              <a:rPr lang="en-GB" sz="2267" b="1" kern="0">
                <a:solidFill>
                  <a:srgbClr val="FF0000"/>
                </a:solidFill>
                <a:latin typeface="Comic Sans MS"/>
                <a:ea typeface="Comic Sans MS"/>
                <a:cs typeface="Comic Sans MS"/>
                <a:sym typeface="Comic Sans MS"/>
              </a:rPr>
              <a:t>is</a:t>
            </a:r>
            <a:r>
              <a:rPr lang="en-GB" sz="2267" kern="0">
                <a:solidFill>
                  <a:srgbClr val="000000"/>
                </a:solidFill>
                <a:latin typeface="Comic Sans MS"/>
                <a:ea typeface="Comic Sans MS"/>
                <a:cs typeface="Comic Sans MS"/>
                <a:sym typeface="Comic Sans MS"/>
              </a:rPr>
              <a:t> something else or</a:t>
            </a:r>
            <a:r>
              <a:rPr lang="en-GB" sz="2267" b="1" kern="0">
                <a:solidFill>
                  <a:srgbClr val="FF0000"/>
                </a:solidFill>
                <a:latin typeface="Comic Sans MS"/>
                <a:ea typeface="Comic Sans MS"/>
                <a:cs typeface="Comic Sans MS"/>
                <a:sym typeface="Comic Sans MS"/>
              </a:rPr>
              <a:t> are</a:t>
            </a:r>
            <a:r>
              <a:rPr lang="en-GB" sz="2267" kern="0">
                <a:solidFill>
                  <a:srgbClr val="000000"/>
                </a:solidFill>
                <a:latin typeface="Comic Sans MS"/>
                <a:ea typeface="Comic Sans MS"/>
                <a:cs typeface="Comic Sans MS"/>
                <a:sym typeface="Comic Sans MS"/>
              </a:rPr>
              <a:t> if there is two or more of them.</a:t>
            </a:r>
            <a:endParaRPr sz="2267" kern="0">
              <a:solidFill>
                <a:srgbClr val="000000"/>
              </a:solidFill>
              <a:latin typeface="Comic Sans MS"/>
              <a:ea typeface="Comic Sans MS"/>
              <a:cs typeface="Comic Sans MS"/>
              <a:sym typeface="Comic Sans MS"/>
            </a:endParaRPr>
          </a:p>
        </p:txBody>
      </p:sp>
      <p:sp>
        <p:nvSpPr>
          <p:cNvPr id="1706" name="Google Shape;1706;g8837b1c41c_0_17"/>
          <p:cNvSpPr txBox="1"/>
          <p:nvPr/>
        </p:nvSpPr>
        <p:spPr>
          <a:xfrm>
            <a:off x="6586533" y="5082133"/>
            <a:ext cx="5248000" cy="131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Comic Sans MS"/>
                <a:ea typeface="Comic Sans MS"/>
                <a:cs typeface="Comic Sans MS"/>
                <a:sym typeface="Comic Sans MS"/>
              </a:rPr>
              <a:t>A metaphor can say something </a:t>
            </a:r>
            <a:r>
              <a:rPr lang="en-GB" sz="2533" b="1" kern="0">
                <a:solidFill>
                  <a:srgbClr val="FF0000"/>
                </a:solidFill>
                <a:latin typeface="Comic Sans MS"/>
                <a:ea typeface="Comic Sans MS"/>
                <a:cs typeface="Comic Sans MS"/>
                <a:sym typeface="Comic Sans MS"/>
              </a:rPr>
              <a:t>was</a:t>
            </a:r>
            <a:r>
              <a:rPr lang="en-GB" sz="2533" kern="0">
                <a:solidFill>
                  <a:srgbClr val="000000"/>
                </a:solidFill>
                <a:latin typeface="Comic Sans MS"/>
                <a:ea typeface="Comic Sans MS"/>
                <a:cs typeface="Comic Sans MS"/>
                <a:sym typeface="Comic Sans MS"/>
              </a:rPr>
              <a:t> something else.</a:t>
            </a:r>
            <a:endParaRPr sz="25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954892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710"/>
        <p:cNvGrpSpPr/>
        <p:nvPr/>
      </p:nvGrpSpPr>
      <p:grpSpPr>
        <a:xfrm>
          <a:off x="0" y="0"/>
          <a:ext cx="0" cy="0"/>
          <a:chOff x="0" y="0"/>
          <a:chExt cx="0" cy="0"/>
        </a:xfrm>
      </p:grpSpPr>
      <p:pic>
        <p:nvPicPr>
          <p:cNvPr id="1711" name="Google Shape;1711;g8837b1c41c_0_24"/>
          <p:cNvPicPr preferRelativeResize="0"/>
          <p:nvPr/>
        </p:nvPicPr>
        <p:blipFill>
          <a:blip r:embed="rId3">
            <a:alphaModFix/>
          </a:blip>
          <a:stretch>
            <a:fillRect/>
          </a:stretch>
        </p:blipFill>
        <p:spPr>
          <a:xfrm>
            <a:off x="203201" y="140467"/>
            <a:ext cx="6515100" cy="2349500"/>
          </a:xfrm>
          <a:prstGeom prst="rect">
            <a:avLst/>
          </a:prstGeom>
          <a:noFill/>
          <a:ln>
            <a:noFill/>
          </a:ln>
        </p:spPr>
      </p:pic>
      <p:pic>
        <p:nvPicPr>
          <p:cNvPr id="1712" name="Google Shape;1712;g8837b1c41c_0_24"/>
          <p:cNvPicPr preferRelativeResize="0"/>
          <p:nvPr/>
        </p:nvPicPr>
        <p:blipFill>
          <a:blip r:embed="rId4">
            <a:alphaModFix/>
          </a:blip>
          <a:stretch>
            <a:fillRect/>
          </a:stretch>
        </p:blipFill>
        <p:spPr>
          <a:xfrm>
            <a:off x="203201" y="2755901"/>
            <a:ext cx="2766932" cy="3768033"/>
          </a:xfrm>
          <a:prstGeom prst="rect">
            <a:avLst/>
          </a:prstGeom>
          <a:noFill/>
          <a:ln>
            <a:noFill/>
          </a:ln>
        </p:spPr>
      </p:pic>
      <p:pic>
        <p:nvPicPr>
          <p:cNvPr id="1713" name="Google Shape;1713;g8837b1c41c_0_24"/>
          <p:cNvPicPr preferRelativeResize="0"/>
          <p:nvPr/>
        </p:nvPicPr>
        <p:blipFill>
          <a:blip r:embed="rId5">
            <a:alphaModFix/>
          </a:blip>
          <a:stretch>
            <a:fillRect/>
          </a:stretch>
        </p:blipFill>
        <p:spPr>
          <a:xfrm>
            <a:off x="7069683" y="2279034"/>
            <a:ext cx="4833917" cy="4412167"/>
          </a:xfrm>
          <a:prstGeom prst="rect">
            <a:avLst/>
          </a:prstGeom>
          <a:noFill/>
          <a:ln>
            <a:noFill/>
          </a:ln>
        </p:spPr>
      </p:pic>
      <p:sp>
        <p:nvSpPr>
          <p:cNvPr id="1714" name="Google Shape;1714;g8837b1c41c_0_24"/>
          <p:cNvSpPr txBox="1"/>
          <p:nvPr/>
        </p:nvSpPr>
        <p:spPr>
          <a:xfrm>
            <a:off x="3387533" y="2991300"/>
            <a:ext cx="3190000" cy="263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Here are some metaphor poems.</a:t>
            </a:r>
            <a:endParaRPr sz="3733" kern="0">
              <a:solidFill>
                <a:srgbClr val="000000"/>
              </a:solidFill>
              <a:latin typeface="Arial"/>
              <a:cs typeface="Arial"/>
              <a:sym typeface="Arial"/>
            </a:endParaRPr>
          </a:p>
        </p:txBody>
      </p:sp>
    </p:spTree>
    <p:extLst>
      <p:ext uri="{BB962C8B-B14F-4D97-AF65-F5344CB8AC3E}">
        <p14:creationId xmlns:p14="http://schemas.microsoft.com/office/powerpoint/2010/main" val="30186603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718"/>
        <p:cNvGrpSpPr/>
        <p:nvPr/>
      </p:nvGrpSpPr>
      <p:grpSpPr>
        <a:xfrm>
          <a:off x="0" y="0"/>
          <a:ext cx="0" cy="0"/>
          <a:chOff x="0" y="0"/>
          <a:chExt cx="0" cy="0"/>
        </a:xfrm>
      </p:grpSpPr>
      <p:sp>
        <p:nvSpPr>
          <p:cNvPr id="1719" name="Google Shape;1719;g8837b1c41c_0_31"/>
          <p:cNvSpPr txBox="1"/>
          <p:nvPr/>
        </p:nvSpPr>
        <p:spPr>
          <a:xfrm>
            <a:off x="230367" y="273167"/>
            <a:ext cx="11562400" cy="1798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graphicFrame>
        <p:nvGraphicFramePr>
          <p:cNvPr id="1720" name="Google Shape;1720;g8837b1c41c_0_31"/>
          <p:cNvGraphicFramePr/>
          <p:nvPr/>
        </p:nvGraphicFramePr>
        <p:xfrm>
          <a:off x="1227400" y="1883000"/>
          <a:ext cx="8148000" cy="4551360"/>
        </p:xfrm>
        <a:graphic>
          <a:graphicData uri="http://schemas.openxmlformats.org/drawingml/2006/table">
            <a:tbl>
              <a:tblPr>
                <a:noFill/>
              </a:tblPr>
              <a:tblGrid>
                <a:gridCol w="1549967">
                  <a:extLst>
                    <a:ext uri="{9D8B030D-6E8A-4147-A177-3AD203B41FA5}">
                      <a16:colId xmlns:a16="http://schemas.microsoft.com/office/drawing/2014/main" val="20000"/>
                    </a:ext>
                  </a:extLst>
                </a:gridCol>
                <a:gridCol w="6598033">
                  <a:extLst>
                    <a:ext uri="{9D8B030D-6E8A-4147-A177-3AD203B41FA5}">
                      <a16:colId xmlns:a16="http://schemas.microsoft.com/office/drawing/2014/main" val="20001"/>
                    </a:ext>
                  </a:extLst>
                </a:gridCol>
              </a:tblGrid>
              <a:tr h="568920">
                <a:tc>
                  <a:txBody>
                    <a:bodyPr/>
                    <a:lstStyle/>
                    <a:p>
                      <a:pPr marL="0" lvl="0" indent="0" algn="l" rtl="0">
                        <a:spcBef>
                          <a:spcPts val="0"/>
                        </a:spcBef>
                        <a:spcAft>
                          <a:spcPts val="0"/>
                        </a:spcAft>
                        <a:buNone/>
                      </a:pPr>
                      <a:r>
                        <a:rPr lang="en-GB" sz="2100">
                          <a:solidFill>
                            <a:srgbClr val="FF0000"/>
                          </a:solidFill>
                        </a:rPr>
                        <a:t>Her hair</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a roaring lion.</a:t>
                      </a:r>
                      <a:endParaRPr sz="2100"/>
                    </a:p>
                  </a:txBody>
                  <a:tcPr marL="121900" marR="121900" marT="121900" marB="121900"/>
                </a:tc>
                <a:extLst>
                  <a:ext uri="{0D108BD9-81ED-4DB2-BD59-A6C34878D82A}">
                    <a16:rowId xmlns:a16="http://schemas.microsoft.com/office/drawing/2014/main" val="10000"/>
                  </a:ext>
                </a:extLst>
              </a:tr>
              <a:tr h="568920">
                <a:tc>
                  <a:txBody>
                    <a:bodyPr/>
                    <a:lstStyle/>
                    <a:p>
                      <a:pPr marL="0" lvl="0" indent="0" algn="l" rtl="0">
                        <a:spcBef>
                          <a:spcPts val="0"/>
                        </a:spcBef>
                        <a:spcAft>
                          <a:spcPts val="0"/>
                        </a:spcAft>
                        <a:buNone/>
                      </a:pPr>
                      <a:r>
                        <a:rPr lang="en-GB" sz="2100">
                          <a:solidFill>
                            <a:srgbClr val="FF0000"/>
                          </a:solidFill>
                        </a:rPr>
                        <a:t>The wind</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a golden river.</a:t>
                      </a:r>
                      <a:endParaRPr sz="2100"/>
                    </a:p>
                  </a:txBody>
                  <a:tcPr marL="121900" marR="121900" marT="121900" marB="121900"/>
                </a:tc>
                <a:extLst>
                  <a:ext uri="{0D108BD9-81ED-4DB2-BD59-A6C34878D82A}">
                    <a16:rowId xmlns:a16="http://schemas.microsoft.com/office/drawing/2014/main" val="10001"/>
                  </a:ext>
                </a:extLst>
              </a:tr>
              <a:tr h="568920">
                <a:tc>
                  <a:txBody>
                    <a:bodyPr/>
                    <a:lstStyle/>
                    <a:p>
                      <a:pPr marL="0" lvl="0" indent="0" algn="l" rtl="0">
                        <a:spcBef>
                          <a:spcPts val="0"/>
                        </a:spcBef>
                        <a:spcAft>
                          <a:spcPts val="0"/>
                        </a:spcAft>
                        <a:buNone/>
                      </a:pPr>
                      <a:r>
                        <a:rPr lang="en-GB" sz="2100">
                          <a:solidFill>
                            <a:srgbClr val="FF0000"/>
                          </a:solidFill>
                        </a:rPr>
                        <a:t> You </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was a white blanket.</a:t>
                      </a:r>
                      <a:endParaRPr sz="2100"/>
                    </a:p>
                  </a:txBody>
                  <a:tcPr marL="121900" marR="121900" marT="121900" marB="121900"/>
                </a:tc>
                <a:extLst>
                  <a:ext uri="{0D108BD9-81ED-4DB2-BD59-A6C34878D82A}">
                    <a16:rowId xmlns:a16="http://schemas.microsoft.com/office/drawing/2014/main" val="10002"/>
                  </a:ext>
                </a:extLst>
              </a:tr>
              <a:tr h="568920">
                <a:tc>
                  <a:txBody>
                    <a:bodyPr/>
                    <a:lstStyle/>
                    <a:p>
                      <a:pPr marL="0" lvl="0" indent="0" algn="l" rtl="0">
                        <a:spcBef>
                          <a:spcPts val="0"/>
                        </a:spcBef>
                        <a:spcAft>
                          <a:spcPts val="0"/>
                        </a:spcAft>
                        <a:buNone/>
                      </a:pPr>
                      <a:r>
                        <a:rPr lang="en-GB" sz="2100">
                          <a:solidFill>
                            <a:srgbClr val="FF0000"/>
                          </a:solidFill>
                        </a:rPr>
                        <a:t>The moon</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was a howling wolf.</a:t>
                      </a:r>
                      <a:endParaRPr sz="2100"/>
                    </a:p>
                  </a:txBody>
                  <a:tcPr marL="121900" marR="121900" marT="121900" marB="121900"/>
                </a:tc>
                <a:extLst>
                  <a:ext uri="{0D108BD9-81ED-4DB2-BD59-A6C34878D82A}">
                    <a16:rowId xmlns:a16="http://schemas.microsoft.com/office/drawing/2014/main" val="10003"/>
                  </a:ext>
                </a:extLst>
              </a:tr>
              <a:tr h="568920">
                <a:tc>
                  <a:txBody>
                    <a:bodyPr/>
                    <a:lstStyle/>
                    <a:p>
                      <a:pPr marL="0" lvl="0" indent="0" algn="l" rtl="0">
                        <a:spcBef>
                          <a:spcPts val="0"/>
                        </a:spcBef>
                        <a:spcAft>
                          <a:spcPts val="0"/>
                        </a:spcAft>
                        <a:buNone/>
                      </a:pPr>
                      <a:r>
                        <a:rPr lang="en-GB" sz="2100">
                          <a:solidFill>
                            <a:srgbClr val="FF0000"/>
                          </a:solidFill>
                        </a:rPr>
                        <a:t>She </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were glistening jewels.</a:t>
                      </a:r>
                      <a:endParaRPr sz="2100"/>
                    </a:p>
                  </a:txBody>
                  <a:tcPr marL="121900" marR="121900" marT="121900" marB="121900"/>
                </a:tc>
                <a:extLst>
                  <a:ext uri="{0D108BD9-81ED-4DB2-BD59-A6C34878D82A}">
                    <a16:rowId xmlns:a16="http://schemas.microsoft.com/office/drawing/2014/main" val="10004"/>
                  </a:ext>
                </a:extLst>
              </a:tr>
              <a:tr h="568920">
                <a:tc>
                  <a:txBody>
                    <a:bodyPr/>
                    <a:lstStyle/>
                    <a:p>
                      <a:pPr marL="0" lvl="0" indent="0" algn="l" rtl="0">
                        <a:spcBef>
                          <a:spcPts val="0"/>
                        </a:spcBef>
                        <a:spcAft>
                          <a:spcPts val="0"/>
                        </a:spcAft>
                        <a:buNone/>
                      </a:pPr>
                      <a:r>
                        <a:rPr lang="en-GB" sz="2100">
                          <a:solidFill>
                            <a:srgbClr val="FF0000"/>
                          </a:solidFill>
                        </a:rPr>
                        <a:t>Thunder</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the sunshine.</a:t>
                      </a:r>
                      <a:endParaRPr sz="2100"/>
                    </a:p>
                  </a:txBody>
                  <a:tcPr marL="121900" marR="121900" marT="121900" marB="121900"/>
                </a:tc>
                <a:extLst>
                  <a:ext uri="{0D108BD9-81ED-4DB2-BD59-A6C34878D82A}">
                    <a16:rowId xmlns:a16="http://schemas.microsoft.com/office/drawing/2014/main" val="10005"/>
                  </a:ext>
                </a:extLst>
              </a:tr>
              <a:tr h="568920">
                <a:tc>
                  <a:txBody>
                    <a:bodyPr/>
                    <a:lstStyle/>
                    <a:p>
                      <a:pPr marL="0" lvl="0" indent="0" algn="l" rtl="0">
                        <a:spcBef>
                          <a:spcPts val="0"/>
                        </a:spcBef>
                        <a:spcAft>
                          <a:spcPts val="0"/>
                        </a:spcAft>
                        <a:buNone/>
                      </a:pPr>
                      <a:r>
                        <a:rPr lang="en-GB" sz="2100">
                          <a:solidFill>
                            <a:srgbClr val="FF0000"/>
                          </a:solidFill>
                        </a:rPr>
                        <a:t>The snow</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are a star.</a:t>
                      </a:r>
                      <a:endParaRPr sz="2100"/>
                    </a:p>
                  </a:txBody>
                  <a:tcPr marL="121900" marR="121900" marT="121900" marB="121900"/>
                </a:tc>
                <a:extLst>
                  <a:ext uri="{0D108BD9-81ED-4DB2-BD59-A6C34878D82A}">
                    <a16:rowId xmlns:a16="http://schemas.microsoft.com/office/drawing/2014/main" val="10006"/>
                  </a:ext>
                </a:extLst>
              </a:tr>
              <a:tr h="568920">
                <a:tc>
                  <a:txBody>
                    <a:bodyPr/>
                    <a:lstStyle/>
                    <a:p>
                      <a:pPr marL="0" lvl="0" indent="0" algn="l" rtl="0">
                        <a:spcBef>
                          <a:spcPts val="0"/>
                        </a:spcBef>
                        <a:spcAft>
                          <a:spcPts val="0"/>
                        </a:spcAft>
                        <a:buNone/>
                      </a:pPr>
                      <a:r>
                        <a:rPr lang="en-GB" sz="2100">
                          <a:solidFill>
                            <a:srgbClr val="FF0000"/>
                          </a:solidFill>
                        </a:rPr>
                        <a:t>Her eyes</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a silver ball.</a:t>
                      </a:r>
                      <a:endParaRPr sz="2100"/>
                    </a:p>
                  </a:txBody>
                  <a:tcPr marL="121900" marR="121900" marT="121900" marB="121900"/>
                </a:tc>
                <a:extLst>
                  <a:ext uri="{0D108BD9-81ED-4DB2-BD59-A6C34878D82A}">
                    <a16:rowId xmlns:a16="http://schemas.microsoft.com/office/drawing/2014/main" val="10007"/>
                  </a:ext>
                </a:extLst>
              </a:tr>
            </a:tbl>
          </a:graphicData>
        </a:graphic>
      </p:graphicFrame>
      <p:sp>
        <p:nvSpPr>
          <p:cNvPr id="1721" name="Google Shape;1721;g8837b1c41c_0_31"/>
          <p:cNvSpPr txBox="1"/>
          <p:nvPr/>
        </p:nvSpPr>
        <p:spPr>
          <a:xfrm>
            <a:off x="439433" y="189533"/>
            <a:ext cx="11353200" cy="1317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Match the metaphors.  Choose an object and match it with a metaphor. Write them in your book. Draw a picture to go with them. You could make them into a poster.</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373017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25"/>
        <p:cNvGrpSpPr/>
        <p:nvPr/>
      </p:nvGrpSpPr>
      <p:grpSpPr>
        <a:xfrm>
          <a:off x="0" y="0"/>
          <a:ext cx="0" cy="0"/>
          <a:chOff x="0" y="0"/>
          <a:chExt cx="0" cy="0"/>
        </a:xfrm>
      </p:grpSpPr>
      <p:sp>
        <p:nvSpPr>
          <p:cNvPr id="1726" name="Google Shape;1726;g8837b1c41c_0_37"/>
          <p:cNvSpPr txBox="1"/>
          <p:nvPr/>
        </p:nvSpPr>
        <p:spPr>
          <a:xfrm>
            <a:off x="230367" y="273167"/>
            <a:ext cx="11562400" cy="1798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graphicFrame>
        <p:nvGraphicFramePr>
          <p:cNvPr id="1727" name="Google Shape;1727;g8837b1c41c_0_37"/>
          <p:cNvGraphicFramePr/>
          <p:nvPr/>
        </p:nvGraphicFramePr>
        <p:xfrm>
          <a:off x="1227400" y="1883000"/>
          <a:ext cx="8148000" cy="4551360"/>
        </p:xfrm>
        <a:graphic>
          <a:graphicData uri="http://schemas.openxmlformats.org/drawingml/2006/table">
            <a:tbl>
              <a:tblPr>
                <a:noFill/>
              </a:tblPr>
              <a:tblGrid>
                <a:gridCol w="1549967">
                  <a:extLst>
                    <a:ext uri="{9D8B030D-6E8A-4147-A177-3AD203B41FA5}">
                      <a16:colId xmlns:a16="http://schemas.microsoft.com/office/drawing/2014/main" val="20000"/>
                    </a:ext>
                  </a:extLst>
                </a:gridCol>
                <a:gridCol w="6598033">
                  <a:extLst>
                    <a:ext uri="{9D8B030D-6E8A-4147-A177-3AD203B41FA5}">
                      <a16:colId xmlns:a16="http://schemas.microsoft.com/office/drawing/2014/main" val="20001"/>
                    </a:ext>
                  </a:extLst>
                </a:gridCol>
              </a:tblGrid>
              <a:tr h="568920">
                <a:tc>
                  <a:txBody>
                    <a:bodyPr/>
                    <a:lstStyle/>
                    <a:p>
                      <a:pPr marL="0" lvl="0" indent="0" algn="l" rtl="0">
                        <a:spcBef>
                          <a:spcPts val="0"/>
                        </a:spcBef>
                        <a:spcAft>
                          <a:spcPts val="0"/>
                        </a:spcAft>
                        <a:buNone/>
                      </a:pPr>
                      <a:r>
                        <a:rPr lang="en-GB" sz="2100">
                          <a:solidFill>
                            <a:srgbClr val="FF0000"/>
                          </a:solidFill>
                        </a:rPr>
                        <a:t>Thunder</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a roaring lion.</a:t>
                      </a:r>
                      <a:endParaRPr sz="2100"/>
                    </a:p>
                  </a:txBody>
                  <a:tcPr marL="121900" marR="121900" marT="121900" marB="121900"/>
                </a:tc>
                <a:extLst>
                  <a:ext uri="{0D108BD9-81ED-4DB2-BD59-A6C34878D82A}">
                    <a16:rowId xmlns:a16="http://schemas.microsoft.com/office/drawing/2014/main" val="10000"/>
                  </a:ext>
                </a:extLst>
              </a:tr>
              <a:tr h="568920">
                <a:tc>
                  <a:txBody>
                    <a:bodyPr/>
                    <a:lstStyle/>
                    <a:p>
                      <a:pPr marL="0" lvl="0" indent="0" algn="l" rtl="0">
                        <a:spcBef>
                          <a:spcPts val="0"/>
                        </a:spcBef>
                        <a:spcAft>
                          <a:spcPts val="0"/>
                        </a:spcAft>
                        <a:buNone/>
                      </a:pPr>
                      <a:r>
                        <a:rPr lang="en-GB" sz="2100">
                          <a:solidFill>
                            <a:srgbClr val="FF0000"/>
                          </a:solidFill>
                        </a:rPr>
                        <a:t>Her hair</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a golden river.</a:t>
                      </a:r>
                      <a:endParaRPr sz="2100"/>
                    </a:p>
                  </a:txBody>
                  <a:tcPr marL="121900" marR="121900" marT="121900" marB="121900"/>
                </a:tc>
                <a:extLst>
                  <a:ext uri="{0D108BD9-81ED-4DB2-BD59-A6C34878D82A}">
                    <a16:rowId xmlns:a16="http://schemas.microsoft.com/office/drawing/2014/main" val="10001"/>
                  </a:ext>
                </a:extLst>
              </a:tr>
              <a:tr h="568920">
                <a:tc>
                  <a:txBody>
                    <a:bodyPr/>
                    <a:lstStyle/>
                    <a:p>
                      <a:pPr marL="0" lvl="0" indent="0" algn="l" rtl="0">
                        <a:spcBef>
                          <a:spcPts val="0"/>
                        </a:spcBef>
                        <a:spcAft>
                          <a:spcPts val="0"/>
                        </a:spcAft>
                        <a:buNone/>
                      </a:pPr>
                      <a:r>
                        <a:rPr lang="en-GB" sz="2100">
                          <a:solidFill>
                            <a:srgbClr val="FF0000"/>
                          </a:solidFill>
                        </a:rPr>
                        <a:t> The snow</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was a white blanket.</a:t>
                      </a:r>
                      <a:endParaRPr sz="2100"/>
                    </a:p>
                  </a:txBody>
                  <a:tcPr marL="121900" marR="121900" marT="121900" marB="121900"/>
                </a:tc>
                <a:extLst>
                  <a:ext uri="{0D108BD9-81ED-4DB2-BD59-A6C34878D82A}">
                    <a16:rowId xmlns:a16="http://schemas.microsoft.com/office/drawing/2014/main" val="10002"/>
                  </a:ext>
                </a:extLst>
              </a:tr>
              <a:tr h="568920">
                <a:tc>
                  <a:txBody>
                    <a:bodyPr/>
                    <a:lstStyle/>
                    <a:p>
                      <a:pPr marL="0" lvl="0" indent="0" algn="l" rtl="0">
                        <a:spcBef>
                          <a:spcPts val="0"/>
                        </a:spcBef>
                        <a:spcAft>
                          <a:spcPts val="0"/>
                        </a:spcAft>
                        <a:buNone/>
                      </a:pPr>
                      <a:r>
                        <a:rPr lang="en-GB" sz="2100">
                          <a:solidFill>
                            <a:srgbClr val="FF0000"/>
                          </a:solidFill>
                        </a:rPr>
                        <a:t>The wind</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was a howling wolf.</a:t>
                      </a:r>
                      <a:endParaRPr sz="2100"/>
                    </a:p>
                  </a:txBody>
                  <a:tcPr marL="121900" marR="121900" marT="121900" marB="121900"/>
                </a:tc>
                <a:extLst>
                  <a:ext uri="{0D108BD9-81ED-4DB2-BD59-A6C34878D82A}">
                    <a16:rowId xmlns:a16="http://schemas.microsoft.com/office/drawing/2014/main" val="10003"/>
                  </a:ext>
                </a:extLst>
              </a:tr>
              <a:tr h="568920">
                <a:tc>
                  <a:txBody>
                    <a:bodyPr/>
                    <a:lstStyle/>
                    <a:p>
                      <a:pPr marL="0" lvl="0" indent="0" algn="l" rtl="0">
                        <a:spcBef>
                          <a:spcPts val="0"/>
                        </a:spcBef>
                        <a:spcAft>
                          <a:spcPts val="0"/>
                        </a:spcAft>
                        <a:buNone/>
                      </a:pPr>
                      <a:r>
                        <a:rPr lang="en-GB" sz="2100">
                          <a:solidFill>
                            <a:srgbClr val="FF0000"/>
                          </a:solidFill>
                        </a:rPr>
                        <a:t>Her eyes</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were glistening jewels.</a:t>
                      </a:r>
                      <a:endParaRPr sz="2100"/>
                    </a:p>
                  </a:txBody>
                  <a:tcPr marL="121900" marR="121900" marT="121900" marB="121900"/>
                </a:tc>
                <a:extLst>
                  <a:ext uri="{0D108BD9-81ED-4DB2-BD59-A6C34878D82A}">
                    <a16:rowId xmlns:a16="http://schemas.microsoft.com/office/drawing/2014/main" val="10004"/>
                  </a:ext>
                </a:extLst>
              </a:tr>
              <a:tr h="568920">
                <a:tc>
                  <a:txBody>
                    <a:bodyPr/>
                    <a:lstStyle/>
                    <a:p>
                      <a:pPr marL="0" lvl="0" indent="0" algn="l" rtl="0">
                        <a:spcBef>
                          <a:spcPts val="0"/>
                        </a:spcBef>
                        <a:spcAft>
                          <a:spcPts val="0"/>
                        </a:spcAft>
                        <a:buNone/>
                      </a:pPr>
                      <a:r>
                        <a:rPr lang="en-GB" sz="2100">
                          <a:solidFill>
                            <a:srgbClr val="FF0000"/>
                          </a:solidFill>
                        </a:rPr>
                        <a:t>She</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the sunshine.</a:t>
                      </a:r>
                      <a:endParaRPr sz="2100"/>
                    </a:p>
                  </a:txBody>
                  <a:tcPr marL="121900" marR="121900" marT="121900" marB="121900"/>
                </a:tc>
                <a:extLst>
                  <a:ext uri="{0D108BD9-81ED-4DB2-BD59-A6C34878D82A}">
                    <a16:rowId xmlns:a16="http://schemas.microsoft.com/office/drawing/2014/main" val="10005"/>
                  </a:ext>
                </a:extLst>
              </a:tr>
              <a:tr h="568920">
                <a:tc>
                  <a:txBody>
                    <a:bodyPr/>
                    <a:lstStyle/>
                    <a:p>
                      <a:pPr marL="0" lvl="0" indent="0" algn="l" rtl="0">
                        <a:spcBef>
                          <a:spcPts val="0"/>
                        </a:spcBef>
                        <a:spcAft>
                          <a:spcPts val="0"/>
                        </a:spcAft>
                        <a:buNone/>
                      </a:pPr>
                      <a:r>
                        <a:rPr lang="en-GB" sz="2100">
                          <a:solidFill>
                            <a:srgbClr val="FF0000"/>
                          </a:solidFill>
                        </a:rPr>
                        <a:t>You</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are a star.</a:t>
                      </a:r>
                      <a:endParaRPr sz="2100"/>
                    </a:p>
                  </a:txBody>
                  <a:tcPr marL="121900" marR="121900" marT="121900" marB="121900"/>
                </a:tc>
                <a:extLst>
                  <a:ext uri="{0D108BD9-81ED-4DB2-BD59-A6C34878D82A}">
                    <a16:rowId xmlns:a16="http://schemas.microsoft.com/office/drawing/2014/main" val="10006"/>
                  </a:ext>
                </a:extLst>
              </a:tr>
              <a:tr h="568920">
                <a:tc>
                  <a:txBody>
                    <a:bodyPr/>
                    <a:lstStyle/>
                    <a:p>
                      <a:pPr marL="0" lvl="0" indent="0" algn="l" rtl="0">
                        <a:spcBef>
                          <a:spcPts val="0"/>
                        </a:spcBef>
                        <a:spcAft>
                          <a:spcPts val="0"/>
                        </a:spcAft>
                        <a:buNone/>
                      </a:pPr>
                      <a:r>
                        <a:rPr lang="en-GB" sz="2100">
                          <a:solidFill>
                            <a:srgbClr val="FF0000"/>
                          </a:solidFill>
                        </a:rPr>
                        <a:t>The moon</a:t>
                      </a:r>
                      <a:endParaRPr sz="21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100"/>
                        <a:t>is a silver ball.</a:t>
                      </a:r>
                      <a:endParaRPr sz="2100"/>
                    </a:p>
                  </a:txBody>
                  <a:tcPr marL="121900" marR="121900" marT="121900" marB="121900"/>
                </a:tc>
                <a:extLst>
                  <a:ext uri="{0D108BD9-81ED-4DB2-BD59-A6C34878D82A}">
                    <a16:rowId xmlns:a16="http://schemas.microsoft.com/office/drawing/2014/main" val="10007"/>
                  </a:ext>
                </a:extLst>
              </a:tr>
            </a:tbl>
          </a:graphicData>
        </a:graphic>
      </p:graphicFrame>
      <p:sp>
        <p:nvSpPr>
          <p:cNvPr id="1728" name="Google Shape;1728;g8837b1c41c_0_37"/>
          <p:cNvSpPr txBox="1"/>
          <p:nvPr/>
        </p:nvSpPr>
        <p:spPr>
          <a:xfrm>
            <a:off x="439433" y="189533"/>
            <a:ext cx="11353200" cy="1317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Match the metaphors.  Answers.</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44303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732"/>
        <p:cNvGrpSpPr/>
        <p:nvPr/>
      </p:nvGrpSpPr>
      <p:grpSpPr>
        <a:xfrm>
          <a:off x="0" y="0"/>
          <a:ext cx="0" cy="0"/>
          <a:chOff x="0" y="0"/>
          <a:chExt cx="0" cy="0"/>
        </a:xfrm>
      </p:grpSpPr>
      <p:sp>
        <p:nvSpPr>
          <p:cNvPr id="1733" name="Google Shape;1733;g8837b1c41c_0_43"/>
          <p:cNvSpPr txBox="1"/>
          <p:nvPr/>
        </p:nvSpPr>
        <p:spPr>
          <a:xfrm>
            <a:off x="230367" y="273167"/>
            <a:ext cx="11562400" cy="1798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graphicFrame>
        <p:nvGraphicFramePr>
          <p:cNvPr id="1734" name="Google Shape;1734;g8837b1c41c_0_43"/>
          <p:cNvGraphicFramePr/>
          <p:nvPr/>
        </p:nvGraphicFramePr>
        <p:xfrm>
          <a:off x="1185567" y="2481934"/>
          <a:ext cx="9652000" cy="3208433"/>
        </p:xfrm>
        <a:graphic>
          <a:graphicData uri="http://schemas.openxmlformats.org/drawingml/2006/table">
            <a:tbl>
              <a:tblPr>
                <a:noFill/>
              </a:tblPr>
              <a:tblGrid>
                <a:gridCol w="4826000">
                  <a:extLst>
                    <a:ext uri="{9D8B030D-6E8A-4147-A177-3AD203B41FA5}">
                      <a16:colId xmlns:a16="http://schemas.microsoft.com/office/drawing/2014/main" val="20000"/>
                    </a:ext>
                  </a:extLst>
                </a:gridCol>
                <a:gridCol w="4826000">
                  <a:extLst>
                    <a:ext uri="{9D8B030D-6E8A-4147-A177-3AD203B41FA5}">
                      <a16:colId xmlns:a16="http://schemas.microsoft.com/office/drawing/2014/main" val="20001"/>
                    </a:ext>
                  </a:extLst>
                </a:gridCol>
              </a:tblGrid>
              <a:tr h="858233">
                <a:tc>
                  <a:txBody>
                    <a:bodyPr/>
                    <a:lstStyle/>
                    <a:p>
                      <a:pPr marL="0" lvl="0" indent="0" algn="l" rtl="0">
                        <a:spcBef>
                          <a:spcPts val="0"/>
                        </a:spcBef>
                        <a:spcAft>
                          <a:spcPts val="0"/>
                        </a:spcAft>
                        <a:buNone/>
                      </a:pPr>
                      <a:r>
                        <a:rPr lang="en-GB" sz="3200"/>
                        <a:t>Similes</a:t>
                      </a:r>
                      <a:endParaRPr sz="3200"/>
                    </a:p>
                  </a:txBody>
                  <a:tcPr marL="121900" marR="121900" marT="121900" marB="121900">
                    <a:solidFill>
                      <a:srgbClr val="FFFFFF"/>
                    </a:solidFill>
                  </a:tcPr>
                </a:tc>
                <a:tc>
                  <a:txBody>
                    <a:bodyPr/>
                    <a:lstStyle/>
                    <a:p>
                      <a:pPr marL="0" lvl="0" indent="0" algn="l" rtl="0">
                        <a:spcBef>
                          <a:spcPts val="0"/>
                        </a:spcBef>
                        <a:spcAft>
                          <a:spcPts val="0"/>
                        </a:spcAft>
                        <a:buNone/>
                      </a:pPr>
                      <a:r>
                        <a:rPr lang="en-GB" sz="3200"/>
                        <a:t>Metaphors</a:t>
                      </a:r>
                      <a:endParaRPr sz="3200"/>
                    </a:p>
                  </a:txBody>
                  <a:tcPr marL="121900" marR="121900" marT="121900" marB="121900">
                    <a:solidFill>
                      <a:srgbClr val="FFFFFF"/>
                    </a:solidFill>
                  </a:tcPr>
                </a:tc>
                <a:extLst>
                  <a:ext uri="{0D108BD9-81ED-4DB2-BD59-A6C34878D82A}">
                    <a16:rowId xmlns:a16="http://schemas.microsoft.com/office/drawing/2014/main" val="10000"/>
                  </a:ext>
                </a:extLst>
              </a:tr>
              <a:tr h="2350200">
                <a:tc>
                  <a:txBody>
                    <a:bodyPr/>
                    <a:lstStyle/>
                    <a:p>
                      <a:pPr marL="0" lvl="0" indent="0" algn="l" rtl="0">
                        <a:spcBef>
                          <a:spcPts val="0"/>
                        </a:spcBef>
                        <a:spcAft>
                          <a:spcPts val="0"/>
                        </a:spcAft>
                        <a:buNone/>
                      </a:pPr>
                      <a:endParaRPr sz="2500"/>
                    </a:p>
                  </a:txBody>
                  <a:tcPr marL="121900" marR="121900" marT="121900" marB="121900">
                    <a:solidFill>
                      <a:srgbClr val="FFFFFF"/>
                    </a:solidFill>
                  </a:tcPr>
                </a:tc>
                <a:tc>
                  <a:txBody>
                    <a:bodyPr/>
                    <a:lstStyle/>
                    <a:p>
                      <a:pPr marL="0" lvl="0" indent="0" algn="l" rtl="0">
                        <a:spcBef>
                          <a:spcPts val="0"/>
                        </a:spcBef>
                        <a:spcAft>
                          <a:spcPts val="0"/>
                        </a:spcAft>
                        <a:buNone/>
                      </a:pPr>
                      <a:endParaRPr sz="2500"/>
                    </a:p>
                  </a:txBody>
                  <a:tcPr marL="121900" marR="121900" marT="121900" marB="121900">
                    <a:solidFill>
                      <a:srgbClr val="FFFFFF"/>
                    </a:solidFill>
                  </a:tcPr>
                </a:tc>
                <a:extLst>
                  <a:ext uri="{0D108BD9-81ED-4DB2-BD59-A6C34878D82A}">
                    <a16:rowId xmlns:a16="http://schemas.microsoft.com/office/drawing/2014/main" val="10001"/>
                  </a:ext>
                </a:extLst>
              </a:tr>
            </a:tbl>
          </a:graphicData>
        </a:graphic>
      </p:graphicFrame>
      <p:sp>
        <p:nvSpPr>
          <p:cNvPr id="1735" name="Google Shape;1735;g8837b1c41c_0_43"/>
          <p:cNvSpPr txBox="1"/>
          <p:nvPr/>
        </p:nvSpPr>
        <p:spPr>
          <a:xfrm>
            <a:off x="794867" y="440433"/>
            <a:ext cx="10161600" cy="131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Copy the table below. Then look at the next slide and decide which bubble has a simile in it and which one has a metaphor. Write them in the correct place in your table.</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174286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739"/>
        <p:cNvGrpSpPr/>
        <p:nvPr/>
      </p:nvGrpSpPr>
      <p:grpSpPr>
        <a:xfrm>
          <a:off x="0" y="0"/>
          <a:ext cx="0" cy="0"/>
          <a:chOff x="0" y="0"/>
          <a:chExt cx="0" cy="0"/>
        </a:xfrm>
      </p:grpSpPr>
      <p:sp>
        <p:nvSpPr>
          <p:cNvPr id="1740" name="Google Shape;1740;g8837b1c41c_0_49"/>
          <p:cNvSpPr txBox="1"/>
          <p:nvPr/>
        </p:nvSpPr>
        <p:spPr>
          <a:xfrm>
            <a:off x="230367" y="273167"/>
            <a:ext cx="11562400" cy="1798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1741" name="Google Shape;1741;g8837b1c41c_0_49"/>
          <p:cNvPicPr preferRelativeResize="0"/>
          <p:nvPr/>
        </p:nvPicPr>
        <p:blipFill>
          <a:blip r:embed="rId3">
            <a:alphaModFix/>
          </a:blip>
          <a:stretch>
            <a:fillRect/>
          </a:stretch>
        </p:blipFill>
        <p:spPr>
          <a:xfrm>
            <a:off x="976801" y="1078133"/>
            <a:ext cx="10439599" cy="5597568"/>
          </a:xfrm>
          <a:prstGeom prst="rect">
            <a:avLst/>
          </a:prstGeom>
          <a:noFill/>
          <a:ln>
            <a:noFill/>
          </a:ln>
        </p:spPr>
      </p:pic>
      <p:sp>
        <p:nvSpPr>
          <p:cNvPr id="1742" name="Google Shape;1742;g8837b1c41c_0_49"/>
          <p:cNvSpPr txBox="1"/>
          <p:nvPr/>
        </p:nvSpPr>
        <p:spPr>
          <a:xfrm>
            <a:off x="397633" y="126833"/>
            <a:ext cx="11395200" cy="773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4442639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46"/>
        <p:cNvGrpSpPr/>
        <p:nvPr/>
      </p:nvGrpSpPr>
      <p:grpSpPr>
        <a:xfrm>
          <a:off x="0" y="0"/>
          <a:ext cx="0" cy="0"/>
          <a:chOff x="0" y="0"/>
          <a:chExt cx="0" cy="0"/>
        </a:xfrm>
      </p:grpSpPr>
      <p:sp>
        <p:nvSpPr>
          <p:cNvPr id="1747" name="Google Shape;1747;g8837b1c41c_0_55"/>
          <p:cNvSpPr txBox="1"/>
          <p:nvPr/>
        </p:nvSpPr>
        <p:spPr>
          <a:xfrm>
            <a:off x="314800" y="356800"/>
            <a:ext cx="11562400" cy="1798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1748" name="Google Shape;1748;g8837b1c41c_0_55"/>
          <p:cNvPicPr preferRelativeResize="0"/>
          <p:nvPr/>
        </p:nvPicPr>
        <p:blipFill>
          <a:blip r:embed="rId3">
            <a:alphaModFix/>
          </a:blip>
          <a:stretch>
            <a:fillRect/>
          </a:stretch>
        </p:blipFill>
        <p:spPr>
          <a:xfrm>
            <a:off x="118767" y="873467"/>
            <a:ext cx="11785599" cy="4017268"/>
          </a:xfrm>
          <a:prstGeom prst="rect">
            <a:avLst/>
          </a:prstGeom>
          <a:noFill/>
          <a:ln>
            <a:noFill/>
          </a:ln>
        </p:spPr>
      </p:pic>
    </p:spTree>
    <p:extLst>
      <p:ext uri="{BB962C8B-B14F-4D97-AF65-F5344CB8AC3E}">
        <p14:creationId xmlns:p14="http://schemas.microsoft.com/office/powerpoint/2010/main" val="3931813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752"/>
        <p:cNvGrpSpPr/>
        <p:nvPr/>
      </p:nvGrpSpPr>
      <p:grpSpPr>
        <a:xfrm>
          <a:off x="0" y="0"/>
          <a:ext cx="0" cy="0"/>
          <a:chOff x="0" y="0"/>
          <a:chExt cx="0" cy="0"/>
        </a:xfrm>
      </p:grpSpPr>
      <p:sp>
        <p:nvSpPr>
          <p:cNvPr id="1753" name="Google Shape;1753;g8839de34f0_0_387"/>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754" name="Google Shape;1754;g8839de34f0_0_387"/>
          <p:cNvPicPr preferRelativeResize="0"/>
          <p:nvPr/>
        </p:nvPicPr>
        <p:blipFill rotWithShape="1">
          <a:blip r:embed="rId3">
            <a:alphaModFix/>
          </a:blip>
          <a:srcRect/>
          <a:stretch/>
        </p:blipFill>
        <p:spPr>
          <a:xfrm>
            <a:off x="251267" y="284168"/>
            <a:ext cx="1756133" cy="1760633"/>
          </a:xfrm>
          <a:prstGeom prst="rect">
            <a:avLst/>
          </a:prstGeom>
          <a:noFill/>
          <a:ln>
            <a:noFill/>
          </a:ln>
        </p:spPr>
      </p:pic>
      <p:sp>
        <p:nvSpPr>
          <p:cNvPr id="1755" name="Google Shape;1755;g8839de34f0_0_387"/>
          <p:cNvSpPr txBox="1"/>
          <p:nvPr/>
        </p:nvSpPr>
        <p:spPr>
          <a:xfrm>
            <a:off x="773000" y="2682000"/>
            <a:ext cx="10746000" cy="27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Today’s spelling activity is a set of 6 sentences where there are spelling mistakes.</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They are all spellings that you have been practising over the last few weeks.</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Copy out the sentences correcting the spellings so there are no mistakes.</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2947651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759"/>
        <p:cNvGrpSpPr/>
        <p:nvPr/>
      </p:nvGrpSpPr>
      <p:grpSpPr>
        <a:xfrm>
          <a:off x="0" y="0"/>
          <a:ext cx="0" cy="0"/>
          <a:chOff x="0" y="0"/>
          <a:chExt cx="0" cy="0"/>
        </a:xfrm>
      </p:grpSpPr>
      <p:pic>
        <p:nvPicPr>
          <p:cNvPr id="1760" name="Google Shape;1760;g8839de34f0_0_393"/>
          <p:cNvPicPr preferRelativeResize="0"/>
          <p:nvPr/>
        </p:nvPicPr>
        <p:blipFill>
          <a:blip r:embed="rId3">
            <a:alphaModFix/>
          </a:blip>
          <a:stretch>
            <a:fillRect/>
          </a:stretch>
        </p:blipFill>
        <p:spPr>
          <a:xfrm>
            <a:off x="746833" y="182301"/>
            <a:ext cx="10105067" cy="6269033"/>
          </a:xfrm>
          <a:prstGeom prst="rect">
            <a:avLst/>
          </a:prstGeom>
          <a:noFill/>
          <a:ln>
            <a:noFill/>
          </a:ln>
        </p:spPr>
      </p:pic>
    </p:spTree>
    <p:extLst>
      <p:ext uri="{BB962C8B-B14F-4D97-AF65-F5344CB8AC3E}">
        <p14:creationId xmlns:p14="http://schemas.microsoft.com/office/powerpoint/2010/main" val="9664022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64"/>
        <p:cNvGrpSpPr/>
        <p:nvPr/>
      </p:nvGrpSpPr>
      <p:grpSpPr>
        <a:xfrm>
          <a:off x="0" y="0"/>
          <a:ext cx="0" cy="0"/>
          <a:chOff x="0" y="0"/>
          <a:chExt cx="0" cy="0"/>
        </a:xfrm>
      </p:grpSpPr>
      <p:sp>
        <p:nvSpPr>
          <p:cNvPr id="1765" name="Google Shape;1765;g8839de34f0_0_397"/>
          <p:cNvSpPr txBox="1"/>
          <p:nvPr/>
        </p:nvSpPr>
        <p:spPr>
          <a:xfrm>
            <a:off x="385000" y="1014400"/>
            <a:ext cx="11422000" cy="58436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4000" kern="0">
                <a:solidFill>
                  <a:srgbClr val="000000"/>
                </a:solidFill>
                <a:latin typeface="Comic Sans MS"/>
                <a:ea typeface="Comic Sans MS"/>
                <a:cs typeface="Comic Sans MS"/>
                <a:sym typeface="Comic Sans MS"/>
              </a:rPr>
              <a:t>Answers</a:t>
            </a:r>
            <a:endParaRPr sz="4000" kern="0">
              <a:solidFill>
                <a:srgbClr val="000000"/>
              </a:solidFill>
              <a:latin typeface="Comic Sans MS"/>
              <a:ea typeface="Comic Sans MS"/>
              <a:cs typeface="Comic Sans MS"/>
              <a:sym typeface="Comic Sans MS"/>
            </a:endParaRPr>
          </a:p>
          <a:p>
            <a:pPr marL="609585" indent="-558786" defTabSz="1219170">
              <a:buClr>
                <a:srgbClr val="000000"/>
              </a:buClr>
              <a:buSzPts val="3000"/>
              <a:buFont typeface="Comic Sans MS"/>
              <a:buAutoNum type="arabicPeriod"/>
            </a:pPr>
            <a:r>
              <a:rPr lang="en-GB" sz="4000" kern="0">
                <a:solidFill>
                  <a:srgbClr val="000000"/>
                </a:solidFill>
                <a:latin typeface="Comic Sans MS"/>
                <a:ea typeface="Comic Sans MS"/>
                <a:cs typeface="Comic Sans MS"/>
                <a:sym typeface="Comic Sans MS"/>
              </a:rPr>
              <a:t>That girl is really </a:t>
            </a:r>
            <a:r>
              <a:rPr lang="en-GB" sz="4000" kern="0">
                <a:solidFill>
                  <a:srgbClr val="FF0000"/>
                </a:solidFill>
                <a:latin typeface="Comic Sans MS"/>
                <a:ea typeface="Comic Sans MS"/>
                <a:cs typeface="Comic Sans MS"/>
                <a:sym typeface="Comic Sans MS"/>
              </a:rPr>
              <a:t>beautiful</a:t>
            </a:r>
            <a:r>
              <a:rPr lang="en-GB" sz="4000" kern="0">
                <a:solidFill>
                  <a:srgbClr val="000000"/>
                </a:solidFill>
                <a:latin typeface="Comic Sans MS"/>
                <a:ea typeface="Comic Sans MS"/>
                <a:cs typeface="Comic Sans MS"/>
                <a:sym typeface="Comic Sans MS"/>
              </a:rPr>
              <a:t>.</a:t>
            </a:r>
            <a:endParaRPr sz="4000" kern="0">
              <a:solidFill>
                <a:srgbClr val="000000"/>
              </a:solidFill>
              <a:latin typeface="Comic Sans MS"/>
              <a:ea typeface="Comic Sans MS"/>
              <a:cs typeface="Comic Sans MS"/>
              <a:sym typeface="Comic Sans MS"/>
            </a:endParaRPr>
          </a:p>
          <a:p>
            <a:pPr marL="609585" indent="-558786" defTabSz="1219170">
              <a:buClr>
                <a:srgbClr val="000000"/>
              </a:buClr>
              <a:buSzPts val="3000"/>
              <a:buFont typeface="Comic Sans MS"/>
              <a:buAutoNum type="arabicPeriod"/>
            </a:pPr>
            <a:r>
              <a:rPr lang="en-GB" sz="4000" kern="0">
                <a:solidFill>
                  <a:srgbClr val="000000"/>
                </a:solidFill>
                <a:latin typeface="Comic Sans MS"/>
                <a:ea typeface="Comic Sans MS"/>
                <a:cs typeface="Comic Sans MS"/>
                <a:sym typeface="Comic Sans MS"/>
              </a:rPr>
              <a:t>I </a:t>
            </a:r>
            <a:r>
              <a:rPr lang="en-GB" sz="4000" kern="0">
                <a:solidFill>
                  <a:srgbClr val="FF0000"/>
                </a:solidFill>
                <a:latin typeface="Comic Sans MS"/>
                <a:ea typeface="Comic Sans MS"/>
                <a:cs typeface="Comic Sans MS"/>
                <a:sym typeface="Comic Sans MS"/>
              </a:rPr>
              <a:t>can’t</a:t>
            </a:r>
            <a:r>
              <a:rPr lang="en-GB" sz="4000" kern="0">
                <a:solidFill>
                  <a:srgbClr val="000000"/>
                </a:solidFill>
                <a:latin typeface="Comic Sans MS"/>
                <a:ea typeface="Comic Sans MS"/>
                <a:cs typeface="Comic Sans MS"/>
                <a:sym typeface="Comic Sans MS"/>
              </a:rPr>
              <a:t> come out today.</a:t>
            </a:r>
            <a:endParaRPr sz="4000" kern="0">
              <a:solidFill>
                <a:srgbClr val="000000"/>
              </a:solidFill>
              <a:latin typeface="Comic Sans MS"/>
              <a:ea typeface="Comic Sans MS"/>
              <a:cs typeface="Comic Sans MS"/>
              <a:sym typeface="Comic Sans MS"/>
            </a:endParaRPr>
          </a:p>
          <a:p>
            <a:pPr marL="609585" indent="-558786" defTabSz="1219170">
              <a:buClr>
                <a:srgbClr val="000000"/>
              </a:buClr>
              <a:buSzPts val="3000"/>
              <a:buFont typeface="Comic Sans MS"/>
              <a:buAutoNum type="arabicPeriod"/>
            </a:pPr>
            <a:r>
              <a:rPr lang="en-GB" sz="4000" kern="0">
                <a:solidFill>
                  <a:srgbClr val="000000"/>
                </a:solidFill>
                <a:latin typeface="Comic Sans MS"/>
                <a:ea typeface="Comic Sans MS"/>
                <a:cs typeface="Comic Sans MS"/>
                <a:sym typeface="Comic Sans MS"/>
              </a:rPr>
              <a:t>The </a:t>
            </a:r>
            <a:r>
              <a:rPr lang="en-GB" sz="4000" kern="0">
                <a:solidFill>
                  <a:srgbClr val="FF0000"/>
                </a:solidFill>
                <a:latin typeface="Comic Sans MS"/>
                <a:ea typeface="Comic Sans MS"/>
                <a:cs typeface="Comic Sans MS"/>
                <a:sym typeface="Comic Sans MS"/>
              </a:rPr>
              <a:t>brochure</a:t>
            </a:r>
            <a:r>
              <a:rPr lang="en-GB" sz="4000" kern="0">
                <a:solidFill>
                  <a:srgbClr val="000000"/>
                </a:solidFill>
                <a:latin typeface="Comic Sans MS"/>
                <a:ea typeface="Comic Sans MS"/>
                <a:cs typeface="Comic Sans MS"/>
                <a:sym typeface="Comic Sans MS"/>
              </a:rPr>
              <a:t> from the hotel looks </a:t>
            </a:r>
            <a:r>
              <a:rPr lang="en-GB" sz="4000" kern="0">
                <a:solidFill>
                  <a:srgbClr val="FF0000"/>
                </a:solidFill>
                <a:latin typeface="Comic Sans MS"/>
                <a:ea typeface="Comic Sans MS"/>
                <a:cs typeface="Comic Sans MS"/>
                <a:sym typeface="Comic Sans MS"/>
              </a:rPr>
              <a:t>great</a:t>
            </a:r>
            <a:r>
              <a:rPr lang="en-GB" sz="4000" kern="0">
                <a:solidFill>
                  <a:srgbClr val="000000"/>
                </a:solidFill>
                <a:latin typeface="Comic Sans MS"/>
                <a:ea typeface="Comic Sans MS"/>
                <a:cs typeface="Comic Sans MS"/>
                <a:sym typeface="Comic Sans MS"/>
              </a:rPr>
              <a:t>.</a:t>
            </a:r>
            <a:endParaRPr sz="4000" kern="0">
              <a:solidFill>
                <a:srgbClr val="000000"/>
              </a:solidFill>
              <a:latin typeface="Comic Sans MS"/>
              <a:ea typeface="Comic Sans MS"/>
              <a:cs typeface="Comic Sans MS"/>
              <a:sym typeface="Comic Sans MS"/>
            </a:endParaRPr>
          </a:p>
          <a:p>
            <a:pPr marL="609585" indent="-558786" defTabSz="1219170">
              <a:buClr>
                <a:srgbClr val="000000"/>
              </a:buClr>
              <a:buSzPts val="3000"/>
              <a:buFont typeface="Comic Sans MS"/>
              <a:buAutoNum type="arabicPeriod"/>
            </a:pPr>
            <a:r>
              <a:rPr lang="en-GB" sz="4000" kern="0">
                <a:solidFill>
                  <a:srgbClr val="FF0000"/>
                </a:solidFill>
                <a:latin typeface="Comic Sans MS"/>
                <a:ea typeface="Comic Sans MS"/>
                <a:cs typeface="Comic Sans MS"/>
                <a:sym typeface="Comic Sans MS"/>
              </a:rPr>
              <a:t>Don’t break</a:t>
            </a:r>
            <a:r>
              <a:rPr lang="en-GB" sz="4000" kern="0">
                <a:solidFill>
                  <a:srgbClr val="000000"/>
                </a:solidFill>
                <a:latin typeface="Comic Sans MS"/>
                <a:ea typeface="Comic Sans MS"/>
                <a:cs typeface="Comic Sans MS"/>
                <a:sym typeface="Comic Sans MS"/>
              </a:rPr>
              <a:t> that window!</a:t>
            </a:r>
            <a:endParaRPr sz="4000" kern="0">
              <a:solidFill>
                <a:srgbClr val="000000"/>
              </a:solidFill>
              <a:latin typeface="Comic Sans MS"/>
              <a:ea typeface="Comic Sans MS"/>
              <a:cs typeface="Comic Sans MS"/>
              <a:sym typeface="Comic Sans MS"/>
            </a:endParaRPr>
          </a:p>
          <a:p>
            <a:pPr marL="609585" indent="-558786" defTabSz="1219170">
              <a:buClr>
                <a:srgbClr val="000000"/>
              </a:buClr>
              <a:buSzPts val="3000"/>
              <a:buFont typeface="Comic Sans MS"/>
              <a:buAutoNum type="arabicPeriod"/>
            </a:pPr>
            <a:r>
              <a:rPr lang="en-GB" sz="4000" kern="0">
                <a:solidFill>
                  <a:srgbClr val="FF0000"/>
                </a:solidFill>
                <a:latin typeface="Comic Sans MS"/>
                <a:ea typeface="Comic Sans MS"/>
                <a:cs typeface="Comic Sans MS"/>
                <a:sym typeface="Comic Sans MS"/>
              </a:rPr>
              <a:t>They’re</a:t>
            </a:r>
            <a:r>
              <a:rPr lang="en-GB" sz="4000" kern="0">
                <a:solidFill>
                  <a:srgbClr val="000000"/>
                </a:solidFill>
                <a:latin typeface="Comic Sans MS"/>
                <a:ea typeface="Comic Sans MS"/>
                <a:cs typeface="Comic Sans MS"/>
                <a:sym typeface="Comic Sans MS"/>
              </a:rPr>
              <a:t> sleeping over at my friend’s house tonight.</a:t>
            </a:r>
            <a:endParaRPr sz="4000" kern="0">
              <a:solidFill>
                <a:srgbClr val="000000"/>
              </a:solidFill>
              <a:latin typeface="Comic Sans MS"/>
              <a:ea typeface="Comic Sans MS"/>
              <a:cs typeface="Comic Sans MS"/>
              <a:sym typeface="Comic Sans MS"/>
            </a:endParaRPr>
          </a:p>
          <a:p>
            <a:pPr marL="609585" indent="-558786" defTabSz="1219170">
              <a:buClr>
                <a:srgbClr val="000000"/>
              </a:buClr>
              <a:buSzPts val="3000"/>
              <a:buFont typeface="Comic Sans MS"/>
              <a:buAutoNum type="arabicPeriod"/>
            </a:pPr>
            <a:r>
              <a:rPr lang="en-GB" sz="4000" kern="0">
                <a:solidFill>
                  <a:srgbClr val="000000"/>
                </a:solidFill>
                <a:latin typeface="Comic Sans MS"/>
                <a:ea typeface="Comic Sans MS"/>
                <a:cs typeface="Comic Sans MS"/>
                <a:sym typeface="Comic Sans MS"/>
              </a:rPr>
              <a:t>You have made </a:t>
            </a:r>
            <a:r>
              <a:rPr lang="en-GB" sz="4000" kern="0">
                <a:solidFill>
                  <a:srgbClr val="FF0000"/>
                </a:solidFill>
                <a:latin typeface="Comic Sans MS"/>
                <a:ea typeface="Comic Sans MS"/>
                <a:cs typeface="Comic Sans MS"/>
                <a:sym typeface="Comic Sans MS"/>
              </a:rPr>
              <a:t>too</a:t>
            </a:r>
            <a:r>
              <a:rPr lang="en-GB" sz="4000" kern="0">
                <a:solidFill>
                  <a:srgbClr val="000000"/>
                </a:solidFill>
                <a:latin typeface="Comic Sans MS"/>
                <a:ea typeface="Comic Sans MS"/>
                <a:cs typeface="Comic Sans MS"/>
                <a:sym typeface="Comic Sans MS"/>
              </a:rPr>
              <a:t> many mistakes.</a:t>
            </a:r>
            <a:endParaRPr sz="40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9585123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769"/>
        <p:cNvGrpSpPr/>
        <p:nvPr/>
      </p:nvGrpSpPr>
      <p:grpSpPr>
        <a:xfrm>
          <a:off x="0" y="0"/>
          <a:ext cx="0" cy="0"/>
          <a:chOff x="0" y="0"/>
          <a:chExt cx="0" cy="0"/>
        </a:xfrm>
      </p:grpSpPr>
      <p:sp>
        <p:nvSpPr>
          <p:cNvPr id="1770" name="Google Shape;1770;p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771" name="Google Shape;1771;p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772" name="Google Shape;1772;p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4291697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7"/>
        <p:cNvGrpSpPr/>
        <p:nvPr/>
      </p:nvGrpSpPr>
      <p:grpSpPr>
        <a:xfrm>
          <a:off x="0" y="0"/>
          <a:ext cx="0" cy="0"/>
          <a:chOff x="0" y="0"/>
          <a:chExt cx="0" cy="0"/>
        </a:xfrm>
      </p:grpSpPr>
      <p:sp>
        <p:nvSpPr>
          <p:cNvPr id="1778" name="Google Shape;1778;g8836b3535e_0_0"/>
          <p:cNvSpPr>
            <a:spLocks noGrp="1"/>
          </p:cNvSpPr>
          <p:nvPr>
            <p:ph type="title"/>
          </p:nvPr>
        </p:nvSpPr>
        <p:spPr>
          <a:xfrm>
            <a:off x="609597" y="364329"/>
            <a:ext cx="10960000" cy="1196800"/>
          </a:xfrm>
          <a:prstGeom prst="roundRect">
            <a:avLst>
              <a:gd name="adj" fmla="val 16667"/>
            </a:avLst>
          </a:prstGeom>
        </p:spPr>
        <p:txBody>
          <a:bodyPr spcFirstLastPara="1" wrap="square" lIns="336000" tIns="336000" rIns="336000" bIns="336000" anchor="ctr" anchorCtr="1">
            <a:noAutofit/>
          </a:bodyPr>
          <a:lstStyle/>
          <a:p>
            <a:pPr algn="ctr"/>
            <a:r>
              <a:rPr lang="en-GB"/>
              <a:t>What is the purpose of a skeleton?</a:t>
            </a:r>
            <a:endParaRPr/>
          </a:p>
        </p:txBody>
      </p:sp>
      <p:sp>
        <p:nvSpPr>
          <p:cNvPr id="1779" name="Google Shape;1779;g8836b3535e_0_0"/>
          <p:cNvSpPr>
            <a:spLocks noGrp="1"/>
          </p:cNvSpPr>
          <p:nvPr>
            <p:ph type="body" idx="1"/>
          </p:nvPr>
        </p:nvSpPr>
        <p:spPr>
          <a:xfrm>
            <a:off x="609597" y="2153351"/>
            <a:ext cx="5437600" cy="4242400"/>
          </a:xfrm>
          <a:prstGeom prst="roundRect">
            <a:avLst>
              <a:gd name="adj" fmla="val 16667"/>
            </a:avLst>
          </a:prstGeom>
        </p:spPr>
        <p:txBody>
          <a:bodyPr spcFirstLastPara="1" wrap="square" lIns="336000" tIns="336000" rIns="336000" bIns="336000" anchor="t" anchorCtr="0">
            <a:noAutofit/>
          </a:bodyPr>
          <a:lstStyle/>
          <a:p>
            <a:pPr marL="0" indent="0">
              <a:buNone/>
            </a:pPr>
            <a:r>
              <a:rPr lang="en-GB" sz="3067"/>
              <a:t>You will need to print out one of the slides for this afternoon’s activity, ( It tells you on the slide which one to print.) or you could add it to your drawing from yesterday or just talk about it with an adult.</a:t>
            </a:r>
            <a:endParaRPr sz="3067"/>
          </a:p>
        </p:txBody>
      </p:sp>
      <p:pic>
        <p:nvPicPr>
          <p:cNvPr id="1780" name="Google Shape;1780;g8836b3535e_0_0"/>
          <p:cNvPicPr preferRelativeResize="0"/>
          <p:nvPr/>
        </p:nvPicPr>
        <p:blipFill rotWithShape="1">
          <a:blip r:embed="rId3">
            <a:alphaModFix/>
          </a:blip>
          <a:srcRect/>
          <a:stretch/>
        </p:blipFill>
        <p:spPr>
          <a:xfrm>
            <a:off x="7856296" y="2238573"/>
            <a:ext cx="2316752" cy="3619199"/>
          </a:xfrm>
          <a:prstGeom prst="rect">
            <a:avLst/>
          </a:prstGeom>
          <a:noFill/>
          <a:ln>
            <a:noFill/>
          </a:ln>
        </p:spPr>
      </p:pic>
    </p:spTree>
    <p:extLst>
      <p:ext uri="{BB962C8B-B14F-4D97-AF65-F5344CB8AC3E}">
        <p14:creationId xmlns:p14="http://schemas.microsoft.com/office/powerpoint/2010/main" val="1201189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85"/>
        <p:cNvGrpSpPr/>
        <p:nvPr/>
      </p:nvGrpSpPr>
      <p:grpSpPr>
        <a:xfrm>
          <a:off x="0" y="0"/>
          <a:ext cx="0" cy="0"/>
          <a:chOff x="0" y="0"/>
          <a:chExt cx="0" cy="0"/>
        </a:xfrm>
      </p:grpSpPr>
      <p:sp>
        <p:nvSpPr>
          <p:cNvPr id="1786" name="Google Shape;1786;g8836b3535e_0_7"/>
          <p:cNvSpPr/>
          <p:nvPr/>
        </p:nvSpPr>
        <p:spPr>
          <a:xfrm>
            <a:off x="7179733" y="2247900"/>
            <a:ext cx="1837200" cy="14400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787" name="Google Shape;1787;g8836b3535e_0_7"/>
          <p:cNvSpPr>
            <a:spLocks noGrp="1"/>
          </p:cNvSpPr>
          <p:nvPr>
            <p:ph type="title"/>
          </p:nvPr>
        </p:nvSpPr>
        <p:spPr>
          <a:xfrm>
            <a:off x="645584" y="677863"/>
            <a:ext cx="10960000" cy="632000"/>
          </a:xfrm>
          <a:prstGeom prst="roundRect">
            <a:avLst>
              <a:gd name="adj" fmla="val 9639"/>
            </a:avLst>
          </a:prstGeom>
          <a:noFill/>
          <a:ln>
            <a:noFill/>
          </a:ln>
        </p:spPr>
        <p:txBody>
          <a:bodyPr spcFirstLastPara="1" wrap="square" lIns="336000" tIns="336000" rIns="336000" bIns="336000" anchor="ctr" anchorCtr="1">
            <a:noAutofit/>
          </a:bodyPr>
          <a:lstStyle/>
          <a:p>
            <a:pPr algn="ctr"/>
            <a:r>
              <a:rPr lang="en-GB" sz="4800"/>
              <a:t>Whose Skeleton?</a:t>
            </a:r>
            <a:endParaRPr/>
          </a:p>
        </p:txBody>
      </p:sp>
      <p:pic>
        <p:nvPicPr>
          <p:cNvPr id="1788" name="Google Shape;1788;g8836b3535e_0_7"/>
          <p:cNvPicPr preferRelativeResize="0"/>
          <p:nvPr/>
        </p:nvPicPr>
        <p:blipFill rotWithShape="1">
          <a:blip r:embed="rId3">
            <a:alphaModFix/>
          </a:blip>
          <a:srcRect/>
          <a:stretch/>
        </p:blipFill>
        <p:spPr>
          <a:xfrm>
            <a:off x="9973733" y="612775"/>
            <a:ext cx="1238251" cy="863600"/>
          </a:xfrm>
          <a:prstGeom prst="rect">
            <a:avLst/>
          </a:prstGeom>
          <a:noFill/>
          <a:ln>
            <a:noFill/>
          </a:ln>
        </p:spPr>
      </p:pic>
      <p:sp>
        <p:nvSpPr>
          <p:cNvPr id="1789" name="Google Shape;1789;g8836b3535e_0_7"/>
          <p:cNvSpPr/>
          <p:nvPr/>
        </p:nvSpPr>
        <p:spPr>
          <a:xfrm>
            <a:off x="1075267" y="2247900"/>
            <a:ext cx="1837200" cy="14400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790" name="Google Shape;1790;g8836b3535e_0_7"/>
          <p:cNvSpPr/>
          <p:nvPr/>
        </p:nvSpPr>
        <p:spPr>
          <a:xfrm>
            <a:off x="3109384" y="2247900"/>
            <a:ext cx="1837200" cy="14400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791" name="Google Shape;1791;g8836b3535e_0_7"/>
          <p:cNvSpPr/>
          <p:nvPr/>
        </p:nvSpPr>
        <p:spPr>
          <a:xfrm>
            <a:off x="5143500" y="2247900"/>
            <a:ext cx="1839200" cy="14400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792" name="Google Shape;1792;g8836b3535e_0_7"/>
          <p:cNvSpPr/>
          <p:nvPr/>
        </p:nvSpPr>
        <p:spPr>
          <a:xfrm>
            <a:off x="9213851" y="2247900"/>
            <a:ext cx="1837200" cy="14400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793" name="Google Shape;1793;g8836b3535e_0_7"/>
          <p:cNvSpPr/>
          <p:nvPr/>
        </p:nvSpPr>
        <p:spPr>
          <a:xfrm>
            <a:off x="1075267" y="4625975"/>
            <a:ext cx="1837200" cy="495200"/>
          </a:xfrm>
          <a:prstGeom prst="roundRect">
            <a:avLst>
              <a:gd name="adj" fmla="val 2243"/>
            </a:avLst>
          </a:prstGeom>
          <a:solidFill>
            <a:srgbClr val="E3E884"/>
          </a:solidFill>
          <a:ln>
            <a:noFill/>
          </a:ln>
        </p:spPr>
        <p:txBody>
          <a:bodyPr spcFirstLastPara="1" wrap="square" lIns="0" tIns="60933" rIns="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human</a:t>
            </a:r>
            <a:endParaRPr sz="1867" kern="0">
              <a:solidFill>
                <a:srgbClr val="000000"/>
              </a:solidFill>
              <a:latin typeface="Arial"/>
              <a:cs typeface="Arial"/>
              <a:sym typeface="Arial"/>
            </a:endParaRPr>
          </a:p>
        </p:txBody>
      </p:sp>
      <p:sp>
        <p:nvSpPr>
          <p:cNvPr id="1794" name="Google Shape;1794;g8836b3535e_0_7"/>
          <p:cNvSpPr/>
          <p:nvPr/>
        </p:nvSpPr>
        <p:spPr>
          <a:xfrm>
            <a:off x="3109384" y="4625975"/>
            <a:ext cx="1837200" cy="495200"/>
          </a:xfrm>
          <a:prstGeom prst="roundRect">
            <a:avLst>
              <a:gd name="adj" fmla="val 2243"/>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dog</a:t>
            </a:r>
            <a:endParaRPr sz="1867" kern="0">
              <a:solidFill>
                <a:srgbClr val="000000"/>
              </a:solidFill>
              <a:latin typeface="Arial"/>
              <a:cs typeface="Arial"/>
              <a:sym typeface="Arial"/>
            </a:endParaRPr>
          </a:p>
        </p:txBody>
      </p:sp>
      <p:sp>
        <p:nvSpPr>
          <p:cNvPr id="1795" name="Google Shape;1795;g8836b3535e_0_7"/>
          <p:cNvSpPr/>
          <p:nvPr/>
        </p:nvSpPr>
        <p:spPr>
          <a:xfrm>
            <a:off x="5143500" y="4625975"/>
            <a:ext cx="1839200" cy="495200"/>
          </a:xfrm>
          <a:prstGeom prst="roundRect">
            <a:avLst>
              <a:gd name="adj" fmla="val 2243"/>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horse</a:t>
            </a:r>
            <a:endParaRPr sz="1867" kern="0">
              <a:solidFill>
                <a:srgbClr val="000000"/>
              </a:solidFill>
              <a:latin typeface="Arial"/>
              <a:cs typeface="Arial"/>
              <a:sym typeface="Arial"/>
            </a:endParaRPr>
          </a:p>
        </p:txBody>
      </p:sp>
      <p:sp>
        <p:nvSpPr>
          <p:cNvPr id="1796" name="Google Shape;1796;g8836b3535e_0_7"/>
          <p:cNvSpPr/>
          <p:nvPr/>
        </p:nvSpPr>
        <p:spPr>
          <a:xfrm>
            <a:off x="7179733" y="4625975"/>
            <a:ext cx="1837200" cy="495200"/>
          </a:xfrm>
          <a:prstGeom prst="roundRect">
            <a:avLst>
              <a:gd name="adj" fmla="val 2243"/>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r>
              <a:rPr lang="en-GB" sz="2533" kern="0">
                <a:solidFill>
                  <a:srgbClr val="000000"/>
                </a:solidFill>
                <a:latin typeface="Arial"/>
                <a:ea typeface="Arial"/>
                <a:cs typeface="Arial"/>
                <a:sym typeface="Arial"/>
              </a:rPr>
              <a:t>snake</a:t>
            </a:r>
            <a:endParaRPr sz="1733" kern="0">
              <a:solidFill>
                <a:srgbClr val="000000"/>
              </a:solidFill>
              <a:latin typeface="Arial"/>
              <a:cs typeface="Arial"/>
              <a:sym typeface="Arial"/>
            </a:endParaRPr>
          </a:p>
        </p:txBody>
      </p:sp>
      <p:sp>
        <p:nvSpPr>
          <p:cNvPr id="1797" name="Google Shape;1797;g8836b3535e_0_7"/>
          <p:cNvSpPr/>
          <p:nvPr/>
        </p:nvSpPr>
        <p:spPr>
          <a:xfrm>
            <a:off x="9213851" y="4625975"/>
            <a:ext cx="1837200" cy="495200"/>
          </a:xfrm>
          <a:prstGeom prst="roundRect">
            <a:avLst>
              <a:gd name="adj" fmla="val 2243"/>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fish</a:t>
            </a:r>
            <a:endParaRPr sz="1867" kern="0">
              <a:solidFill>
                <a:srgbClr val="000000"/>
              </a:solidFill>
              <a:latin typeface="Arial"/>
              <a:cs typeface="Arial"/>
              <a:sym typeface="Arial"/>
            </a:endParaRPr>
          </a:p>
        </p:txBody>
      </p:sp>
      <p:pic>
        <p:nvPicPr>
          <p:cNvPr id="1798" name="Google Shape;1798;g8836b3535e_0_7"/>
          <p:cNvPicPr preferRelativeResize="0"/>
          <p:nvPr/>
        </p:nvPicPr>
        <p:blipFill rotWithShape="1">
          <a:blip r:embed="rId4">
            <a:alphaModFix/>
          </a:blip>
          <a:srcRect/>
          <a:stretch/>
        </p:blipFill>
        <p:spPr>
          <a:xfrm>
            <a:off x="5259918" y="1841500"/>
            <a:ext cx="1182687" cy="1846264"/>
          </a:xfrm>
          <a:prstGeom prst="rect">
            <a:avLst/>
          </a:prstGeom>
          <a:noFill/>
          <a:ln>
            <a:noFill/>
          </a:ln>
        </p:spPr>
      </p:pic>
      <p:pic>
        <p:nvPicPr>
          <p:cNvPr id="1799" name="Google Shape;1799;g8836b3535e_0_7"/>
          <p:cNvPicPr preferRelativeResize="0"/>
          <p:nvPr/>
        </p:nvPicPr>
        <p:blipFill rotWithShape="1">
          <a:blip r:embed="rId5">
            <a:alphaModFix/>
          </a:blip>
          <a:srcRect/>
          <a:stretch/>
        </p:blipFill>
        <p:spPr>
          <a:xfrm>
            <a:off x="9127067" y="2506663"/>
            <a:ext cx="1508124" cy="893763"/>
          </a:xfrm>
          <a:prstGeom prst="rect">
            <a:avLst/>
          </a:prstGeom>
          <a:noFill/>
          <a:ln>
            <a:noFill/>
          </a:ln>
        </p:spPr>
      </p:pic>
      <p:pic>
        <p:nvPicPr>
          <p:cNvPr id="1800" name="Google Shape;1800;g8836b3535e_0_7"/>
          <p:cNvPicPr preferRelativeResize="0"/>
          <p:nvPr/>
        </p:nvPicPr>
        <p:blipFill rotWithShape="1">
          <a:blip r:embed="rId6">
            <a:alphaModFix/>
          </a:blip>
          <a:srcRect/>
          <a:stretch/>
        </p:blipFill>
        <p:spPr>
          <a:xfrm>
            <a:off x="3048000" y="2468564"/>
            <a:ext cx="1533525" cy="998537"/>
          </a:xfrm>
          <a:prstGeom prst="rect">
            <a:avLst/>
          </a:prstGeom>
          <a:noFill/>
          <a:ln>
            <a:noFill/>
          </a:ln>
        </p:spPr>
      </p:pic>
      <p:pic>
        <p:nvPicPr>
          <p:cNvPr id="1801" name="Google Shape;1801;g8836b3535e_0_7"/>
          <p:cNvPicPr preferRelativeResize="0"/>
          <p:nvPr/>
        </p:nvPicPr>
        <p:blipFill rotWithShape="1">
          <a:blip r:embed="rId7">
            <a:alphaModFix/>
          </a:blip>
          <a:srcRect/>
          <a:stretch/>
        </p:blipFill>
        <p:spPr>
          <a:xfrm rot="521926">
            <a:off x="705857" y="2371725"/>
            <a:ext cx="1739900" cy="1335088"/>
          </a:xfrm>
          <a:prstGeom prst="rect">
            <a:avLst/>
          </a:prstGeom>
          <a:noFill/>
          <a:ln>
            <a:noFill/>
          </a:ln>
        </p:spPr>
      </p:pic>
      <p:pic>
        <p:nvPicPr>
          <p:cNvPr id="1802" name="Google Shape;1802;g8836b3535e_0_7"/>
          <p:cNvPicPr preferRelativeResize="0"/>
          <p:nvPr/>
        </p:nvPicPr>
        <p:blipFill rotWithShape="1">
          <a:blip r:embed="rId8">
            <a:alphaModFix/>
          </a:blip>
          <a:srcRect/>
          <a:stretch/>
        </p:blipFill>
        <p:spPr>
          <a:xfrm>
            <a:off x="6946900" y="2247900"/>
            <a:ext cx="1893888" cy="1411288"/>
          </a:xfrm>
          <a:prstGeom prst="rect">
            <a:avLst/>
          </a:prstGeom>
          <a:noFill/>
          <a:ln>
            <a:noFill/>
          </a:ln>
        </p:spPr>
      </p:pic>
    </p:spTree>
    <p:extLst>
      <p:ext uri="{BB962C8B-B14F-4D97-AF65-F5344CB8AC3E}">
        <p14:creationId xmlns:p14="http://schemas.microsoft.com/office/powerpoint/2010/main" val="3881016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807"/>
        <p:cNvGrpSpPr/>
        <p:nvPr/>
      </p:nvGrpSpPr>
      <p:grpSpPr>
        <a:xfrm>
          <a:off x="0" y="0"/>
          <a:ext cx="0" cy="0"/>
          <a:chOff x="0" y="0"/>
          <a:chExt cx="0" cy="0"/>
        </a:xfrm>
      </p:grpSpPr>
      <p:sp>
        <p:nvSpPr>
          <p:cNvPr id="1808" name="Google Shape;1808;g8836b3535e_0_28"/>
          <p:cNvSpPr>
            <a:spLocks noGrp="1"/>
          </p:cNvSpPr>
          <p:nvPr>
            <p:ph type="title"/>
          </p:nvPr>
        </p:nvSpPr>
        <p:spPr>
          <a:xfrm>
            <a:off x="645584" y="677863"/>
            <a:ext cx="10960000" cy="632000"/>
          </a:xfrm>
          <a:prstGeom prst="roundRect">
            <a:avLst>
              <a:gd name="adj" fmla="val 9639"/>
            </a:avLst>
          </a:prstGeom>
          <a:noFill/>
          <a:ln>
            <a:noFill/>
          </a:ln>
        </p:spPr>
        <p:txBody>
          <a:bodyPr spcFirstLastPara="1" wrap="square" lIns="336000" tIns="336000" rIns="336000" bIns="336000" anchor="ctr" anchorCtr="1">
            <a:noAutofit/>
          </a:bodyPr>
          <a:lstStyle/>
          <a:p>
            <a:pPr algn="ctr"/>
            <a:r>
              <a:rPr lang="en-GB" sz="4800"/>
              <a:t>Purpose of a Skeleton</a:t>
            </a:r>
            <a:endParaRPr/>
          </a:p>
        </p:txBody>
      </p:sp>
      <p:pic>
        <p:nvPicPr>
          <p:cNvPr id="1809" name="Google Shape;1809;g8836b3535e_0_28"/>
          <p:cNvPicPr preferRelativeResize="0"/>
          <p:nvPr/>
        </p:nvPicPr>
        <p:blipFill rotWithShape="1">
          <a:blip r:embed="rId3">
            <a:alphaModFix/>
          </a:blip>
          <a:srcRect/>
          <a:stretch/>
        </p:blipFill>
        <p:spPr>
          <a:xfrm>
            <a:off x="10223500" y="615951"/>
            <a:ext cx="863600" cy="863600"/>
          </a:xfrm>
          <a:prstGeom prst="rect">
            <a:avLst/>
          </a:prstGeom>
          <a:noFill/>
          <a:ln>
            <a:noFill/>
          </a:ln>
        </p:spPr>
      </p:pic>
      <p:sp>
        <p:nvSpPr>
          <p:cNvPr id="1810" name="Google Shape;1810;g8836b3535e_0_28"/>
          <p:cNvSpPr/>
          <p:nvPr/>
        </p:nvSpPr>
        <p:spPr>
          <a:xfrm>
            <a:off x="1096433" y="1663700"/>
            <a:ext cx="4119200" cy="43912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811" name="Google Shape;1811;g8836b3535e_0_28"/>
          <p:cNvSpPr/>
          <p:nvPr/>
        </p:nvSpPr>
        <p:spPr>
          <a:xfrm>
            <a:off x="5444067" y="1663700"/>
            <a:ext cx="5583600" cy="1350800"/>
          </a:xfrm>
          <a:prstGeom prst="rect">
            <a:avLst/>
          </a:prstGeom>
          <a:solidFill>
            <a:schemeClr val="lt1"/>
          </a:solidFill>
          <a:ln w="38100" cap="flat" cmpd="sng">
            <a:solidFill>
              <a:srgbClr val="E3E884"/>
            </a:solidFill>
            <a:prstDash val="solid"/>
            <a:miter lim="800000"/>
            <a:headEnd type="none" w="sm" len="sm"/>
            <a:tailEnd type="none" w="sm" len="sm"/>
          </a:ln>
        </p:spPr>
        <p:txBody>
          <a:bodyPr spcFirstLastPara="1" wrap="square" lIns="480000" tIns="60933" rIns="48000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Think about the answers to the following questions.</a:t>
            </a:r>
            <a:endParaRPr sz="2667" kern="0">
              <a:solidFill>
                <a:srgbClr val="000000"/>
              </a:solidFill>
              <a:latin typeface="Arial"/>
              <a:ea typeface="Arial"/>
              <a:cs typeface="Arial"/>
              <a:sym typeface="Arial"/>
            </a:endParaRPr>
          </a:p>
        </p:txBody>
      </p:sp>
      <p:pic>
        <p:nvPicPr>
          <p:cNvPr id="1812" name="Google Shape;1812;g8836b3535e_0_28"/>
          <p:cNvPicPr preferRelativeResize="0"/>
          <p:nvPr/>
        </p:nvPicPr>
        <p:blipFill rotWithShape="1">
          <a:blip r:embed="rId4">
            <a:alphaModFix/>
          </a:blip>
          <a:srcRect/>
          <a:stretch/>
        </p:blipFill>
        <p:spPr>
          <a:xfrm>
            <a:off x="1195917" y="1487488"/>
            <a:ext cx="3038475" cy="4746624"/>
          </a:xfrm>
          <a:prstGeom prst="rect">
            <a:avLst/>
          </a:prstGeom>
          <a:noFill/>
          <a:ln>
            <a:noFill/>
          </a:ln>
        </p:spPr>
      </p:pic>
      <p:sp>
        <p:nvSpPr>
          <p:cNvPr id="1813" name="Google Shape;1813;g8836b3535e_0_28"/>
          <p:cNvSpPr/>
          <p:nvPr/>
        </p:nvSpPr>
        <p:spPr>
          <a:xfrm>
            <a:off x="5444067" y="3198813"/>
            <a:ext cx="2707200" cy="2856000"/>
          </a:xfrm>
          <a:prstGeom prst="rect">
            <a:avLst/>
          </a:prstGeom>
          <a:solidFill>
            <a:srgbClr val="E3E884"/>
          </a:solidFill>
          <a:ln>
            <a:noFill/>
          </a:ln>
        </p:spPr>
        <p:txBody>
          <a:bodyPr spcFirstLastPara="1" wrap="square" lIns="144000" tIns="144000" rIns="144000" bIns="144000" anchor="ctr" anchorCtr="0">
            <a:noAutofit/>
          </a:bodyPr>
          <a:lstStyle/>
          <a:p>
            <a:pPr algn="ctr" defTabSz="1219170">
              <a:buClr>
                <a:srgbClr val="000000"/>
              </a:buClr>
            </a:pPr>
            <a:endParaRPr sz="2400" kern="0">
              <a:solidFill>
                <a:srgbClr val="000000"/>
              </a:solidFill>
              <a:latin typeface="Arial"/>
              <a:ea typeface="Arial"/>
              <a:cs typeface="Arial"/>
              <a:sym typeface="Arial"/>
            </a:endParaRPr>
          </a:p>
          <a:p>
            <a:pPr algn="ctr" defTabSz="1219170">
              <a:buClr>
                <a:srgbClr val="000000"/>
              </a:buClr>
            </a:pPr>
            <a:endParaRPr sz="2400" kern="0">
              <a:solidFill>
                <a:srgbClr val="000000"/>
              </a:solidFill>
              <a:latin typeface="Arial"/>
              <a:ea typeface="Arial"/>
              <a:cs typeface="Arial"/>
              <a:sym typeface="Arial"/>
            </a:endParaRPr>
          </a:p>
          <a:p>
            <a:pPr algn="ctr" defTabSz="1219170">
              <a:buClr>
                <a:srgbClr val="000000"/>
              </a:buClr>
            </a:pPr>
            <a:r>
              <a:rPr lang="en-GB" sz="2400" kern="0">
                <a:solidFill>
                  <a:srgbClr val="000000"/>
                </a:solidFill>
                <a:latin typeface="Arial"/>
                <a:ea typeface="Arial"/>
                <a:cs typeface="Arial"/>
                <a:sym typeface="Arial"/>
              </a:rPr>
              <a:t>Why do we </a:t>
            </a:r>
            <a:br>
              <a:rPr lang="en-GB" sz="2400" kern="0">
                <a:solidFill>
                  <a:srgbClr val="000000"/>
                </a:solidFill>
                <a:latin typeface="Arial"/>
                <a:ea typeface="Arial"/>
                <a:cs typeface="Arial"/>
                <a:sym typeface="Arial"/>
              </a:rPr>
            </a:br>
            <a:r>
              <a:rPr lang="en-GB" sz="2400" kern="0">
                <a:solidFill>
                  <a:srgbClr val="000000"/>
                </a:solidFill>
                <a:latin typeface="Arial"/>
                <a:ea typeface="Arial"/>
                <a:cs typeface="Arial"/>
                <a:sym typeface="Arial"/>
              </a:rPr>
              <a:t>have skeletons? </a:t>
            </a:r>
            <a:endParaRPr sz="1867" kern="0">
              <a:solidFill>
                <a:srgbClr val="000000"/>
              </a:solidFill>
              <a:latin typeface="Arial"/>
              <a:cs typeface="Arial"/>
              <a:sym typeface="Arial"/>
            </a:endParaRPr>
          </a:p>
        </p:txBody>
      </p:sp>
      <p:sp>
        <p:nvSpPr>
          <p:cNvPr id="1814" name="Google Shape;1814;g8836b3535e_0_28"/>
          <p:cNvSpPr/>
          <p:nvPr/>
        </p:nvSpPr>
        <p:spPr>
          <a:xfrm>
            <a:off x="8354484" y="3198813"/>
            <a:ext cx="2707200" cy="2856000"/>
          </a:xfrm>
          <a:prstGeom prst="rect">
            <a:avLst/>
          </a:prstGeom>
          <a:solidFill>
            <a:srgbClr val="E3E884"/>
          </a:solidFill>
          <a:ln>
            <a:noFill/>
          </a:ln>
        </p:spPr>
        <p:txBody>
          <a:bodyPr spcFirstLastPara="1" wrap="square" lIns="144000" tIns="144000" rIns="144000" bIns="144000" anchor="ctr" anchorCtr="0">
            <a:noAutofit/>
          </a:bodyPr>
          <a:lstStyle/>
          <a:p>
            <a:pPr algn="ctr" defTabSz="1219170">
              <a:buClr>
                <a:srgbClr val="000000"/>
              </a:buClr>
            </a:pPr>
            <a:endParaRPr sz="2400" kern="0">
              <a:solidFill>
                <a:srgbClr val="000000"/>
              </a:solidFill>
              <a:latin typeface="Arial"/>
              <a:ea typeface="Arial"/>
              <a:cs typeface="Arial"/>
              <a:sym typeface="Arial"/>
            </a:endParaRPr>
          </a:p>
          <a:p>
            <a:pPr algn="ctr" defTabSz="1219170">
              <a:buClr>
                <a:srgbClr val="000000"/>
              </a:buClr>
            </a:pPr>
            <a:endParaRPr sz="2400" kern="0">
              <a:solidFill>
                <a:srgbClr val="000000"/>
              </a:solidFill>
              <a:latin typeface="Arial"/>
              <a:ea typeface="Arial"/>
              <a:cs typeface="Arial"/>
              <a:sym typeface="Arial"/>
            </a:endParaRPr>
          </a:p>
          <a:p>
            <a:pPr algn="ctr" defTabSz="1219170">
              <a:buClr>
                <a:srgbClr val="000000"/>
              </a:buClr>
            </a:pPr>
            <a:endParaRPr sz="2400" kern="0">
              <a:solidFill>
                <a:srgbClr val="000000"/>
              </a:solidFill>
              <a:latin typeface="Arial"/>
              <a:ea typeface="Arial"/>
              <a:cs typeface="Arial"/>
              <a:sym typeface="Arial"/>
            </a:endParaRPr>
          </a:p>
          <a:p>
            <a:pPr algn="ctr" defTabSz="1219170">
              <a:buClr>
                <a:srgbClr val="000000"/>
              </a:buClr>
            </a:pPr>
            <a:r>
              <a:rPr lang="en-GB" sz="2400" kern="0">
                <a:solidFill>
                  <a:srgbClr val="000000"/>
                </a:solidFill>
                <a:latin typeface="Arial"/>
                <a:ea typeface="Arial"/>
                <a:cs typeface="Arial"/>
                <a:sym typeface="Arial"/>
              </a:rPr>
              <a:t>What would happen if we </a:t>
            </a:r>
            <a:br>
              <a:rPr lang="en-GB" sz="2400" kern="0">
                <a:solidFill>
                  <a:srgbClr val="000000"/>
                </a:solidFill>
                <a:latin typeface="Arial"/>
                <a:ea typeface="Arial"/>
                <a:cs typeface="Arial"/>
                <a:sym typeface="Arial"/>
              </a:rPr>
            </a:br>
            <a:r>
              <a:rPr lang="en-GB" sz="2400" kern="0">
                <a:solidFill>
                  <a:srgbClr val="000000"/>
                </a:solidFill>
                <a:latin typeface="Arial"/>
                <a:ea typeface="Arial"/>
                <a:cs typeface="Arial"/>
                <a:sym typeface="Arial"/>
              </a:rPr>
              <a:t>did not have </a:t>
            </a:r>
            <a:br>
              <a:rPr lang="en-GB" sz="2400" kern="0">
                <a:solidFill>
                  <a:srgbClr val="000000"/>
                </a:solidFill>
                <a:latin typeface="Arial"/>
                <a:ea typeface="Arial"/>
                <a:cs typeface="Arial"/>
                <a:sym typeface="Arial"/>
              </a:rPr>
            </a:br>
            <a:r>
              <a:rPr lang="en-GB" sz="2400" kern="0">
                <a:solidFill>
                  <a:srgbClr val="000000"/>
                </a:solidFill>
                <a:latin typeface="Arial"/>
                <a:ea typeface="Arial"/>
                <a:cs typeface="Arial"/>
                <a:sym typeface="Arial"/>
              </a:rPr>
              <a:t>a skeleton?</a:t>
            </a:r>
            <a:endParaRPr sz="1867" kern="0">
              <a:solidFill>
                <a:srgbClr val="000000"/>
              </a:solidFill>
              <a:latin typeface="Arial"/>
              <a:cs typeface="Arial"/>
              <a:sym typeface="Arial"/>
            </a:endParaRPr>
          </a:p>
        </p:txBody>
      </p:sp>
      <p:sp>
        <p:nvSpPr>
          <p:cNvPr id="1815" name="Google Shape;1815;g8836b3535e_0_28"/>
          <p:cNvSpPr/>
          <p:nvPr/>
        </p:nvSpPr>
        <p:spPr>
          <a:xfrm>
            <a:off x="6273800" y="3382963"/>
            <a:ext cx="990400" cy="742800"/>
          </a:xfrm>
          <a:prstGeom prst="ellipse">
            <a:avLst/>
          </a:prstGeom>
          <a:solidFill>
            <a:srgbClr val="FFFFFF"/>
          </a:solidFill>
          <a:ln>
            <a:noFill/>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NTR"/>
                <a:ea typeface="NTR"/>
                <a:cs typeface="NTR"/>
                <a:sym typeface="NTR"/>
              </a:rPr>
              <a:t>   </a:t>
            </a:r>
            <a:endParaRPr sz="1867" kern="0">
              <a:solidFill>
                <a:srgbClr val="000000"/>
              </a:solidFill>
              <a:latin typeface="Arial"/>
              <a:cs typeface="Arial"/>
              <a:sym typeface="Arial"/>
            </a:endParaRPr>
          </a:p>
        </p:txBody>
      </p:sp>
      <p:sp>
        <p:nvSpPr>
          <p:cNvPr id="1816" name="Google Shape;1816;g8836b3535e_0_28"/>
          <p:cNvSpPr/>
          <p:nvPr/>
        </p:nvSpPr>
        <p:spPr>
          <a:xfrm>
            <a:off x="9211733" y="3382963"/>
            <a:ext cx="992800" cy="742800"/>
          </a:xfrm>
          <a:prstGeom prst="ellipse">
            <a:avLst/>
          </a:prstGeom>
          <a:solidFill>
            <a:srgbClr val="FFFFFF"/>
          </a:solidFill>
          <a:ln>
            <a:noFill/>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NTR"/>
                <a:ea typeface="NTR"/>
                <a:cs typeface="NTR"/>
                <a:sym typeface="NTR"/>
              </a:rPr>
              <a:t>   </a:t>
            </a:r>
            <a:endParaRPr sz="1867" kern="0">
              <a:solidFill>
                <a:srgbClr val="000000"/>
              </a:solidFill>
              <a:latin typeface="Arial"/>
              <a:cs typeface="Arial"/>
              <a:sym typeface="Arial"/>
            </a:endParaRPr>
          </a:p>
        </p:txBody>
      </p:sp>
      <p:sp>
        <p:nvSpPr>
          <p:cNvPr id="1817" name="Google Shape;1817;g8836b3535e_0_28"/>
          <p:cNvSpPr txBox="1"/>
          <p:nvPr/>
        </p:nvSpPr>
        <p:spPr>
          <a:xfrm>
            <a:off x="6344252" y="3560996"/>
            <a:ext cx="825600" cy="400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667" b="1" kern="0">
                <a:solidFill>
                  <a:srgbClr val="000000"/>
                </a:solidFill>
                <a:latin typeface="Arial"/>
                <a:ea typeface="Arial"/>
                <a:cs typeface="Arial"/>
                <a:sym typeface="Arial"/>
              </a:rPr>
              <a:t>1</a:t>
            </a:r>
            <a:endParaRPr sz="1867" kern="0">
              <a:solidFill>
                <a:srgbClr val="000000"/>
              </a:solidFill>
              <a:latin typeface="Arial"/>
              <a:cs typeface="Arial"/>
              <a:sym typeface="Arial"/>
            </a:endParaRPr>
          </a:p>
        </p:txBody>
      </p:sp>
      <p:sp>
        <p:nvSpPr>
          <p:cNvPr id="1818" name="Google Shape;1818;g8836b3535e_0_28"/>
          <p:cNvSpPr txBox="1"/>
          <p:nvPr/>
        </p:nvSpPr>
        <p:spPr>
          <a:xfrm>
            <a:off x="9294284" y="3553057"/>
            <a:ext cx="825600" cy="400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667" b="1" kern="0">
                <a:solidFill>
                  <a:srgbClr val="000000"/>
                </a:solidFill>
                <a:latin typeface="Arial"/>
                <a:ea typeface="Arial"/>
                <a:cs typeface="Arial"/>
                <a:sym typeface="Arial"/>
              </a:rPr>
              <a:t>2</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784434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823"/>
        <p:cNvGrpSpPr/>
        <p:nvPr/>
      </p:nvGrpSpPr>
      <p:grpSpPr>
        <a:xfrm>
          <a:off x="0" y="0"/>
          <a:ext cx="0" cy="0"/>
          <a:chOff x="0" y="0"/>
          <a:chExt cx="0" cy="0"/>
        </a:xfrm>
      </p:grpSpPr>
      <p:sp>
        <p:nvSpPr>
          <p:cNvPr id="1824" name="Google Shape;1824;g8836b3535e_0_43"/>
          <p:cNvSpPr>
            <a:spLocks noGrp="1"/>
          </p:cNvSpPr>
          <p:nvPr>
            <p:ph type="title"/>
          </p:nvPr>
        </p:nvSpPr>
        <p:spPr>
          <a:xfrm>
            <a:off x="645584" y="677863"/>
            <a:ext cx="10960000" cy="632000"/>
          </a:xfrm>
          <a:prstGeom prst="roundRect">
            <a:avLst>
              <a:gd name="adj" fmla="val 9639"/>
            </a:avLst>
          </a:prstGeom>
          <a:noFill/>
          <a:ln>
            <a:noFill/>
          </a:ln>
        </p:spPr>
        <p:txBody>
          <a:bodyPr spcFirstLastPara="1" wrap="square" lIns="336000" tIns="336000" rIns="336000" bIns="336000" anchor="ctr" anchorCtr="1">
            <a:noAutofit/>
          </a:bodyPr>
          <a:lstStyle/>
          <a:p>
            <a:pPr algn="ctr"/>
            <a:r>
              <a:rPr lang="en-GB" sz="4800"/>
              <a:t>All Fall Down!</a:t>
            </a:r>
            <a:endParaRPr/>
          </a:p>
        </p:txBody>
      </p:sp>
      <p:sp>
        <p:nvSpPr>
          <p:cNvPr id="1825" name="Google Shape;1825;g8836b3535e_0_43"/>
          <p:cNvSpPr/>
          <p:nvPr/>
        </p:nvSpPr>
        <p:spPr>
          <a:xfrm>
            <a:off x="1096433" y="1663700"/>
            <a:ext cx="4119200" cy="43912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sp>
        <p:nvSpPr>
          <p:cNvPr id="1826" name="Google Shape;1826;g8836b3535e_0_43"/>
          <p:cNvSpPr/>
          <p:nvPr/>
        </p:nvSpPr>
        <p:spPr>
          <a:xfrm>
            <a:off x="5444067" y="1663700"/>
            <a:ext cx="5583600" cy="881200"/>
          </a:xfrm>
          <a:prstGeom prst="rect">
            <a:avLst/>
          </a:prstGeom>
          <a:solidFill>
            <a:schemeClr val="lt1"/>
          </a:solidFill>
          <a:ln w="38100" cap="flat" cmpd="sng">
            <a:solidFill>
              <a:srgbClr val="E3E884"/>
            </a:solidFill>
            <a:prstDash val="solid"/>
            <a:miter lim="800000"/>
            <a:headEnd type="none" w="sm" len="sm"/>
            <a:tailEnd type="none" w="sm" len="sm"/>
          </a:ln>
        </p:spPr>
        <p:txBody>
          <a:bodyPr spcFirstLastPara="1" wrap="square" lIns="240000" tIns="60933" rIns="240000" bIns="60933" anchor="ctr" anchorCtr="0">
            <a:noAutofit/>
          </a:bodyPr>
          <a:lstStyle/>
          <a:p>
            <a:pPr algn="ctr" defTabSz="1219170">
              <a:buClr>
                <a:srgbClr val="000000"/>
              </a:buClr>
            </a:pPr>
            <a:r>
              <a:rPr lang="en-GB" sz="2400" kern="0">
                <a:solidFill>
                  <a:srgbClr val="000000"/>
                </a:solidFill>
                <a:latin typeface="Arial"/>
                <a:ea typeface="Arial"/>
                <a:cs typeface="Arial"/>
                <a:sym typeface="Arial"/>
              </a:rPr>
              <a:t>One of the functions of a skeleton is to support your body.</a:t>
            </a:r>
            <a:endParaRPr sz="1867" kern="0">
              <a:solidFill>
                <a:srgbClr val="000000"/>
              </a:solidFill>
              <a:latin typeface="Arial"/>
              <a:cs typeface="Arial"/>
              <a:sym typeface="Arial"/>
            </a:endParaRPr>
          </a:p>
        </p:txBody>
      </p:sp>
      <p:grpSp>
        <p:nvGrpSpPr>
          <p:cNvPr id="1827" name="Google Shape;1827;g8836b3535e_0_43"/>
          <p:cNvGrpSpPr/>
          <p:nvPr/>
        </p:nvGrpSpPr>
        <p:grpSpPr>
          <a:xfrm>
            <a:off x="5443931" y="2730433"/>
            <a:ext cx="5617403" cy="1514441"/>
            <a:chOff x="4082314" y="2729751"/>
            <a:chExt cx="4213895" cy="2856000"/>
          </a:xfrm>
        </p:grpSpPr>
        <p:sp>
          <p:nvSpPr>
            <p:cNvPr id="1828" name="Google Shape;1828;g8836b3535e_0_43"/>
            <p:cNvSpPr/>
            <p:nvPr/>
          </p:nvSpPr>
          <p:spPr>
            <a:xfrm>
              <a:off x="4082314" y="2729751"/>
              <a:ext cx="2030700" cy="2856000"/>
            </a:xfrm>
            <a:prstGeom prst="rect">
              <a:avLst/>
            </a:prstGeom>
            <a:solidFill>
              <a:srgbClr val="E3E884"/>
            </a:solidFill>
            <a:ln>
              <a:noFill/>
            </a:ln>
          </p:spPr>
          <p:txBody>
            <a:bodyPr spcFirstLastPara="1" wrap="square" lIns="240000" tIns="60933" rIns="240000" bIns="60933" anchor="ctr" anchorCtr="0">
              <a:noAutofit/>
            </a:bodyPr>
            <a:lstStyle/>
            <a:p>
              <a:pPr algn="ctr" defTabSz="1219170">
                <a:buClr>
                  <a:srgbClr val="000000"/>
                </a:buClr>
              </a:pPr>
              <a:r>
                <a:rPr lang="en-GB" sz="2400" kern="0">
                  <a:solidFill>
                    <a:srgbClr val="000000"/>
                  </a:solidFill>
                  <a:latin typeface="Arial"/>
                  <a:ea typeface="Arial"/>
                  <a:cs typeface="Arial"/>
                  <a:sym typeface="Arial"/>
                </a:rPr>
                <a:t>What would happen if you had no bones in your body? </a:t>
              </a:r>
              <a:endParaRPr sz="1867" kern="0">
                <a:solidFill>
                  <a:srgbClr val="000000"/>
                </a:solidFill>
                <a:latin typeface="Arial"/>
                <a:cs typeface="Arial"/>
                <a:sym typeface="Arial"/>
              </a:endParaRPr>
            </a:p>
          </p:txBody>
        </p:sp>
        <p:sp>
          <p:nvSpPr>
            <p:cNvPr id="1829" name="Google Shape;1829;g8836b3535e_0_43"/>
            <p:cNvSpPr/>
            <p:nvPr/>
          </p:nvSpPr>
          <p:spPr>
            <a:xfrm>
              <a:off x="6265509" y="2729751"/>
              <a:ext cx="2030700" cy="2856000"/>
            </a:xfrm>
            <a:prstGeom prst="rect">
              <a:avLst/>
            </a:prstGeom>
            <a:solidFill>
              <a:srgbClr val="E3E884"/>
            </a:solidFill>
            <a:ln>
              <a:noFill/>
            </a:ln>
          </p:spPr>
          <p:txBody>
            <a:bodyPr spcFirstLastPara="1" wrap="square" lIns="240000" tIns="60933" rIns="240000" bIns="60933" anchor="ctr" anchorCtr="0">
              <a:noAutofit/>
            </a:bodyPr>
            <a:lstStyle/>
            <a:p>
              <a:pPr algn="ctr" defTabSz="1219170">
                <a:buClr>
                  <a:srgbClr val="000000"/>
                </a:buClr>
              </a:pPr>
              <a:r>
                <a:rPr lang="en-GB" sz="2400" kern="0">
                  <a:solidFill>
                    <a:srgbClr val="000000"/>
                  </a:solidFill>
                  <a:latin typeface="Arial"/>
                  <a:ea typeface="Arial"/>
                  <a:cs typeface="Arial"/>
                  <a:sym typeface="Arial"/>
                </a:rPr>
                <a:t>Which part of the skeleton keeps your body upright? </a:t>
              </a:r>
              <a:endParaRPr sz="1867" kern="0">
                <a:solidFill>
                  <a:srgbClr val="000000"/>
                </a:solidFill>
                <a:latin typeface="Arial"/>
                <a:cs typeface="Arial"/>
                <a:sym typeface="Arial"/>
              </a:endParaRPr>
            </a:p>
          </p:txBody>
        </p:sp>
      </p:grpSp>
      <p:pic>
        <p:nvPicPr>
          <p:cNvPr id="1830" name="Google Shape;1830;g8836b3535e_0_43"/>
          <p:cNvPicPr preferRelativeResize="0"/>
          <p:nvPr/>
        </p:nvPicPr>
        <p:blipFill rotWithShape="1">
          <a:blip r:embed="rId3">
            <a:alphaModFix/>
          </a:blip>
          <a:srcRect/>
          <a:stretch/>
        </p:blipFill>
        <p:spPr>
          <a:xfrm>
            <a:off x="10223500" y="615951"/>
            <a:ext cx="863600" cy="863600"/>
          </a:xfrm>
          <a:prstGeom prst="rect">
            <a:avLst/>
          </a:prstGeom>
          <a:noFill/>
          <a:ln>
            <a:noFill/>
          </a:ln>
        </p:spPr>
      </p:pic>
      <p:pic>
        <p:nvPicPr>
          <p:cNvPr id="1831" name="Google Shape;1831;g8836b3535e_0_43"/>
          <p:cNvPicPr preferRelativeResize="0"/>
          <p:nvPr/>
        </p:nvPicPr>
        <p:blipFill rotWithShape="1">
          <a:blip r:embed="rId4">
            <a:alphaModFix/>
          </a:blip>
          <a:srcRect/>
          <a:stretch/>
        </p:blipFill>
        <p:spPr>
          <a:xfrm>
            <a:off x="1115485" y="1604963"/>
            <a:ext cx="2933700" cy="4584699"/>
          </a:xfrm>
          <a:prstGeom prst="rect">
            <a:avLst/>
          </a:prstGeom>
          <a:noFill/>
          <a:ln>
            <a:noFill/>
          </a:ln>
        </p:spPr>
      </p:pic>
      <p:sp>
        <p:nvSpPr>
          <p:cNvPr id="1832" name="Google Shape;1832;g8836b3535e_0_43"/>
          <p:cNvSpPr/>
          <p:nvPr/>
        </p:nvSpPr>
        <p:spPr>
          <a:xfrm>
            <a:off x="5444067" y="4429125"/>
            <a:ext cx="5583600" cy="1625600"/>
          </a:xfrm>
          <a:prstGeom prst="rect">
            <a:avLst/>
          </a:prstGeom>
          <a:solidFill>
            <a:schemeClr val="lt1"/>
          </a:solidFill>
          <a:ln w="38100" cap="flat" cmpd="sng">
            <a:solidFill>
              <a:srgbClr val="E3E884"/>
            </a:solidFill>
            <a:prstDash val="solid"/>
            <a:miter lim="800000"/>
            <a:headEnd type="none" w="sm" len="sm"/>
            <a:tailEnd type="none" w="sm" len="sm"/>
          </a:ln>
        </p:spPr>
        <p:txBody>
          <a:bodyPr spcFirstLastPara="1" wrap="square" lIns="240000" tIns="60933" rIns="240000" bIns="60933" anchor="ctr" anchorCtr="0">
            <a:noAutofit/>
          </a:bodyPr>
          <a:lstStyle/>
          <a:p>
            <a:pPr algn="ct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77122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837"/>
        <p:cNvGrpSpPr/>
        <p:nvPr/>
      </p:nvGrpSpPr>
      <p:grpSpPr>
        <a:xfrm>
          <a:off x="0" y="0"/>
          <a:ext cx="0" cy="0"/>
          <a:chOff x="0" y="0"/>
          <a:chExt cx="0" cy="0"/>
        </a:xfrm>
      </p:grpSpPr>
      <p:sp>
        <p:nvSpPr>
          <p:cNvPr id="1838" name="Google Shape;1838;g8836b3535e_0_56"/>
          <p:cNvSpPr>
            <a:spLocks noGrp="1"/>
          </p:cNvSpPr>
          <p:nvPr>
            <p:ph type="title"/>
          </p:nvPr>
        </p:nvSpPr>
        <p:spPr>
          <a:xfrm>
            <a:off x="645584" y="677863"/>
            <a:ext cx="10960000" cy="632000"/>
          </a:xfrm>
          <a:prstGeom prst="roundRect">
            <a:avLst>
              <a:gd name="adj" fmla="val 9639"/>
            </a:avLst>
          </a:prstGeom>
          <a:noFill/>
          <a:ln>
            <a:noFill/>
          </a:ln>
        </p:spPr>
        <p:txBody>
          <a:bodyPr spcFirstLastPara="1" wrap="square" lIns="336000" tIns="336000" rIns="336000" bIns="336000" anchor="ctr" anchorCtr="1">
            <a:noAutofit/>
          </a:bodyPr>
          <a:lstStyle/>
          <a:p>
            <a:pPr algn="ctr"/>
            <a:r>
              <a:rPr lang="en-GB" sz="4800"/>
              <a:t>Joints</a:t>
            </a:r>
            <a:endParaRPr/>
          </a:p>
        </p:txBody>
      </p:sp>
      <p:sp>
        <p:nvSpPr>
          <p:cNvPr id="1839" name="Google Shape;1839;g8836b3535e_0_56"/>
          <p:cNvSpPr/>
          <p:nvPr/>
        </p:nvSpPr>
        <p:spPr>
          <a:xfrm>
            <a:off x="1102784" y="2349500"/>
            <a:ext cx="3092400" cy="495200"/>
          </a:xfrm>
          <a:prstGeom prst="roundRect">
            <a:avLst>
              <a:gd name="adj" fmla="val 2243"/>
            </a:avLst>
          </a:prstGeom>
          <a:solidFill>
            <a:srgbClr val="E3E884"/>
          </a:solidFill>
          <a:ln>
            <a:noFill/>
          </a:ln>
        </p:spPr>
        <p:txBody>
          <a:bodyPr spcFirstLastPara="1" wrap="square" lIns="0" tIns="60933" rIns="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ball and socket </a:t>
            </a:r>
            <a:endParaRPr sz="1867" kern="0">
              <a:solidFill>
                <a:srgbClr val="000000"/>
              </a:solidFill>
              <a:latin typeface="Arial"/>
              <a:cs typeface="Arial"/>
              <a:sym typeface="Arial"/>
            </a:endParaRPr>
          </a:p>
        </p:txBody>
      </p:sp>
      <p:sp>
        <p:nvSpPr>
          <p:cNvPr id="1840" name="Google Shape;1840;g8836b3535e_0_56"/>
          <p:cNvSpPr/>
          <p:nvPr/>
        </p:nvSpPr>
        <p:spPr>
          <a:xfrm>
            <a:off x="4525433" y="2349500"/>
            <a:ext cx="3092400" cy="495200"/>
          </a:xfrm>
          <a:prstGeom prst="roundRect">
            <a:avLst>
              <a:gd name="adj" fmla="val 2243"/>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hinge</a:t>
            </a:r>
            <a:endParaRPr sz="1867" kern="0">
              <a:solidFill>
                <a:srgbClr val="000000"/>
              </a:solidFill>
              <a:latin typeface="Arial"/>
              <a:cs typeface="Arial"/>
              <a:sym typeface="Arial"/>
            </a:endParaRPr>
          </a:p>
        </p:txBody>
      </p:sp>
      <p:sp>
        <p:nvSpPr>
          <p:cNvPr id="1841" name="Google Shape;1841;g8836b3535e_0_56"/>
          <p:cNvSpPr/>
          <p:nvPr/>
        </p:nvSpPr>
        <p:spPr>
          <a:xfrm>
            <a:off x="7948084" y="2349500"/>
            <a:ext cx="3092400" cy="495200"/>
          </a:xfrm>
          <a:prstGeom prst="roundRect">
            <a:avLst>
              <a:gd name="adj" fmla="val 2243"/>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r>
              <a:rPr lang="en-GB" sz="2667" kern="0">
                <a:solidFill>
                  <a:srgbClr val="000000"/>
                </a:solidFill>
                <a:latin typeface="Arial"/>
                <a:ea typeface="Arial"/>
                <a:cs typeface="Arial"/>
                <a:sym typeface="Arial"/>
              </a:rPr>
              <a:t>gliding</a:t>
            </a:r>
            <a:endParaRPr sz="1867" kern="0">
              <a:solidFill>
                <a:srgbClr val="000000"/>
              </a:solidFill>
              <a:latin typeface="Arial"/>
              <a:cs typeface="Arial"/>
              <a:sym typeface="Arial"/>
            </a:endParaRPr>
          </a:p>
        </p:txBody>
      </p:sp>
      <p:sp>
        <p:nvSpPr>
          <p:cNvPr id="1842" name="Google Shape;1842;g8836b3535e_0_56"/>
          <p:cNvSpPr/>
          <p:nvPr/>
        </p:nvSpPr>
        <p:spPr>
          <a:xfrm>
            <a:off x="1102784" y="4476751"/>
            <a:ext cx="3092400" cy="1601600"/>
          </a:xfrm>
          <a:prstGeom prst="rect">
            <a:avLst/>
          </a:prstGeom>
          <a:solidFill>
            <a:schemeClr val="lt1"/>
          </a:solidFill>
          <a:ln w="38100" cap="flat" cmpd="sng">
            <a:solidFill>
              <a:srgbClr val="E3E884"/>
            </a:solidFill>
            <a:prstDash val="solid"/>
            <a:miter lim="800000"/>
            <a:headEnd type="none" w="sm" len="sm"/>
            <a:tailEnd type="none" w="sm" len="sm"/>
          </a:ln>
        </p:spPr>
        <p:txBody>
          <a:bodyPr spcFirstLastPara="1" wrap="square" lIns="240000" tIns="60933" rIns="240000" bIns="60933" anchor="ctr" anchorCtr="0">
            <a:noAutofit/>
          </a:bodyPr>
          <a:lstStyle/>
          <a:p>
            <a:pPr algn="ctr" defTabSz="1219170">
              <a:buClr>
                <a:srgbClr val="000000"/>
              </a:buClr>
            </a:pPr>
            <a:r>
              <a:rPr lang="en-GB" sz="1600" kern="0">
                <a:solidFill>
                  <a:srgbClr val="000000"/>
                </a:solidFill>
                <a:latin typeface="Arial"/>
                <a:ea typeface="Arial"/>
                <a:cs typeface="Arial"/>
                <a:sym typeface="Arial"/>
              </a:rPr>
              <a:t>Ball and socket joints allow the most freedom of movement. One example in the human skeleton is the between the pelvis (hip) and femur (upper leg bone).</a:t>
            </a:r>
            <a:endParaRPr sz="1867" kern="0">
              <a:solidFill>
                <a:srgbClr val="000000"/>
              </a:solidFill>
              <a:latin typeface="Arial"/>
              <a:cs typeface="Arial"/>
              <a:sym typeface="Arial"/>
            </a:endParaRPr>
          </a:p>
        </p:txBody>
      </p:sp>
      <p:sp>
        <p:nvSpPr>
          <p:cNvPr id="1843" name="Google Shape;1843;g8836b3535e_0_56">
            <a:hlinkClick r:id="rId3"/>
          </p:cNvPr>
          <p:cNvSpPr/>
          <p:nvPr/>
        </p:nvSpPr>
        <p:spPr>
          <a:xfrm>
            <a:off x="4525433" y="2943225"/>
            <a:ext cx="3092400" cy="14416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pic>
        <p:nvPicPr>
          <p:cNvPr id="1844" name="Google Shape;1844;g8836b3535e_0_56">
            <a:hlinkClick r:id="rId3"/>
          </p:cNvPr>
          <p:cNvPicPr preferRelativeResize="0"/>
          <p:nvPr/>
        </p:nvPicPr>
        <p:blipFill rotWithShape="1">
          <a:blip r:embed="rId4">
            <a:alphaModFix/>
          </a:blip>
          <a:srcRect t="14709" b="4154"/>
          <a:stretch/>
        </p:blipFill>
        <p:spPr>
          <a:xfrm>
            <a:off x="4701118" y="2943225"/>
            <a:ext cx="2927349" cy="1436688"/>
          </a:xfrm>
          <a:prstGeom prst="rect">
            <a:avLst/>
          </a:prstGeom>
          <a:noFill/>
          <a:ln>
            <a:noFill/>
          </a:ln>
        </p:spPr>
      </p:pic>
      <p:sp>
        <p:nvSpPr>
          <p:cNvPr id="1845" name="Google Shape;1845;g8836b3535e_0_56">
            <a:hlinkClick r:id="rId5"/>
          </p:cNvPr>
          <p:cNvSpPr/>
          <p:nvPr/>
        </p:nvSpPr>
        <p:spPr>
          <a:xfrm>
            <a:off x="1102784" y="2943225"/>
            <a:ext cx="3092400" cy="14416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pic>
        <p:nvPicPr>
          <p:cNvPr id="1846" name="Google Shape;1846;g8836b3535e_0_56">
            <a:hlinkClick r:id="rId5"/>
          </p:cNvPr>
          <p:cNvPicPr preferRelativeResize="0"/>
          <p:nvPr/>
        </p:nvPicPr>
        <p:blipFill rotWithShape="1">
          <a:blip r:embed="rId6">
            <a:alphaModFix/>
          </a:blip>
          <a:srcRect r="1293"/>
          <a:stretch/>
        </p:blipFill>
        <p:spPr>
          <a:xfrm>
            <a:off x="1242485" y="3019425"/>
            <a:ext cx="2211388" cy="1317624"/>
          </a:xfrm>
          <a:prstGeom prst="rect">
            <a:avLst/>
          </a:prstGeom>
          <a:noFill/>
          <a:ln>
            <a:noFill/>
          </a:ln>
        </p:spPr>
      </p:pic>
      <p:sp>
        <p:nvSpPr>
          <p:cNvPr id="1847" name="Google Shape;1847;g8836b3535e_0_56">
            <a:hlinkClick r:id="rId7"/>
          </p:cNvPr>
          <p:cNvSpPr/>
          <p:nvPr/>
        </p:nvSpPr>
        <p:spPr>
          <a:xfrm>
            <a:off x="7948084" y="2943225"/>
            <a:ext cx="3092400" cy="1441600"/>
          </a:xfrm>
          <a:prstGeom prst="rect">
            <a:avLst/>
          </a:prstGeom>
          <a:solidFill>
            <a:srgbClr val="E3E884"/>
          </a:solidFill>
          <a:ln>
            <a:noFill/>
          </a:ln>
        </p:spPr>
        <p:txBody>
          <a:bodyPr spcFirstLastPara="1" wrap="square" lIns="480000" tIns="60933" rIns="480000" bIns="60933" anchor="ctr" anchorCtr="0">
            <a:noAutofit/>
          </a:bodyPr>
          <a:lstStyle/>
          <a:p>
            <a:pPr algn="ctr" defTabSz="1219170">
              <a:buClr>
                <a:srgbClr val="000000"/>
              </a:buClr>
            </a:pPr>
            <a:endParaRPr sz="2667" kern="0">
              <a:solidFill>
                <a:srgbClr val="000000"/>
              </a:solidFill>
              <a:latin typeface="Arial"/>
              <a:ea typeface="Arial"/>
              <a:cs typeface="Arial"/>
              <a:sym typeface="Arial"/>
            </a:endParaRPr>
          </a:p>
        </p:txBody>
      </p:sp>
      <p:pic>
        <p:nvPicPr>
          <p:cNvPr id="1848" name="Google Shape;1848;g8836b3535e_0_56">
            <a:hlinkClick r:id="rId7"/>
          </p:cNvPr>
          <p:cNvPicPr preferRelativeResize="0"/>
          <p:nvPr/>
        </p:nvPicPr>
        <p:blipFill rotWithShape="1">
          <a:blip r:embed="rId8">
            <a:alphaModFix/>
          </a:blip>
          <a:srcRect t="1010" b="2771"/>
          <a:stretch/>
        </p:blipFill>
        <p:spPr>
          <a:xfrm>
            <a:off x="8075085" y="2943226"/>
            <a:ext cx="2838449" cy="1428749"/>
          </a:xfrm>
          <a:prstGeom prst="rect">
            <a:avLst/>
          </a:prstGeom>
          <a:noFill/>
          <a:ln>
            <a:noFill/>
          </a:ln>
        </p:spPr>
      </p:pic>
      <p:sp>
        <p:nvSpPr>
          <p:cNvPr id="1849" name="Google Shape;1849;g8836b3535e_0_56"/>
          <p:cNvSpPr txBox="1"/>
          <p:nvPr/>
        </p:nvSpPr>
        <p:spPr>
          <a:xfrm>
            <a:off x="938936" y="1338263"/>
            <a:ext cx="10239200" cy="8312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133" kern="0">
                <a:solidFill>
                  <a:srgbClr val="000000"/>
                </a:solidFill>
                <a:latin typeface="Arial"/>
                <a:ea typeface="Arial"/>
                <a:cs typeface="Arial"/>
                <a:sym typeface="Arial"/>
              </a:rPr>
              <a:t>Without joints connecting our bones we would not be able to move the way we do. We would not be able to bend, jump, skip to name a few movements. There are 3 different types of joints in the body.</a:t>
            </a:r>
            <a:endParaRPr sz="1867" kern="0">
              <a:solidFill>
                <a:srgbClr val="000000"/>
              </a:solidFill>
              <a:latin typeface="Arial"/>
              <a:cs typeface="Arial"/>
              <a:sym typeface="Arial"/>
            </a:endParaRPr>
          </a:p>
        </p:txBody>
      </p:sp>
      <p:sp>
        <p:nvSpPr>
          <p:cNvPr id="1850" name="Google Shape;1850;g8836b3535e_0_56"/>
          <p:cNvSpPr/>
          <p:nvPr/>
        </p:nvSpPr>
        <p:spPr>
          <a:xfrm>
            <a:off x="4538133" y="4476751"/>
            <a:ext cx="3090400" cy="1601600"/>
          </a:xfrm>
          <a:prstGeom prst="rect">
            <a:avLst/>
          </a:prstGeom>
          <a:solidFill>
            <a:schemeClr val="lt1"/>
          </a:solidFill>
          <a:ln w="38100" cap="flat" cmpd="sng">
            <a:solidFill>
              <a:srgbClr val="E3E884"/>
            </a:solidFill>
            <a:prstDash val="solid"/>
            <a:miter lim="800000"/>
            <a:headEnd type="none" w="sm" len="sm"/>
            <a:tailEnd type="none" w="sm" len="sm"/>
          </a:ln>
        </p:spPr>
        <p:txBody>
          <a:bodyPr spcFirstLastPara="1" wrap="square" lIns="240000" tIns="60933" rIns="240000" bIns="60933" anchor="ctr" anchorCtr="0">
            <a:noAutofit/>
          </a:bodyPr>
          <a:lstStyle/>
          <a:p>
            <a:pPr algn="ctr" defTabSz="1219170">
              <a:buClr>
                <a:srgbClr val="000000"/>
              </a:buClr>
            </a:pPr>
            <a:r>
              <a:rPr lang="en-GB" sz="1600" kern="0">
                <a:solidFill>
                  <a:srgbClr val="000000"/>
                </a:solidFill>
                <a:latin typeface="Arial"/>
                <a:ea typeface="Arial"/>
                <a:cs typeface="Arial"/>
                <a:sym typeface="Arial"/>
              </a:rPr>
              <a:t>Hinge joints allow flex and extend movements. One example in the human skeleton is between the humerus (upper arm bone) and radius/ulna (lower </a:t>
            </a:r>
            <a:br>
              <a:rPr lang="en-GB" sz="1600" kern="0">
                <a:solidFill>
                  <a:srgbClr val="000000"/>
                </a:solidFill>
                <a:latin typeface="Arial"/>
                <a:ea typeface="Arial"/>
                <a:cs typeface="Arial"/>
                <a:sym typeface="Arial"/>
              </a:rPr>
            </a:br>
            <a:r>
              <a:rPr lang="en-GB" sz="1600" kern="0">
                <a:solidFill>
                  <a:srgbClr val="000000"/>
                </a:solidFill>
                <a:latin typeface="Arial"/>
                <a:ea typeface="Arial"/>
                <a:cs typeface="Arial"/>
                <a:sym typeface="Arial"/>
              </a:rPr>
              <a:t>arm bones).</a:t>
            </a:r>
            <a:endParaRPr sz="1867" kern="0">
              <a:solidFill>
                <a:srgbClr val="000000"/>
              </a:solidFill>
              <a:latin typeface="Arial"/>
              <a:cs typeface="Arial"/>
              <a:sym typeface="Arial"/>
            </a:endParaRPr>
          </a:p>
        </p:txBody>
      </p:sp>
      <p:sp>
        <p:nvSpPr>
          <p:cNvPr id="1851" name="Google Shape;1851;g8836b3535e_0_56"/>
          <p:cNvSpPr/>
          <p:nvPr/>
        </p:nvSpPr>
        <p:spPr>
          <a:xfrm>
            <a:off x="7948084" y="4476751"/>
            <a:ext cx="3092400" cy="1601600"/>
          </a:xfrm>
          <a:prstGeom prst="rect">
            <a:avLst/>
          </a:prstGeom>
          <a:solidFill>
            <a:schemeClr val="lt1"/>
          </a:solidFill>
          <a:ln w="38100" cap="flat" cmpd="sng">
            <a:solidFill>
              <a:srgbClr val="E3E884"/>
            </a:solidFill>
            <a:prstDash val="solid"/>
            <a:miter lim="800000"/>
            <a:headEnd type="none" w="sm" len="sm"/>
            <a:tailEnd type="none" w="sm" len="sm"/>
          </a:ln>
        </p:spPr>
        <p:txBody>
          <a:bodyPr spcFirstLastPara="1" wrap="square" lIns="240000" tIns="60933" rIns="240000" bIns="60933" anchor="ctr" anchorCtr="0">
            <a:noAutofit/>
          </a:bodyPr>
          <a:lstStyle/>
          <a:p>
            <a:pPr algn="ctr" defTabSz="1219170">
              <a:buClr>
                <a:srgbClr val="000000"/>
              </a:buClr>
            </a:pPr>
            <a:r>
              <a:rPr lang="en-GB" sz="1600" kern="0">
                <a:solidFill>
                  <a:srgbClr val="000000"/>
                </a:solidFill>
                <a:latin typeface="Arial"/>
                <a:ea typeface="Arial"/>
                <a:cs typeface="Arial"/>
                <a:sym typeface="Arial"/>
              </a:rPr>
              <a:t>Gliding joints are also known as ‘plane’ joints. The bones are shaped to glide over one another and allow for small limited movements in different directions. One example in the human skeleton is the wrist bones.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234650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856"/>
        <p:cNvGrpSpPr/>
        <p:nvPr/>
      </p:nvGrpSpPr>
      <p:grpSpPr>
        <a:xfrm>
          <a:off x="0" y="0"/>
          <a:ext cx="0" cy="0"/>
          <a:chOff x="0" y="0"/>
          <a:chExt cx="0" cy="0"/>
        </a:xfrm>
      </p:grpSpPr>
      <p:sp>
        <p:nvSpPr>
          <p:cNvPr id="1857" name="Google Shape;1857;g8836b3535e_0_74"/>
          <p:cNvSpPr>
            <a:spLocks noGrp="1"/>
          </p:cNvSpPr>
          <p:nvPr>
            <p:ph type="title"/>
          </p:nvPr>
        </p:nvSpPr>
        <p:spPr>
          <a:xfrm>
            <a:off x="609599" y="485775"/>
            <a:ext cx="3078800" cy="1595600"/>
          </a:xfrm>
          <a:prstGeom prst="roundRect">
            <a:avLst>
              <a:gd name="adj" fmla="val 16667"/>
            </a:avLst>
          </a:prstGeom>
        </p:spPr>
        <p:txBody>
          <a:bodyPr spcFirstLastPara="1" wrap="square" lIns="336000" tIns="336000" rIns="336000" bIns="336000" anchor="ctr" anchorCtr="1">
            <a:noAutofit/>
          </a:bodyPr>
          <a:lstStyle/>
          <a:p>
            <a:r>
              <a:rPr lang="en-GB" sz="4267"/>
              <a:t>Print out this slide.</a:t>
            </a:r>
            <a:endParaRPr sz="4267"/>
          </a:p>
        </p:txBody>
      </p:sp>
      <p:pic>
        <p:nvPicPr>
          <p:cNvPr id="1858" name="Google Shape;1858;g8836b3535e_0_74"/>
          <p:cNvPicPr preferRelativeResize="0"/>
          <p:nvPr/>
        </p:nvPicPr>
        <p:blipFill>
          <a:blip r:embed="rId3">
            <a:alphaModFix/>
          </a:blip>
          <a:stretch>
            <a:fillRect/>
          </a:stretch>
        </p:blipFill>
        <p:spPr>
          <a:xfrm>
            <a:off x="3688501" y="485776"/>
            <a:ext cx="5347200" cy="5468425"/>
          </a:xfrm>
          <a:prstGeom prst="rect">
            <a:avLst/>
          </a:prstGeom>
          <a:noFill/>
          <a:ln>
            <a:noFill/>
          </a:ln>
        </p:spPr>
      </p:pic>
    </p:spTree>
    <p:extLst>
      <p:ext uri="{BB962C8B-B14F-4D97-AF65-F5344CB8AC3E}">
        <p14:creationId xmlns:p14="http://schemas.microsoft.com/office/powerpoint/2010/main" val="2145258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863"/>
        <p:cNvGrpSpPr/>
        <p:nvPr/>
      </p:nvGrpSpPr>
      <p:grpSpPr>
        <a:xfrm>
          <a:off x="0" y="0"/>
          <a:ext cx="0" cy="0"/>
          <a:chOff x="0" y="0"/>
          <a:chExt cx="0" cy="0"/>
        </a:xfrm>
      </p:grpSpPr>
      <p:sp>
        <p:nvSpPr>
          <p:cNvPr id="1864" name="Google Shape;1864;g8836b3535e_0_80"/>
          <p:cNvSpPr>
            <a:spLocks noGrp="1"/>
          </p:cNvSpPr>
          <p:nvPr>
            <p:ph type="title"/>
          </p:nvPr>
        </p:nvSpPr>
        <p:spPr>
          <a:xfrm>
            <a:off x="609600" y="485775"/>
            <a:ext cx="2764400" cy="854000"/>
          </a:xfrm>
          <a:prstGeom prst="roundRect">
            <a:avLst>
              <a:gd name="adj" fmla="val 16667"/>
            </a:avLst>
          </a:prstGeom>
        </p:spPr>
        <p:txBody>
          <a:bodyPr spcFirstLastPara="1" wrap="square" lIns="336000" tIns="336000" rIns="336000" bIns="336000" anchor="ctr" anchorCtr="1">
            <a:noAutofit/>
          </a:bodyPr>
          <a:lstStyle/>
          <a:p>
            <a:r>
              <a:rPr lang="en-GB" sz="2933"/>
              <a:t>Answers</a:t>
            </a:r>
            <a:endParaRPr sz="2933"/>
          </a:p>
        </p:txBody>
      </p:sp>
      <p:pic>
        <p:nvPicPr>
          <p:cNvPr id="1865" name="Google Shape;1865;g8836b3535e_0_80"/>
          <p:cNvPicPr preferRelativeResize="0"/>
          <p:nvPr/>
        </p:nvPicPr>
        <p:blipFill>
          <a:blip r:embed="rId3">
            <a:alphaModFix/>
          </a:blip>
          <a:stretch>
            <a:fillRect/>
          </a:stretch>
        </p:blipFill>
        <p:spPr>
          <a:xfrm>
            <a:off x="3234400" y="675450"/>
            <a:ext cx="5400696" cy="5507100"/>
          </a:xfrm>
          <a:prstGeom prst="rect">
            <a:avLst/>
          </a:prstGeom>
          <a:noFill/>
          <a:ln>
            <a:noFill/>
          </a:ln>
        </p:spPr>
      </p:pic>
    </p:spTree>
    <p:extLst>
      <p:ext uri="{BB962C8B-B14F-4D97-AF65-F5344CB8AC3E}">
        <p14:creationId xmlns:p14="http://schemas.microsoft.com/office/powerpoint/2010/main" val="15662354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869"/>
        <p:cNvGrpSpPr/>
        <p:nvPr/>
      </p:nvGrpSpPr>
      <p:grpSpPr>
        <a:xfrm>
          <a:off x="0" y="0"/>
          <a:ext cx="0" cy="0"/>
          <a:chOff x="0" y="0"/>
          <a:chExt cx="0" cy="0"/>
        </a:xfrm>
      </p:grpSpPr>
      <p:sp>
        <p:nvSpPr>
          <p:cNvPr id="1870" name="Google Shape;1870;p5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spTree>
    <p:extLst>
      <p:ext uri="{BB962C8B-B14F-4D97-AF65-F5344CB8AC3E}">
        <p14:creationId xmlns:p14="http://schemas.microsoft.com/office/powerpoint/2010/main" val="1691476415"/>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1070</Words>
  <Application>Microsoft Office PowerPoint</Application>
  <PresentationFormat>Widescreen</PresentationFormat>
  <Paragraphs>218</Paragraphs>
  <Slides>34</Slides>
  <Notes>34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34</vt:i4>
      </vt:variant>
    </vt:vector>
  </HeadingPairs>
  <TitlesOfParts>
    <vt:vector size="41" baseType="lpstr">
      <vt:lpstr>Arial</vt:lpstr>
      <vt:lpstr>Calibri</vt:lpstr>
      <vt:lpstr>Comic Sans MS</vt:lpstr>
      <vt:lpstr>NTR</vt:lpstr>
      <vt:lpstr>Simple Light</vt:lpstr>
      <vt:lpstr>1_Simple Light</vt:lpstr>
      <vt:lpstr>4_Simple Light</vt:lpstr>
      <vt:lpstr>Thursday 18th June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What is the purpose of a skeleton?</vt:lpstr>
      <vt:lpstr>Whose Skeleton?</vt:lpstr>
      <vt:lpstr>Purpose of a Skeleton</vt:lpstr>
      <vt:lpstr>All Fall Down!</vt:lpstr>
      <vt:lpstr>Joints</vt:lpstr>
      <vt:lpstr>Print out this slide.</vt:lpstr>
      <vt:lpstr>Answers</vt:lpstr>
      <vt:lpstr>Did you work hard with your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15th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7</cp:revision>
  <dcterms:created xsi:type="dcterms:W3CDTF">2020-06-12T12:54:42Z</dcterms:created>
  <dcterms:modified xsi:type="dcterms:W3CDTF">2020-06-12T13:09:51Z</dcterms:modified>
</cp:coreProperties>
</file>