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5"/>
  </p:notesMasterIdLst>
  <p:sldIdLst>
    <p:sldId id="256" r:id="rId2"/>
    <p:sldId id="300" r:id="rId3"/>
    <p:sldId id="301" r:id="rId4"/>
    <p:sldId id="302" r:id="rId5"/>
    <p:sldId id="259" r:id="rId6"/>
    <p:sldId id="299" r:id="rId7"/>
    <p:sldId id="321" r:id="rId8"/>
    <p:sldId id="292" r:id="rId9"/>
    <p:sldId id="320" r:id="rId10"/>
    <p:sldId id="322" r:id="rId11"/>
    <p:sldId id="309" r:id="rId12"/>
    <p:sldId id="334" r:id="rId13"/>
    <p:sldId id="342" r:id="rId14"/>
    <p:sldId id="294" r:id="rId15"/>
    <p:sldId id="323" r:id="rId16"/>
    <p:sldId id="324" r:id="rId17"/>
    <p:sldId id="335" r:id="rId18"/>
    <p:sldId id="341" r:id="rId19"/>
    <p:sldId id="325" r:id="rId20"/>
    <p:sldId id="326" r:id="rId21"/>
    <p:sldId id="327" r:id="rId22"/>
    <p:sldId id="336" r:id="rId23"/>
    <p:sldId id="340" r:id="rId24"/>
    <p:sldId id="328" r:id="rId25"/>
    <p:sldId id="329" r:id="rId26"/>
    <p:sldId id="330" r:id="rId27"/>
    <p:sldId id="337" r:id="rId28"/>
    <p:sldId id="339" r:id="rId29"/>
    <p:sldId id="331" r:id="rId30"/>
    <p:sldId id="332" r:id="rId31"/>
    <p:sldId id="333" r:id="rId32"/>
    <p:sldId id="338" r:id="rId33"/>
    <p:sldId id="311" r:id="rId3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40" roundtripDataSignature="AMtx7mjnOmdMN4uOkRBtjO6qSpLBgCBA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24" autoAdjust="0"/>
    <p:restoredTop sz="94660"/>
  </p:normalViewPr>
  <p:slideViewPr>
    <p:cSldViewPr snapToGrid="0">
      <p:cViewPr varScale="1">
        <p:scale>
          <a:sx n="69" d="100"/>
          <a:sy n="69" d="100"/>
        </p:scale>
        <p:origin x="6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40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441699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132961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2901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39733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316311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29674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211496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712455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380646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62098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039724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104557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374197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13013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4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4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4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4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S8bvbyWFZ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youtube.com/watch?v=cS8bvbyWFZ4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701040" y="8153"/>
            <a:ext cx="914400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lang="en-GB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Phonics </a:t>
            </a:r>
            <a:r>
              <a:rPr lang="en-GB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learning- Week </a:t>
            </a:r>
            <a:r>
              <a:rPr lang="en-GB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10  </a:t>
            </a:r>
            <a:endParaRPr dirty="0"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/>
          <p:nvPr/>
        </p:nvSpPr>
        <p:spPr>
          <a:xfrm>
            <a:off x="96982" y="5985046"/>
            <a:ext cx="9532261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i="1" dirty="0" smtClean="0">
                <a:solidFill>
                  <a:srgbClr val="FF0000"/>
                </a:solidFill>
              </a:rPr>
              <a:t>I have kept the activity ideas on the slide for reading tricky words and w</a:t>
            </a:r>
            <a:r>
              <a:rPr lang="en-GB" sz="2000" i="1" dirty="0" smtClean="0">
                <a:solidFill>
                  <a:srgbClr val="FF0000"/>
                </a:solidFill>
                <a:sym typeface="Arial"/>
              </a:rPr>
              <a:t>e will continue to do dictation sentences for children to practise writing their tricky words. </a:t>
            </a:r>
            <a:endParaRPr sz="2000" i="1" dirty="0">
              <a:solidFill>
                <a:srgbClr val="FF0000"/>
              </a:solidFill>
              <a:sym typeface="Arial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481275" y="896035"/>
            <a:ext cx="10939759" cy="44319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  <a:sym typeface="Arial"/>
              </a:rPr>
              <a:t>For the next few weeks we are going to be focussing on: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u="sng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Initial Consonant Blends</a:t>
            </a:r>
          </a:p>
          <a:p>
            <a:pPr lvl="0" algn="ctr"/>
            <a:r>
              <a:rPr lang="en-GB" sz="1800" i="1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(Here is a link to explain/model consonant blends: </a:t>
            </a:r>
            <a:r>
              <a:rPr lang="en-GB" sz="1800" dirty="0">
                <a:hlinkClick r:id="rId3"/>
              </a:rPr>
              <a:t>https://</a:t>
            </a:r>
            <a:r>
              <a:rPr lang="en-GB" sz="1800" dirty="0" smtClean="0">
                <a:hlinkClick r:id="rId3"/>
              </a:rPr>
              <a:t>www.youtube.com/watch?v=cS8bvbyWFZ4</a:t>
            </a:r>
            <a:r>
              <a:rPr lang="en-GB" sz="1800" dirty="0" smtClean="0"/>
              <a:t>) </a:t>
            </a:r>
            <a:endParaRPr lang="en-GB" sz="1800" i="1" u="sng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i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Some parents have mentioned that when reading, their child often finds words such as; ‘green’, ‘tree’, ‘drink’, ‘click’  tricky due to the sounds at the start of the word. They will often find these words hard to spell too, missing out that second sound.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This is due to the fact that the </a:t>
            </a:r>
            <a:r>
              <a:rPr lang="en-GB" sz="2400" b="1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dr </a:t>
            </a: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in drink is a ‘consonant blend’. Children often sound it out as d-r-</a:t>
            </a:r>
            <a:r>
              <a:rPr lang="en-GB" sz="2400" i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i</a:t>
            </a: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-</a:t>
            </a:r>
            <a:r>
              <a:rPr lang="en-GB" sz="2400" i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nk</a:t>
            </a: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but it then doesn’t sound right when trying to blend the d-r sounds. Instead we practise saying these blends clearly </a:t>
            </a:r>
            <a:r>
              <a:rPr lang="en-GB" sz="2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dr </a:t>
            </a: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for </a:t>
            </a:r>
            <a:r>
              <a:rPr lang="en-GB" sz="2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dr</a:t>
            </a: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</a:t>
            </a:r>
            <a:r>
              <a:rPr lang="en-GB" sz="2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nk. </a:t>
            </a:r>
            <a:endParaRPr sz="2400" i="1" dirty="0">
              <a:solidFill>
                <a:srgbClr val="7030A0"/>
              </a:solidFill>
              <a:latin typeface="Comic Sans MS" panose="030F0702030302020204" pitchFamily="66" charset="0"/>
              <a:sym typeface="Arial"/>
            </a:endParaRPr>
          </a:p>
        </p:txBody>
      </p:sp>
      <p:pic>
        <p:nvPicPr>
          <p:cNvPr id="91" name="Google Shape;91;p1"/>
          <p:cNvPicPr preferRelativeResize="0"/>
          <p:nvPr/>
        </p:nvPicPr>
        <p:blipFill rotWithShape="1">
          <a:blip r:embed="rId4">
            <a:alphaModFix/>
          </a:blip>
          <a:srcRect l="17754" t="27144" r="31120" b="14521"/>
          <a:stretch/>
        </p:blipFill>
        <p:spPr>
          <a:xfrm>
            <a:off x="9610752" y="5191439"/>
            <a:ext cx="2474184" cy="15872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 txBox="1">
            <a:spLocks noGrp="1"/>
          </p:cNvSpPr>
          <p:nvPr>
            <p:ph type="subTitle" idx="1"/>
          </p:nvPr>
        </p:nvSpPr>
        <p:spPr>
          <a:xfrm>
            <a:off x="174567" y="1113522"/>
            <a:ext cx="8162165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600"/>
              <a:buNone/>
            </a:pP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There are lots of different ways you can encourage your child to read tricky words. Have a look at the suggested list below and give them a try!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Wingdings" panose="05000000000000000000" pitchFamily="2" charset="2"/>
              </a:rPr>
              <a:t> </a:t>
            </a:r>
            <a:endParaRPr i="1" dirty="0">
              <a:solidFill>
                <a:srgbClr val="FF0000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5" name="Google Shape;91;p1"/>
          <p:cNvPicPr preferRelativeResize="0"/>
          <p:nvPr/>
        </p:nvPicPr>
        <p:blipFill rotWithShape="1">
          <a:blip r:embed="rId3">
            <a:alphaModFix/>
          </a:blip>
          <a:srcRect l="17754" t="27144" r="31120" b="14521"/>
          <a:stretch/>
        </p:blipFill>
        <p:spPr>
          <a:xfrm>
            <a:off x="10221471" y="223044"/>
            <a:ext cx="1693960" cy="89931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97;p2"/>
          <p:cNvSpPr txBox="1">
            <a:spLocks/>
          </p:cNvSpPr>
          <p:nvPr/>
        </p:nvSpPr>
        <p:spPr>
          <a:xfrm>
            <a:off x="-130233" y="3660320"/>
            <a:ext cx="8279606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Traffic light game– Allow your child to ride around the garden pretending it’s a road. Adult shout traffic light signals such as STOP! They must then  read a tricky word to be able to go again. You could position tricky words around the garden so they have to read each word before they pass. </a:t>
            </a:r>
            <a:endParaRPr lang="en-GB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7753" y="1566347"/>
            <a:ext cx="2597630" cy="1563196"/>
          </a:xfrm>
          <a:prstGeom prst="rect">
            <a:avLst/>
          </a:prstGeom>
        </p:spPr>
      </p:pic>
      <p:sp>
        <p:nvSpPr>
          <p:cNvPr id="9" name="Google Shape;97;p2"/>
          <p:cNvSpPr txBox="1">
            <a:spLocks/>
          </p:cNvSpPr>
          <p:nvPr/>
        </p:nvSpPr>
        <p:spPr>
          <a:xfrm>
            <a:off x="326966" y="2798618"/>
            <a:ext cx="8162165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4567" y="2537008"/>
            <a:ext cx="79748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>
                <a:solidFill>
                  <a:schemeClr val="tx1"/>
                </a:solidFill>
                <a:latin typeface="Comic Sans MS" panose="030F0702030302020204" pitchFamily="66" charset="0"/>
              </a:rPr>
              <a:t>Balloon pop! – Write tricky words on balloons/water balloons and your child has to read the word before they are allowed to pop it.  </a:t>
            </a:r>
          </a:p>
        </p:txBody>
      </p:sp>
      <p:sp>
        <p:nvSpPr>
          <p:cNvPr id="13" name="Google Shape;97;p2"/>
          <p:cNvSpPr txBox="1">
            <a:spLocks/>
          </p:cNvSpPr>
          <p:nvPr/>
        </p:nvSpPr>
        <p:spPr>
          <a:xfrm>
            <a:off x="0" y="5292300"/>
            <a:ext cx="8279606" cy="1482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Write tricky words on the patio slabs or fence in chalk for your child to read. When they read a word correctly they can either squirt a water pistol at the words, throw a water balloon or use a paintbrush with water to remove. You could also write tricky words on plastic cups and do the same activity.  </a:t>
            </a:r>
            <a:endParaRPr lang="en-GB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7753" y="5179979"/>
            <a:ext cx="2033718" cy="1596015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149373" y="3453171"/>
            <a:ext cx="3577070" cy="1614487"/>
            <a:chOff x="8187753" y="3876905"/>
            <a:chExt cx="3577070" cy="1614487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187753" y="3876905"/>
              <a:ext cx="1728787" cy="161448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916540" y="3876905"/>
              <a:ext cx="1848283" cy="1425627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/>
          <a:srcRect l="14498" t="1083" r="18148" b="-1083"/>
          <a:stretch/>
        </p:blipFill>
        <p:spPr>
          <a:xfrm>
            <a:off x="10285570" y="5488811"/>
            <a:ext cx="1440873" cy="978350"/>
          </a:xfrm>
          <a:prstGeom prst="rect">
            <a:avLst/>
          </a:prstGeom>
        </p:spPr>
      </p:pic>
      <p:sp>
        <p:nvSpPr>
          <p:cNvPr id="18" name="Google Shape;96;p2"/>
          <p:cNvSpPr txBox="1">
            <a:spLocks/>
          </p:cNvSpPr>
          <p:nvPr/>
        </p:nvSpPr>
        <p:spPr>
          <a:xfrm>
            <a:off x="-310473" y="44669"/>
            <a:ext cx="10341033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2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sz="4000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</a:t>
            </a:r>
            <a:b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Activities to try </a:t>
            </a:r>
            <a:endParaRPr lang="en-GB" sz="4000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052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96;p2"/>
          <p:cNvSpPr txBox="1">
            <a:spLocks/>
          </p:cNvSpPr>
          <p:nvPr/>
        </p:nvSpPr>
        <p:spPr>
          <a:xfrm>
            <a:off x="0" y="-194755"/>
            <a:ext cx="1029947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activities to try </a:t>
            </a:r>
            <a:endParaRPr lang="en-GB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6130" y="781014"/>
            <a:ext cx="115602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Here are lots more examples you could try (especially if the weather is nice!) </a:t>
            </a: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30" y="1290637"/>
            <a:ext cx="2409825" cy="33623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159" y="3857601"/>
            <a:ext cx="2286000" cy="220027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6057876"/>
            <a:ext cx="326551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Use a white wax crayon or candle to write ‘secret tricky words’ for your child to paint/find. Use watered down paint!</a:t>
            </a: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0263" y="1439112"/>
            <a:ext cx="1674587" cy="21976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9516" y="1937106"/>
            <a:ext cx="2560493" cy="33992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t="7963"/>
          <a:stretch/>
        </p:blipFill>
        <p:spPr>
          <a:xfrm>
            <a:off x="7430366" y="1208785"/>
            <a:ext cx="2730609" cy="484909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146979" y="6073264"/>
            <a:ext cx="32973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Your child must dribble around the cones, reading each tricky word as they go before scoring!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01225" y="796402"/>
            <a:ext cx="2390775" cy="364807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390355" y="4444477"/>
            <a:ext cx="15722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Using water balloons to throw at each tricky word.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5279066" y="5336381"/>
            <a:ext cx="15722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Please be careful with this one- look where you’re going when walking up and down the stairs!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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4811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96;p2"/>
          <p:cNvSpPr txBox="1">
            <a:spLocks/>
          </p:cNvSpPr>
          <p:nvPr/>
        </p:nvSpPr>
        <p:spPr>
          <a:xfrm>
            <a:off x="0" y="-194755"/>
            <a:ext cx="1029947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activities to try </a:t>
            </a:r>
            <a:endParaRPr lang="en-GB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6130" y="781014"/>
            <a:ext cx="115602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Here are lots more examples you could try (especially if the weather is nice!) </a:t>
            </a: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30" y="1381125"/>
            <a:ext cx="2381250" cy="2266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249" y="3008754"/>
            <a:ext cx="3405304" cy="38270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t="13671"/>
          <a:stretch/>
        </p:blipFill>
        <p:spPr>
          <a:xfrm>
            <a:off x="5357553" y="1291093"/>
            <a:ext cx="2611582" cy="24470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2995" y="2152193"/>
            <a:ext cx="3238501" cy="451222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146472" y="1664450"/>
            <a:ext cx="37407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You could do this with reading tricky words and/or phonics sounds!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4186" y="3878853"/>
            <a:ext cx="1963559" cy="271433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3738106"/>
            <a:ext cx="1525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Tricky word skittles game!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8318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66335" y="189516"/>
            <a:ext cx="6096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endParaRPr lang="en-GB" sz="9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902" y="189516"/>
            <a:ext cx="10495028" cy="657150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236" y="974725"/>
            <a:ext cx="9843656" cy="1325563"/>
          </a:xfrm>
        </p:spPr>
        <p:txBody>
          <a:bodyPr>
            <a:normAutofit fontScale="90000"/>
          </a:bodyPr>
          <a:lstStyle/>
          <a:p>
            <a:r>
              <a:rPr lang="en-GB" sz="3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Familiarise yourself with what a consonant blend is …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  <a:hlinkClick r:id="rId2"/>
              </a:rPr>
              <a:t>https://</a:t>
            </a:r>
            <a:r>
              <a:rPr lang="en-GB" sz="3600" dirty="0" smtClean="0">
                <a:latin typeface="Comic Sans MS" panose="030F0702030302020204" pitchFamily="66" charset="0"/>
                <a:hlinkClick r:id="rId2"/>
              </a:rPr>
              <a:t>www.youtube.com/watch?v=cS8bvbyWFZ4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sz="3600" dirty="0" smtClean="0"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3600" dirty="0" smtClean="0"/>
              <a:t/>
            </a:r>
            <a:br>
              <a:rPr lang="en-GB" sz="3600" dirty="0" smtClean="0"/>
            </a:br>
            <a:endParaRPr lang="en-GB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8780" y="1155122"/>
            <a:ext cx="4081048" cy="322291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9617" y="3373493"/>
            <a:ext cx="8342601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next slides will give the children opportunity to practise</a:t>
            </a:r>
            <a:r>
              <a:rPr lang="en-GB" sz="3200" dirty="0" smtClean="0">
                <a:latin typeface="Comic Sans MS" panose="030F0702030302020204" pitchFamily="66" charset="0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u="sng" dirty="0" smtClean="0">
                <a:latin typeface="Comic Sans MS" panose="030F0702030302020204" pitchFamily="66" charset="0"/>
              </a:rPr>
              <a:t>Saying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each ‘</a:t>
            </a:r>
            <a:r>
              <a:rPr lang="en-GB" sz="2800" dirty="0" smtClean="0">
                <a:latin typeface="Comic Sans MS" panose="030F0702030302020204" pitchFamily="66" charset="0"/>
              </a:rPr>
              <a:t>blend’ correctly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u="sng" dirty="0">
                <a:latin typeface="Comic Sans MS" panose="030F0702030302020204" pitchFamily="66" charset="0"/>
              </a:rPr>
              <a:t>R</a:t>
            </a:r>
            <a:r>
              <a:rPr lang="en-GB" sz="2800" b="1" u="sng" dirty="0" smtClean="0">
                <a:latin typeface="Comic Sans MS" panose="030F0702030302020204" pitchFamily="66" charset="0"/>
              </a:rPr>
              <a:t>eading</a:t>
            </a:r>
            <a:r>
              <a:rPr lang="en-GB" sz="2800" dirty="0" smtClean="0">
                <a:latin typeface="Comic Sans MS" panose="030F0702030302020204" pitchFamily="66" charset="0"/>
              </a:rPr>
              <a:t> words containing consonant blends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u="sng" dirty="0" smtClean="0">
                <a:latin typeface="Comic Sans MS" panose="030F0702030302020204" pitchFamily="66" charset="0"/>
              </a:rPr>
              <a:t>Writing</a:t>
            </a:r>
            <a:r>
              <a:rPr lang="en-GB" sz="2800" dirty="0" smtClean="0">
                <a:latin typeface="Comic Sans MS" panose="030F0702030302020204" pitchFamily="66" charset="0"/>
              </a:rPr>
              <a:t> words </a:t>
            </a:r>
            <a:r>
              <a:rPr lang="en-GB" sz="2800" dirty="0">
                <a:latin typeface="Comic Sans MS" panose="030F0702030302020204" pitchFamily="66" charset="0"/>
              </a:rPr>
              <a:t>containing consonant blends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10746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9322" y="21371"/>
            <a:ext cx="1746854" cy="12513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2187" y="126862"/>
            <a:ext cx="1021124" cy="1017697"/>
          </a:xfrm>
          <a:prstGeom prst="rect">
            <a:avLst/>
          </a:prstGeom>
        </p:spPr>
      </p:pic>
      <p:pic>
        <p:nvPicPr>
          <p:cNvPr id="8" name="Picture 2" descr="Free 2 Arms Cliparts, Download Free Clip Art, Free Clip Art on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704" y="2397119"/>
            <a:ext cx="2518090" cy="2548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4269" y="1272723"/>
            <a:ext cx="1318475" cy="19122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0692" y="1334762"/>
            <a:ext cx="1152092" cy="17982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8791" y="4829718"/>
            <a:ext cx="1260546" cy="201018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306723" y="1386695"/>
            <a:ext cx="170271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CW Precursive 1" panose="03050602040000000000" pitchFamily="66" charset="0"/>
              </a:rPr>
              <a:t>Step 1</a:t>
            </a:r>
          </a:p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“b”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3846" y="1386695"/>
            <a:ext cx="184858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CW Precursive 1" panose="03050602040000000000" pitchFamily="66" charset="0"/>
              </a:rPr>
              <a:t>Step 2</a:t>
            </a:r>
          </a:p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“r”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435653" y="5600462"/>
            <a:ext cx="184217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CW Precursive 1" panose="03050602040000000000" pitchFamily="66" charset="0"/>
              </a:rPr>
              <a:t>Step 3</a:t>
            </a:r>
          </a:p>
          <a:p>
            <a:pPr algn="ctr"/>
            <a:r>
              <a:rPr lang="en-GB" sz="3200" b="1" u="sng" dirty="0" smtClean="0">
                <a:latin typeface="CCW Precursive 1" panose="03050602040000000000" pitchFamily="66" charset="0"/>
              </a:rPr>
              <a:t>Blend</a:t>
            </a:r>
            <a:endParaRPr lang="en-GB" sz="3200" b="1" u="sng" dirty="0">
              <a:latin typeface="CCW Precursive 1" panose="03050602040000000000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77595" y="4128882"/>
            <a:ext cx="1260546" cy="20101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038141" y="4414219"/>
            <a:ext cx="207460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an</a:t>
            </a:r>
            <a:r>
              <a:rPr lang="en-GB" sz="4800" u="sng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ch</a:t>
            </a:r>
            <a:endParaRPr lang="en-GB" sz="4800" b="1" u="sng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9086" y="195505"/>
            <a:ext cx="24288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u="sng" dirty="0" smtClean="0">
                <a:latin typeface="CCW Precursive 1" panose="03050602040000000000" pitchFamily="66" charset="0"/>
              </a:rPr>
              <a:t>Example:</a:t>
            </a:r>
            <a:endParaRPr lang="en-GB" sz="3200" b="1" u="sng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077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1" y="147940"/>
            <a:ext cx="336290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Monday: </a:t>
            </a:r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sk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3664932" y="1"/>
            <a:ext cx="2962911" cy="6427897"/>
            <a:chOff x="3664932" y="1"/>
            <a:chExt cx="2962911" cy="642789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4562735" y="307920"/>
              <a:ext cx="1279517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 smtClean="0">
                  <a:latin typeface="CCW Precursive 1" panose="03050602040000000000" pitchFamily="66" charset="0"/>
                </a:rPr>
                <a:t>sk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6" name="Straight Arrow Connector 5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6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Rectangle 9"/>
          <p:cNvSpPr/>
          <p:nvPr/>
        </p:nvSpPr>
        <p:spPr>
          <a:xfrm>
            <a:off x="3623551" y="3360689"/>
            <a:ext cx="65434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latin typeface="CCW Precursive 1" panose="03050602040000000000" pitchFamily="66" charset="0"/>
              </a:rPr>
              <a:t>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956302" y="3275111"/>
            <a:ext cx="71846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 smtClean="0">
                <a:latin typeface="CCW Precursive 1" panose="03050602040000000000" pitchFamily="66" charset="0"/>
              </a:rPr>
              <a:t>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7130777" y="1177637"/>
            <a:ext cx="4926849" cy="3892516"/>
            <a:chOff x="7130777" y="1177637"/>
            <a:chExt cx="4926849" cy="3892516"/>
          </a:xfrm>
        </p:grpSpPr>
        <p:sp>
          <p:nvSpPr>
            <p:cNvPr id="11" name="7-Point Star 10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7751682" y="2160361"/>
              <a:ext cx="3734165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s/k, s/k.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Then increase the speed until you are saying ‘</a:t>
              </a:r>
              <a:r>
                <a:rPr lang="en-GB" sz="1800" dirty="0" err="1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sk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1905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0285" y="118992"/>
            <a:ext cx="57647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b="1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practise reading these words</a:t>
            </a:r>
            <a:r>
              <a:rPr lang="en-GB" sz="2400" dirty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802411" y="1404747"/>
            <a:ext cx="224933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sk</a:t>
            </a:r>
            <a:r>
              <a:rPr lang="en-GB" sz="6600" dirty="0" smtClean="0">
                <a:latin typeface="CCW Precursive 1" panose="03050602040000000000" pitchFamily="66" charset="0"/>
              </a:rPr>
              <a:t>ill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78122" y="3344791"/>
            <a:ext cx="20826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sk</a:t>
            </a:r>
            <a:r>
              <a:rPr lang="en-GB" sz="6600" dirty="0" smtClean="0">
                <a:latin typeface="CCW Precursive 1" panose="03050602040000000000" pitchFamily="66" charset="0"/>
              </a:rPr>
              <a:t>ip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8480" y="5458691"/>
            <a:ext cx="22188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sk</a:t>
            </a:r>
            <a:r>
              <a:rPr lang="en-GB" sz="6600" dirty="0" smtClean="0">
                <a:latin typeface="CCW Precursive 1" panose="03050602040000000000" pitchFamily="66" charset="0"/>
              </a:rPr>
              <a:t>in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409491" y="746217"/>
            <a:ext cx="20826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sk</a:t>
            </a:r>
            <a:r>
              <a:rPr lang="en-GB" sz="6600" dirty="0" smtClean="0">
                <a:latin typeface="CCW Precursive 1" panose="03050602040000000000" pitchFamily="66" charset="0"/>
              </a:rPr>
              <a:t>ip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798746" y="2790793"/>
            <a:ext cx="175400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sk</a:t>
            </a:r>
            <a:r>
              <a:rPr lang="en-GB" sz="6600" dirty="0" smtClean="0">
                <a:latin typeface="CCW Precursive 1" panose="03050602040000000000" pitchFamily="66" charset="0"/>
              </a:rPr>
              <a:t>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798746" y="5103852"/>
            <a:ext cx="283282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sk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a</a:t>
            </a:r>
            <a:r>
              <a:rPr lang="en-GB" sz="6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t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e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3" name="Curved Up Arrow 2"/>
          <p:cNvSpPr/>
          <p:nvPr/>
        </p:nvSpPr>
        <p:spPr>
          <a:xfrm>
            <a:off x="9356223" y="6012689"/>
            <a:ext cx="1145522" cy="55399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3950" y="1095375"/>
            <a:ext cx="2324100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515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6815" y="52668"/>
            <a:ext cx="117160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practise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writing these words…</a:t>
            </a:r>
          </a:p>
          <a:p>
            <a:pPr lvl="0" algn="ctr"/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(as demonstrated below)..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" name="Curved Up Arrow 26"/>
          <p:cNvSpPr/>
          <p:nvPr/>
        </p:nvSpPr>
        <p:spPr>
          <a:xfrm>
            <a:off x="6234997" y="6156062"/>
            <a:ext cx="1145522" cy="55399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6815" y="2074234"/>
            <a:ext cx="224933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sk</a:t>
            </a:r>
            <a:r>
              <a:rPr lang="en-GB" sz="6600" dirty="0" smtClean="0">
                <a:latin typeface="CCW Precursive 1" panose="03050602040000000000" pitchFamily="66" charset="0"/>
              </a:rPr>
              <a:t>ill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6815" y="4203773"/>
            <a:ext cx="20826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sk</a:t>
            </a:r>
            <a:r>
              <a:rPr lang="en-GB" sz="6600" dirty="0" smtClean="0">
                <a:latin typeface="CCW Precursive 1" panose="03050602040000000000" pitchFamily="66" charset="0"/>
              </a:rPr>
              <a:t>ip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78480" y="5458691"/>
            <a:ext cx="22188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sk</a:t>
            </a:r>
            <a:r>
              <a:rPr lang="en-GB" sz="6600" dirty="0" smtClean="0">
                <a:latin typeface="CCW Precursive 1" panose="03050602040000000000" pitchFamily="66" charset="0"/>
              </a:rPr>
              <a:t>in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313639" y="1914320"/>
            <a:ext cx="22204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sk</a:t>
            </a:r>
            <a:r>
              <a:rPr lang="en-GB" sz="6600" dirty="0" smtClean="0">
                <a:latin typeface="CCW Precursive 1" panose="03050602040000000000" pitchFamily="66" charset="0"/>
              </a:rPr>
              <a:t>id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6815" y="3022316"/>
            <a:ext cx="175400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sk</a:t>
            </a:r>
            <a:r>
              <a:rPr lang="en-GB" sz="6600" dirty="0" smtClean="0">
                <a:latin typeface="CCW Precursive 1" panose="03050602040000000000" pitchFamily="66" charset="0"/>
              </a:rPr>
              <a:t>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938535" y="5219431"/>
            <a:ext cx="283282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sk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a</a:t>
            </a:r>
            <a:r>
              <a:rPr lang="en-GB" sz="6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t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e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313639" y="3095777"/>
            <a:ext cx="306526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sk</a:t>
            </a:r>
            <a:r>
              <a:rPr lang="en-GB" sz="6600" dirty="0" smtClean="0">
                <a:latin typeface="CCW Precursive 1" panose="03050602040000000000" pitchFamily="66" charset="0"/>
              </a:rPr>
              <a:t>unk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297898" y="4157604"/>
            <a:ext cx="235192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sk</a:t>
            </a:r>
            <a:r>
              <a:rPr lang="en-GB" sz="6600" dirty="0" smtClean="0">
                <a:latin typeface="CCW Precursive 1" panose="03050602040000000000" pitchFamily="66" charset="0"/>
              </a:rPr>
              <a:t>irt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6996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" name="Google Shape;263;p23"/>
          <p:cNvSpPr/>
          <p:nvPr/>
        </p:nvSpPr>
        <p:spPr>
          <a:xfrm>
            <a:off x="138544" y="947860"/>
            <a:ext cx="11845637" cy="4401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 adult will read the following sentences out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slowly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for the child to hear, remember and write. 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Remind them to think about how the tricky word is spelt. Remember it’s a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tricky</a:t>
            </a:r>
            <a:r>
              <a:rPr lang="en-GB" sz="28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word so you can’t use your phonics sounds to sound it out. 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Once they have finished, look at your child’s work with them and praise them for their efforts! (This is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not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a test!)</a:t>
            </a:r>
            <a:b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</a:b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If they have spelt the tricky word incorrectly – refer back to the tricky word snake to check how it is spelt – by encouraging your child to do this should mean they are more likely to remember the correct spelling next time. 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Wingdings" panose="05000000000000000000" pitchFamily="2" charset="2"/>
              </a:rPr>
              <a:t> </a:t>
            </a:r>
            <a:endParaRPr sz="2800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183542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7535" y="2528726"/>
            <a:ext cx="1021079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only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r>
              <a:rPr lang="en-GB" sz="44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have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r>
              <a:rPr lang="en-GB" sz="44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one 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sweet left.</a:t>
            </a:r>
          </a:p>
          <a:p>
            <a:endParaRPr lang="en-GB" sz="44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44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 old 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dog </a:t>
            </a:r>
            <a:r>
              <a:rPr lang="en-GB" sz="44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was 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sleepy. </a:t>
            </a:r>
            <a:endParaRPr lang="en-GB" sz="4400" b="1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  <p:sp>
        <p:nvSpPr>
          <p:cNvPr id="5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9313329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410235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155210" y="349825"/>
            <a:ext cx="3428648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Tuesday: </a:t>
            </a:r>
            <a:r>
              <a:rPr lang="en-GB" sz="4000" dirty="0" smtClean="0">
                <a:solidFill>
                  <a:schemeClr val="tx1"/>
                </a:solidFill>
                <a:latin typeface="HfW cursive" panose="00000500000000000000" pitchFamily="2" charset="0"/>
                <a:ea typeface="Comic Sans MS"/>
                <a:cs typeface="Comic Sans MS"/>
                <a:sym typeface="Comic Sans MS"/>
              </a:rPr>
              <a:t>sl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092636" y="176982"/>
            <a:ext cx="2962911" cy="6427897"/>
            <a:chOff x="3664932" y="1"/>
            <a:chExt cx="2962911" cy="642789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4562735" y="307920"/>
              <a:ext cx="1083951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>
                  <a:latin typeface="CCW Precursive 1" panose="03050602040000000000" pitchFamily="66" charset="0"/>
                </a:rPr>
                <a:t>s</a:t>
              </a:r>
              <a:r>
                <a:rPr lang="en-GB" sz="7200" dirty="0" smtClean="0">
                  <a:latin typeface="CCW Precursive 1" panose="03050602040000000000" pitchFamily="66" charset="0"/>
                </a:rPr>
                <a:t>l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8" name="Straight Arrow Connector 7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Rectangle 1"/>
          <p:cNvSpPr/>
          <p:nvPr/>
        </p:nvSpPr>
        <p:spPr>
          <a:xfrm>
            <a:off x="6626830" y="3605981"/>
            <a:ext cx="47481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CW Precursive 1" panose="03050602040000000000" pitchFamily="66" charset="0"/>
              </a:rPr>
              <a:t>l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91001" y="3605981"/>
            <a:ext cx="56938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 smtClean="0">
                <a:latin typeface="CCW Precursive 1" panose="03050602040000000000" pitchFamily="66" charset="0"/>
              </a:rPr>
              <a:t>s</a:t>
            </a:r>
            <a:endParaRPr lang="en-GB" sz="5400" dirty="0">
              <a:latin typeface="CCW Precursive 1" panose="03050602040000000000" pitchFamily="66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7730836" y="1177637"/>
            <a:ext cx="4326790" cy="3892516"/>
            <a:chOff x="7416764" y="1177637"/>
            <a:chExt cx="4640862" cy="3892516"/>
          </a:xfrm>
        </p:grpSpPr>
        <p:sp>
          <p:nvSpPr>
            <p:cNvPr id="13" name="7-Point Star 12"/>
            <p:cNvSpPr/>
            <p:nvPr/>
          </p:nvSpPr>
          <p:spPr>
            <a:xfrm>
              <a:off x="7416764" y="1177637"/>
              <a:ext cx="4640862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173655" y="2108232"/>
              <a:ext cx="3276536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s/l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,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s/l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. Then increase the speed until you are saying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‘</a:t>
              </a:r>
              <a:r>
                <a:rPr lang="en-GB" sz="1800" dirty="0" err="1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96271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155210" y="349825"/>
            <a:ext cx="10581616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Tuesday: practise reading these words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02411" y="1404747"/>
            <a:ext cx="227177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sl</a:t>
            </a:r>
            <a:r>
              <a:rPr lang="en-GB" sz="6600" dirty="0" smtClean="0">
                <a:latin typeface="CCW Precursive 1" panose="03050602040000000000" pitchFamily="66" charset="0"/>
              </a:rPr>
              <a:t>im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5095" y="3149973"/>
            <a:ext cx="190308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ip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72656" y="5159777"/>
            <a:ext cx="260840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i</a:t>
            </a:r>
            <a:r>
              <a:rPr lang="en-GB" sz="6600" dirty="0" smtClean="0">
                <a:latin typeface="CCW Precursive 1" panose="03050602040000000000" pitchFamily="66" charset="0"/>
              </a:rPr>
              <a:t>d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e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96269" y="1435487"/>
            <a:ext cx="260039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am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22197" y="3168819"/>
            <a:ext cx="38972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ippers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96269" y="5191562"/>
            <a:ext cx="283923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sl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i</a:t>
            </a:r>
            <a:r>
              <a:rPr lang="en-GB" sz="6600" dirty="0" smtClean="0">
                <a:latin typeface="CCW Precursive 1" panose="03050602040000000000" pitchFamily="66" charset="0"/>
              </a:rPr>
              <a:t>m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e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7762" y="1176337"/>
            <a:ext cx="2276475" cy="4505325"/>
          </a:xfrm>
          <a:prstGeom prst="rect">
            <a:avLst/>
          </a:prstGeom>
        </p:spPr>
      </p:pic>
      <p:sp>
        <p:nvSpPr>
          <p:cNvPr id="11" name="Curved Up Arrow 10"/>
          <p:cNvSpPr/>
          <p:nvPr/>
        </p:nvSpPr>
        <p:spPr>
          <a:xfrm>
            <a:off x="9127426" y="6022559"/>
            <a:ext cx="1609400" cy="55399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Curved Up Arrow 11"/>
          <p:cNvSpPr/>
          <p:nvPr/>
        </p:nvSpPr>
        <p:spPr>
          <a:xfrm>
            <a:off x="1817966" y="6174959"/>
            <a:ext cx="1145522" cy="55399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8476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210" y="349825"/>
            <a:ext cx="11569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practise writing these words…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</a:t>
            </a:r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(find them in the useful resources folder).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12526" y="1919485"/>
            <a:ext cx="227177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sl</a:t>
            </a:r>
            <a:r>
              <a:rPr lang="en-GB" sz="6600" dirty="0" smtClean="0">
                <a:latin typeface="CCW Precursive 1" panose="03050602040000000000" pitchFamily="66" charset="0"/>
              </a:rPr>
              <a:t>im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12526" y="3011874"/>
            <a:ext cx="190308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ip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82771" y="5674515"/>
            <a:ext cx="260840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i</a:t>
            </a:r>
            <a:r>
              <a:rPr lang="en-GB" sz="6600" dirty="0" smtClean="0">
                <a:latin typeface="CCW Precursive 1" panose="03050602040000000000" pitchFamily="66" charset="0"/>
              </a:rPr>
              <a:t>d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e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48218" y="4518291"/>
            <a:ext cx="260039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am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658385" y="2110892"/>
            <a:ext cx="38972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ippers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520469" y="3397782"/>
            <a:ext cx="283923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sl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i</a:t>
            </a:r>
            <a:r>
              <a:rPr lang="en-GB" sz="6600" dirty="0" smtClean="0">
                <a:latin typeface="CCW Precursive 1" panose="03050602040000000000" pitchFamily="66" charset="0"/>
              </a:rPr>
              <a:t>m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e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520469" y="4684672"/>
            <a:ext cx="268535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eep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582614" y="5724131"/>
            <a:ext cx="317907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owly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1023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  <p:sp>
        <p:nvSpPr>
          <p:cNvPr id="2" name="Rectangle 1"/>
          <p:cNvSpPr/>
          <p:nvPr/>
        </p:nvSpPr>
        <p:spPr>
          <a:xfrm>
            <a:off x="329361" y="2685177"/>
            <a:ext cx="634019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want to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sit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by my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friend.</a:t>
            </a:r>
          </a:p>
          <a:p>
            <a:endParaRPr lang="en-GB" sz="3600" b="1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 little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girl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was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sad. </a:t>
            </a:r>
            <a:endParaRPr lang="en-GB" sz="3600" b="1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011742" y="2500511"/>
            <a:ext cx="41563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 smtClean="0">
                <a:solidFill>
                  <a:srgbClr val="FF0000"/>
                </a:solidFill>
                <a:latin typeface="Comic Sans MS"/>
                <a:ea typeface="Calibri"/>
                <a:cs typeface="Calibri"/>
                <a:sym typeface="Comic Sans MS"/>
              </a:rPr>
              <a:t>(‘</a:t>
            </a:r>
            <a:r>
              <a:rPr lang="en-GB" sz="1800" dirty="0" smtClean="0">
                <a:solidFill>
                  <a:srgbClr val="FF0000"/>
                </a:solidFill>
                <a:latin typeface="Comic Sans MS"/>
                <a:ea typeface="Calibri"/>
                <a:cs typeface="Calibri"/>
                <a:sym typeface="Comic Sans MS"/>
              </a:rPr>
              <a:t>friend’ </a:t>
            </a:r>
            <a:r>
              <a:rPr lang="en-GB" sz="1800" b="1" dirty="0" smtClean="0">
                <a:solidFill>
                  <a:srgbClr val="FF0000"/>
                </a:solidFill>
                <a:latin typeface="Comic Sans MS"/>
                <a:ea typeface="Calibri"/>
                <a:cs typeface="Calibri"/>
                <a:sym typeface="Comic Sans MS"/>
              </a:rPr>
              <a:t>is </a:t>
            </a:r>
            <a:r>
              <a:rPr lang="en-GB" sz="1800" dirty="0" smtClean="0">
                <a:solidFill>
                  <a:srgbClr val="FF0000"/>
                </a:solidFill>
                <a:latin typeface="Comic Sans MS"/>
                <a:ea typeface="Calibri"/>
                <a:cs typeface="Calibri"/>
                <a:sym typeface="Comic Sans MS"/>
              </a:rPr>
              <a:t>classed </a:t>
            </a:r>
            <a:r>
              <a:rPr lang="en-GB" sz="1800" dirty="0" smtClean="0">
                <a:solidFill>
                  <a:srgbClr val="FF0000"/>
                </a:solidFill>
                <a:latin typeface="Comic Sans MS"/>
                <a:ea typeface="Calibri"/>
                <a:cs typeface="Calibri"/>
                <a:sym typeface="Comic Sans MS"/>
              </a:rPr>
              <a:t>as a ‘tricky word</a:t>
            </a:r>
            <a:r>
              <a:rPr lang="en-GB" sz="1800" dirty="0" smtClean="0">
                <a:solidFill>
                  <a:srgbClr val="FF0000"/>
                </a:solidFill>
                <a:latin typeface="Comic Sans MS"/>
                <a:ea typeface="Calibri"/>
                <a:cs typeface="Calibri"/>
                <a:sym typeface="Comic Sans MS"/>
              </a:rPr>
              <a:t>’)</a:t>
            </a:r>
            <a:endParaRPr lang="en-GB" sz="1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7988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150531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-582219" y="130978"/>
            <a:ext cx="512471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Wednesday: </a:t>
            </a: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p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167866" y="130978"/>
            <a:ext cx="2962911" cy="6427897"/>
            <a:chOff x="3664932" y="1"/>
            <a:chExt cx="2962911" cy="642789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562735" y="307920"/>
              <a:ext cx="1287532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 smtClean="0">
                  <a:latin typeface="CCW Precursive 1" panose="03050602040000000000" pitchFamily="66" charset="0"/>
                </a:rPr>
                <a:t>sp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7897091" y="1153055"/>
            <a:ext cx="4111353" cy="3892516"/>
            <a:chOff x="7130777" y="1177637"/>
            <a:chExt cx="4926849" cy="3892516"/>
          </a:xfrm>
        </p:grpSpPr>
        <p:sp>
          <p:nvSpPr>
            <p:cNvPr id="11" name="7-Point Star 10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751682" y="2160361"/>
              <a:ext cx="3734165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s/p,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/p.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Then increase the speed until you are saying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‘</a:t>
              </a:r>
              <a:r>
                <a:rPr lang="en-GB" sz="1800" dirty="0" err="1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sp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4167866" y="3517772"/>
            <a:ext cx="56938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CW Precursive 1" panose="03050602040000000000" pitchFamily="66" charset="0"/>
              </a:rPr>
              <a:t>s</a:t>
            </a:r>
            <a:endParaRPr lang="en-GB" sz="5400" dirty="0"/>
          </a:p>
        </p:txBody>
      </p:sp>
      <p:sp>
        <p:nvSpPr>
          <p:cNvPr id="13" name="Rectangle 12"/>
          <p:cNvSpPr/>
          <p:nvPr/>
        </p:nvSpPr>
        <p:spPr>
          <a:xfrm>
            <a:off x="6509472" y="3549426"/>
            <a:ext cx="56938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 smtClean="0"/>
              <a:t>p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7719135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103240" y="276083"/>
            <a:ext cx="12088760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Wednesday: </a:t>
            </a:r>
            <a:r>
              <a:rPr lang="en-GB" sz="36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practise reading these words </a:t>
            </a:r>
            <a:r>
              <a:rPr lang="en-GB" sz="36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36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02411" y="1464186"/>
            <a:ext cx="225895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latin typeface="CCW Precursive 1" panose="03050602040000000000" pitchFamily="66" charset="0"/>
              </a:rPr>
              <a:t>s</a:t>
            </a:r>
            <a:r>
              <a:rPr lang="en-GB" sz="6600" b="1" dirty="0" smtClean="0">
                <a:latin typeface="CCW Precursive 1" panose="03050602040000000000" pitchFamily="66" charset="0"/>
              </a:rPr>
              <a:t>p</a:t>
            </a:r>
            <a:r>
              <a:rPr lang="en-GB" sz="6600" dirty="0" smtClean="0">
                <a:latin typeface="CCW Precursive 1" panose="03050602040000000000" pitchFamily="66" charset="0"/>
              </a:rPr>
              <a:t>ill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441737" y="4713018"/>
            <a:ext cx="312457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sp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a</a:t>
            </a:r>
            <a:r>
              <a:rPr lang="en-GB" sz="6600" dirty="0" smtClean="0">
                <a:latin typeface="CCW Precursive 1" panose="03050602040000000000" pitchFamily="66" charset="0"/>
              </a:rPr>
              <a:t>d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e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9528" y="4456893"/>
            <a:ext cx="247215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sp</a:t>
            </a:r>
            <a:r>
              <a:rPr lang="en-GB" sz="6600" dirty="0" smtClean="0">
                <a:latin typeface="CCW Precursive 1" panose="03050602040000000000" pitchFamily="66" charset="0"/>
              </a:rPr>
              <a:t>ell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753951" y="1464186"/>
            <a:ext cx="254428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sp</a:t>
            </a:r>
            <a:r>
              <a:rPr lang="en-GB" sz="6600" dirty="0" smtClean="0">
                <a:latin typeface="CCW Precursive 1" panose="03050602040000000000" pitchFamily="66" charset="0"/>
              </a:rPr>
              <a:t>ort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753951" y="2934441"/>
            <a:ext cx="17620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sp</a:t>
            </a:r>
            <a:r>
              <a:rPr lang="en-GB" sz="6600" dirty="0" smtClean="0">
                <a:latin typeface="CCW Precursive 1" panose="03050602040000000000" pitchFamily="66" charset="0"/>
              </a:rPr>
              <a:t>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4900" y="1228725"/>
            <a:ext cx="2362200" cy="440055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74171" y="2928079"/>
            <a:ext cx="357341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sp</a:t>
            </a:r>
            <a:r>
              <a:rPr lang="en-GB" sz="6600" dirty="0" smtClean="0">
                <a:latin typeface="CCW Precursive 1" panose="03050602040000000000" pitchFamily="66" charset="0"/>
              </a:rPr>
              <a:t>eech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2" name="Curved Up Arrow 11"/>
          <p:cNvSpPr/>
          <p:nvPr/>
        </p:nvSpPr>
        <p:spPr>
          <a:xfrm>
            <a:off x="9812039" y="5629275"/>
            <a:ext cx="1486198" cy="55399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7260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0965" y="379322"/>
            <a:ext cx="11569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practise writing these words…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</a:t>
            </a:r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(find them in the useful resources folder).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3848" y="2138913"/>
            <a:ext cx="225895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latin typeface="CCW Precursive 1" panose="03050602040000000000" pitchFamily="66" charset="0"/>
              </a:rPr>
              <a:t>s</a:t>
            </a:r>
            <a:r>
              <a:rPr lang="en-GB" sz="6600" b="1" dirty="0" smtClean="0">
                <a:latin typeface="CCW Precursive 1" panose="03050602040000000000" pitchFamily="66" charset="0"/>
              </a:rPr>
              <a:t>p</a:t>
            </a:r>
            <a:r>
              <a:rPr lang="en-GB" sz="6600" dirty="0" smtClean="0">
                <a:latin typeface="CCW Precursive 1" panose="03050602040000000000" pitchFamily="66" charset="0"/>
              </a:rPr>
              <a:t>ill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803183" y="5322957"/>
            <a:ext cx="312457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sp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a</a:t>
            </a:r>
            <a:r>
              <a:rPr lang="en-GB" sz="6600" dirty="0" smtClean="0">
                <a:latin typeface="CCW Precursive 1" panose="03050602040000000000" pitchFamily="66" charset="0"/>
              </a:rPr>
              <a:t>d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e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17248" y="3176234"/>
            <a:ext cx="247215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sp</a:t>
            </a:r>
            <a:r>
              <a:rPr lang="en-GB" sz="6600" dirty="0" smtClean="0">
                <a:latin typeface="CCW Precursive 1" panose="03050602040000000000" pitchFamily="66" charset="0"/>
              </a:rPr>
              <a:t>ell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803183" y="2224575"/>
            <a:ext cx="254428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sp</a:t>
            </a:r>
            <a:r>
              <a:rPr lang="en-GB" sz="6600" dirty="0" smtClean="0">
                <a:latin typeface="CCW Precursive 1" panose="03050602040000000000" pitchFamily="66" charset="0"/>
              </a:rPr>
              <a:t>ort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17248" y="4213555"/>
            <a:ext cx="17620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sp</a:t>
            </a:r>
            <a:r>
              <a:rPr lang="en-GB" sz="6600" dirty="0" smtClean="0">
                <a:latin typeface="CCW Precursive 1" panose="03050602040000000000" pitchFamily="66" charset="0"/>
              </a:rPr>
              <a:t>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10965" y="5321551"/>
            <a:ext cx="357341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sp</a:t>
            </a:r>
            <a:r>
              <a:rPr lang="en-GB" sz="6600" dirty="0" smtClean="0">
                <a:latin typeface="CCW Precursive 1" panose="03050602040000000000" pitchFamily="66" charset="0"/>
              </a:rPr>
              <a:t>eech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3" name="Curved Up Arrow 22"/>
          <p:cNvSpPr/>
          <p:nvPr/>
        </p:nvSpPr>
        <p:spPr>
          <a:xfrm>
            <a:off x="7075186" y="6152548"/>
            <a:ext cx="1486198" cy="55399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803043" y="3608164"/>
            <a:ext cx="244009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sp</a:t>
            </a:r>
            <a:r>
              <a:rPr lang="en-GB" sz="6600" dirty="0" smtClean="0">
                <a:latin typeface="CCW Precursive 1" panose="03050602040000000000" pitchFamily="66" charset="0"/>
              </a:rPr>
              <a:t>oil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5854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498541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  <p:sp>
        <p:nvSpPr>
          <p:cNvPr id="2" name="Rectangle 1"/>
          <p:cNvSpPr/>
          <p:nvPr/>
        </p:nvSpPr>
        <p:spPr>
          <a:xfrm>
            <a:off x="481761" y="2685177"/>
            <a:ext cx="8563563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lik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e you.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Wingdings" panose="05000000000000000000" pitchFamily="2" charset="2"/>
              </a:rPr>
              <a:t> </a:t>
            </a:r>
            <a:endParaRPr lang="en-GB" sz="36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Do you live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with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your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Mum and Dad?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endParaRPr lang="en-GB" sz="36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2941783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2758343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-997100" y="105164"/>
            <a:ext cx="512471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Thursday: </a:t>
            </a:r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st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092636" y="176982"/>
            <a:ext cx="2962911" cy="6427897"/>
            <a:chOff x="3664932" y="1"/>
            <a:chExt cx="2962911" cy="642789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562735" y="307920"/>
              <a:ext cx="1130438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 smtClean="0">
                  <a:latin typeface="CCW Precursive 1" panose="03050602040000000000" pitchFamily="66" charset="0"/>
                </a:rPr>
                <a:t>st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8021782" y="1177637"/>
            <a:ext cx="4035844" cy="3892516"/>
            <a:chOff x="7130777" y="1177637"/>
            <a:chExt cx="4926849" cy="3892516"/>
          </a:xfrm>
        </p:grpSpPr>
        <p:sp>
          <p:nvSpPr>
            <p:cNvPr id="11" name="7-Point Star 10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751682" y="2160361"/>
              <a:ext cx="3734165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s/t, s/t.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Then increase the speed until you are saying ‘</a:t>
              </a:r>
              <a:r>
                <a:rPr lang="en-GB" sz="1800" dirty="0" err="1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st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6694439" y="3747061"/>
            <a:ext cx="3273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/>
              <a:t>t</a:t>
            </a:r>
            <a:endParaRPr lang="en-GB" sz="4000" dirty="0"/>
          </a:p>
        </p:txBody>
      </p:sp>
      <p:sp>
        <p:nvSpPr>
          <p:cNvPr id="13" name="Rectangle 12"/>
          <p:cNvSpPr/>
          <p:nvPr/>
        </p:nvSpPr>
        <p:spPr>
          <a:xfrm>
            <a:off x="4258146" y="3672316"/>
            <a:ext cx="365122" cy="713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/>
              <a:t>s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1222288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0" y="379322"/>
            <a:ext cx="11238271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Thursday: practise reading these words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22558" y="3306947"/>
            <a:ext cx="228780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</a:t>
            </a:r>
            <a:r>
              <a:rPr lang="en-GB" sz="6600" dirty="0" smtClean="0">
                <a:latin typeface="CCW Precursive 1" panose="03050602040000000000" pitchFamily="66" charset="0"/>
              </a:rPr>
              <a:t>iff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30713" y="1866521"/>
            <a:ext cx="213071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</a:t>
            </a:r>
            <a:r>
              <a:rPr lang="en-GB" sz="6600" dirty="0" smtClean="0">
                <a:latin typeface="CCW Precursive 1" panose="03050602040000000000" pitchFamily="66" charset="0"/>
              </a:rPr>
              <a:t>op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30712" y="5037177"/>
            <a:ext cx="229902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</a:t>
            </a:r>
            <a:r>
              <a:rPr lang="en-GB" sz="6600" u="sng" dirty="0" smtClean="0">
                <a:latin typeface="CCW Precursive 1" panose="03050602040000000000" pitchFamily="66" charset="0"/>
              </a:rPr>
              <a:t>ay</a:t>
            </a:r>
            <a:endParaRPr lang="en-GB" sz="6600" u="sng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255757" y="1866521"/>
            <a:ext cx="318548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</a:t>
            </a:r>
            <a:r>
              <a:rPr lang="en-GB" sz="6600" dirty="0" smtClean="0">
                <a:latin typeface="CCW Precursive 1" panose="03050602040000000000" pitchFamily="66" charset="0"/>
              </a:rPr>
              <a:t>amp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255757" y="3167554"/>
            <a:ext cx="32864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</a:t>
            </a:r>
            <a:r>
              <a:rPr lang="en-GB" sz="6600" dirty="0" smtClean="0">
                <a:latin typeface="CCW Precursive 1" panose="03050602040000000000" pitchFamily="66" charset="0"/>
              </a:rPr>
              <a:t>omp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007020" y="5037177"/>
            <a:ext cx="259878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</a:t>
            </a:r>
            <a:r>
              <a:rPr lang="en-GB" sz="6600" dirty="0" smtClean="0">
                <a:latin typeface="CCW Precursive 1" panose="03050602040000000000" pitchFamily="66" charset="0"/>
              </a:rPr>
              <a:t>uff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5" y="1176337"/>
            <a:ext cx="2190750" cy="450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467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98130"/>
            <a:ext cx="11569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practise writing these words…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</a:t>
            </a:r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(find them in the useful resources folder).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3216479"/>
            <a:ext cx="228780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</a:t>
            </a:r>
            <a:r>
              <a:rPr lang="en-GB" sz="6600" dirty="0" smtClean="0">
                <a:latin typeface="CCW Precursive 1" panose="03050602040000000000" pitchFamily="66" charset="0"/>
              </a:rPr>
              <a:t>iff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8155" y="1776053"/>
            <a:ext cx="213071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</a:t>
            </a:r>
            <a:r>
              <a:rPr lang="en-GB" sz="6600" dirty="0" smtClean="0">
                <a:latin typeface="CCW Precursive 1" panose="03050602040000000000" pitchFamily="66" charset="0"/>
              </a:rPr>
              <a:t>op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3996" y="4460947"/>
            <a:ext cx="229902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</a:t>
            </a:r>
            <a:r>
              <a:rPr lang="en-GB" sz="6600" u="sng" dirty="0" smtClean="0">
                <a:latin typeface="CCW Precursive 1" panose="03050602040000000000" pitchFamily="66" charset="0"/>
              </a:rPr>
              <a:t>ay</a:t>
            </a:r>
            <a:endParaRPr lang="en-GB" sz="6600" u="sng" dirty="0">
              <a:latin typeface="CCW Precursive 1" panose="03050602040000000000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333199" y="1776053"/>
            <a:ext cx="318548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</a:t>
            </a:r>
            <a:r>
              <a:rPr lang="en-GB" sz="6600" dirty="0" smtClean="0">
                <a:latin typeface="CCW Precursive 1" panose="03050602040000000000" pitchFamily="66" charset="0"/>
              </a:rPr>
              <a:t>amp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333199" y="3077086"/>
            <a:ext cx="328647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</a:t>
            </a:r>
            <a:r>
              <a:rPr lang="en-GB" sz="6600" dirty="0" smtClean="0">
                <a:latin typeface="CCW Precursive 1" panose="03050602040000000000" pitchFamily="66" charset="0"/>
              </a:rPr>
              <a:t>omp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3310" y="5705415"/>
            <a:ext cx="259878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</a:t>
            </a:r>
            <a:r>
              <a:rPr lang="en-GB" sz="6600" dirty="0" smtClean="0">
                <a:latin typeface="CCW Precursive 1" panose="03050602040000000000" pitchFamily="66" charset="0"/>
              </a:rPr>
              <a:t>uff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232209" y="4386382"/>
            <a:ext cx="315823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</a:t>
            </a:r>
            <a:r>
              <a:rPr lang="en-GB" sz="6600" u="sng" dirty="0" smtClean="0">
                <a:latin typeface="CCW Precursive 1" panose="03050602040000000000" pitchFamily="66" charset="0"/>
              </a:rPr>
              <a:t>or</a:t>
            </a:r>
            <a:r>
              <a:rPr lang="en-GB" sz="6600" dirty="0" smtClean="0">
                <a:latin typeface="CCW Precursive 1" panose="03050602040000000000" pitchFamily="66" charset="0"/>
              </a:rPr>
              <a:t>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7232208" y="5719352"/>
            <a:ext cx="321594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</a:t>
            </a:r>
            <a:r>
              <a:rPr lang="en-GB" sz="6600" u="sng" dirty="0" smtClean="0">
                <a:latin typeface="CCW Precursive 1" panose="03050602040000000000" pitchFamily="66" charset="0"/>
              </a:rPr>
              <a:t>air</a:t>
            </a:r>
            <a:r>
              <a:rPr lang="en-GB" sz="6600" dirty="0" smtClean="0">
                <a:latin typeface="CCW Precursive 1" panose="03050602040000000000" pitchFamily="66" charset="0"/>
              </a:rPr>
              <a:t>s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9568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498541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  <p:sp>
        <p:nvSpPr>
          <p:cNvPr id="7" name="Rectangle 6"/>
          <p:cNvSpPr/>
          <p:nvPr/>
        </p:nvSpPr>
        <p:spPr>
          <a:xfrm>
            <a:off x="201209" y="2164850"/>
            <a:ext cx="11192488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 smtClean="0">
                <a:solidFill>
                  <a:srgbClr val="0000FF"/>
                </a:solidFill>
                <a:latin typeface="CCW Precursive 1" panose="03050602040000000000" pitchFamily="66" charset="0"/>
              </a:rPr>
              <a:t>My </a:t>
            </a:r>
            <a:r>
              <a:rPr lang="en-GB" sz="4000" dirty="0" smtClean="0">
                <a:solidFill>
                  <a:srgbClr val="0000FF"/>
                </a:solidFill>
                <a:latin typeface="CCW Precursive 1" panose="03050602040000000000" pitchFamily="66" charset="0"/>
              </a:rPr>
              <a:t>teacher will </a:t>
            </a:r>
            <a:r>
              <a:rPr lang="en-GB" sz="4000" b="1" dirty="0" smtClean="0">
                <a:solidFill>
                  <a:srgbClr val="0000FF"/>
                </a:solidFill>
                <a:latin typeface="CCW Precursive 1" panose="03050602040000000000" pitchFamily="66" charset="0"/>
              </a:rPr>
              <a:t>give me </a:t>
            </a:r>
            <a:r>
              <a:rPr lang="en-GB" sz="4000" dirty="0" smtClean="0">
                <a:solidFill>
                  <a:srgbClr val="0000FF"/>
                </a:solidFill>
                <a:latin typeface="CCW Precursive 1" panose="03050602040000000000" pitchFamily="66" charset="0"/>
              </a:rPr>
              <a:t>a sticker.</a:t>
            </a:r>
          </a:p>
          <a:p>
            <a:endParaRPr lang="en-GB" sz="4000" dirty="0">
              <a:solidFill>
                <a:srgbClr val="0000FF"/>
              </a:solidFill>
              <a:latin typeface="CCW Precursive 1" panose="03050602040000000000" pitchFamily="66" charset="0"/>
            </a:endParaRPr>
          </a:p>
          <a:p>
            <a:r>
              <a:rPr lang="en-GB" sz="4000" b="1" dirty="0" smtClean="0">
                <a:solidFill>
                  <a:srgbClr val="0000FF"/>
                </a:solidFill>
                <a:latin typeface="CCW Precursive 1" panose="03050602040000000000" pitchFamily="66" charset="0"/>
              </a:rPr>
              <a:t>I </a:t>
            </a:r>
            <a:r>
              <a:rPr lang="en-GB" sz="4000" dirty="0" smtClean="0">
                <a:solidFill>
                  <a:srgbClr val="0000FF"/>
                </a:solidFill>
                <a:latin typeface="CCW Precursive 1" panose="03050602040000000000" pitchFamily="66" charset="0"/>
              </a:rPr>
              <a:t>can </a:t>
            </a:r>
            <a:r>
              <a:rPr lang="en-GB" sz="4000" b="1" dirty="0" smtClean="0">
                <a:solidFill>
                  <a:srgbClr val="0000FF"/>
                </a:solidFill>
                <a:latin typeface="CCW Precursive 1" panose="03050602040000000000" pitchFamily="66" charset="0"/>
              </a:rPr>
              <a:t>go down the </a:t>
            </a:r>
            <a:r>
              <a:rPr lang="en-GB" sz="4000" dirty="0" smtClean="0">
                <a:solidFill>
                  <a:srgbClr val="0000FF"/>
                </a:solidFill>
                <a:latin typeface="CCW Precursive 1" panose="03050602040000000000" pitchFamily="66" charset="0"/>
              </a:rPr>
              <a:t>slide. </a:t>
            </a:r>
            <a:r>
              <a:rPr lang="en-GB" sz="4000" dirty="0" smtClean="0">
                <a:solidFill>
                  <a:srgbClr val="0000FF"/>
                </a:solidFill>
                <a:latin typeface="CCW Precursive 1" panose="03050602040000000000" pitchFamily="66" charset="0"/>
              </a:rPr>
              <a:t> </a:t>
            </a:r>
          </a:p>
          <a:p>
            <a:endParaRPr lang="en-GB" sz="3600" b="1" dirty="0">
              <a:solidFill>
                <a:srgbClr val="0000FF"/>
              </a:solidFill>
              <a:latin typeface="CCW Precursive 1" panose="03050602040000000000" pitchFamily="66" charset="0"/>
            </a:endParaRPr>
          </a:p>
          <a:p>
            <a:endParaRPr lang="en-GB" sz="3600" b="1" dirty="0" smtClean="0">
              <a:solidFill>
                <a:srgbClr val="0070C0"/>
              </a:solidFill>
              <a:latin typeface="CCW Precursive 1" panose="03050602040000000000" pitchFamily="66" charset="0"/>
            </a:endParaRPr>
          </a:p>
          <a:p>
            <a:endParaRPr lang="en-GB" sz="3600" b="1" dirty="0">
              <a:latin typeface="CCW Precursive 1" panose="03050602040000000000" pitchFamily="66" charset="0"/>
            </a:endParaRPr>
          </a:p>
          <a:p>
            <a:r>
              <a:rPr lang="en-GB" sz="3600" b="1" dirty="0" smtClean="0">
                <a:latin typeface="CCW Precursive 1" panose="03050602040000000000" pitchFamily="66" charset="0"/>
              </a:rPr>
              <a:t> </a:t>
            </a:r>
            <a:endParaRPr lang="en-GB" sz="3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1877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8615693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-837899" y="278425"/>
            <a:ext cx="512471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Friday: </a:t>
            </a: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st</a:t>
            </a:r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r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134165" y="176982"/>
            <a:ext cx="2962911" cy="6465650"/>
            <a:chOff x="3706461" y="1"/>
            <a:chExt cx="2962911" cy="646565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269936" y="209125"/>
              <a:ext cx="1584088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 smtClean="0">
                  <a:latin typeface="CCW Precursive 1" panose="03050602040000000000" pitchFamily="66" charset="0"/>
                </a:rPr>
                <a:t>str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6461" y="3466753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7450613" y="1177637"/>
            <a:ext cx="4607013" cy="3892516"/>
            <a:chOff x="7130777" y="1177637"/>
            <a:chExt cx="4926849" cy="3892516"/>
          </a:xfrm>
        </p:grpSpPr>
        <p:sp>
          <p:nvSpPr>
            <p:cNvPr id="11" name="7-Point Star 10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751682" y="2160361"/>
              <a:ext cx="3734165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s/t/r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,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s/t/r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. Then increase the speed until you are saying ‘</a:t>
              </a:r>
              <a:r>
                <a:rPr lang="en-GB" sz="1800" dirty="0" err="1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str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  <p:sp>
        <p:nvSpPr>
          <p:cNvPr id="13" name="Rectangle 12"/>
          <p:cNvSpPr/>
          <p:nvPr/>
        </p:nvSpPr>
        <p:spPr>
          <a:xfrm>
            <a:off x="4156234" y="3252967"/>
            <a:ext cx="3651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/>
              <a:t>s</a:t>
            </a:r>
          </a:p>
          <a:p>
            <a:r>
              <a:rPr lang="en-GB" sz="4000" dirty="0"/>
              <a:t>r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434914" y="3643734"/>
            <a:ext cx="3651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chemeClr val="tx1"/>
                </a:solidFill>
                <a:latin typeface="CCW Precursive 1" panose="03050602040000000000" pitchFamily="66" charset="0"/>
                <a:sym typeface="Comic Sans MS"/>
              </a:rPr>
              <a:t>t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9253748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-560439" y="158095"/>
            <a:ext cx="10412361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Friday: practise reading these words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3425" y="1256921"/>
            <a:ext cx="308129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str</a:t>
            </a:r>
            <a:r>
              <a:rPr lang="en-GB" sz="6600" dirty="0" smtClean="0">
                <a:latin typeface="CCW Precursive 1" panose="03050602040000000000" pitchFamily="66" charset="0"/>
              </a:rPr>
              <a:t>ing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3425" y="3110745"/>
            <a:ext cx="326884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str</a:t>
            </a:r>
            <a:r>
              <a:rPr lang="en-GB" sz="6600" dirty="0" smtClean="0">
                <a:latin typeface="CCW Precursive 1" panose="03050602040000000000" pitchFamily="66" charset="0"/>
              </a:rPr>
              <a:t>ong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3425" y="5027569"/>
            <a:ext cx="362631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str</a:t>
            </a:r>
            <a:r>
              <a:rPr lang="en-GB" sz="6600" dirty="0" smtClean="0">
                <a:latin typeface="CCW Precursive 1" panose="03050602040000000000" pitchFamily="66" charset="0"/>
              </a:rPr>
              <a:t>eam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02799" y="1434345"/>
            <a:ext cx="254749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str</a:t>
            </a:r>
            <a:r>
              <a:rPr lang="en-GB" sz="6600" dirty="0" smtClean="0">
                <a:latin typeface="CCW Precursive 1" panose="03050602040000000000" pitchFamily="66" charset="0"/>
              </a:rPr>
              <a:t>op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44136" y="2974517"/>
            <a:ext cx="293061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str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i</a:t>
            </a:r>
            <a:r>
              <a:rPr lang="en-GB" sz="6600" dirty="0" smtClean="0">
                <a:latin typeface="CCW Precursive 1" panose="03050602040000000000" pitchFamily="66" charset="0"/>
              </a:rPr>
              <a:t>p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e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275858" y="5027569"/>
            <a:ext cx="269016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str</a:t>
            </a:r>
            <a:r>
              <a:rPr lang="en-GB" sz="6600" dirty="0" smtClean="0">
                <a:latin typeface="CCW Precursive 1" panose="03050602040000000000" pitchFamily="66" charset="0"/>
              </a:rPr>
              <a:t>ap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0150" y="1233487"/>
            <a:ext cx="2171700" cy="4391025"/>
          </a:xfrm>
          <a:prstGeom prst="rect">
            <a:avLst/>
          </a:prstGeom>
        </p:spPr>
      </p:pic>
      <p:sp>
        <p:nvSpPr>
          <p:cNvPr id="11" name="Curved Up Arrow 10"/>
          <p:cNvSpPr/>
          <p:nvPr/>
        </p:nvSpPr>
        <p:spPr>
          <a:xfrm>
            <a:off x="9710634" y="4001043"/>
            <a:ext cx="1486198" cy="55399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3159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210" y="172806"/>
            <a:ext cx="11569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Friday-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practise writing these words…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</a:t>
            </a:r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(find them in the useful resources folder).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7200" y="1588406"/>
            <a:ext cx="308129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str</a:t>
            </a:r>
            <a:r>
              <a:rPr lang="en-GB" sz="6600" dirty="0" smtClean="0">
                <a:latin typeface="CCW Precursive 1" panose="03050602040000000000" pitchFamily="66" charset="0"/>
              </a:rPr>
              <a:t>ing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5210" y="2753989"/>
            <a:ext cx="326884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str</a:t>
            </a:r>
            <a:r>
              <a:rPr lang="en-GB" sz="6600" dirty="0" smtClean="0">
                <a:latin typeface="CCW Precursive 1" panose="03050602040000000000" pitchFamily="66" charset="0"/>
              </a:rPr>
              <a:t>ong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-5311" y="4124226"/>
            <a:ext cx="362631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str</a:t>
            </a:r>
            <a:r>
              <a:rPr lang="en-GB" sz="6600" dirty="0" smtClean="0">
                <a:latin typeface="CCW Precursive 1" panose="03050602040000000000" pitchFamily="66" charset="0"/>
              </a:rPr>
              <a:t>eam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567417" y="1694230"/>
            <a:ext cx="254749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str</a:t>
            </a:r>
            <a:r>
              <a:rPr lang="en-GB" sz="6600" dirty="0" smtClean="0">
                <a:latin typeface="CCW Precursive 1" panose="03050602040000000000" pitchFamily="66" charset="0"/>
              </a:rPr>
              <a:t>op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684064" y="2831019"/>
            <a:ext cx="293061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str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i</a:t>
            </a:r>
            <a:r>
              <a:rPr lang="en-GB" sz="6600" dirty="0" smtClean="0">
                <a:latin typeface="CCW Precursive 1" panose="03050602040000000000" pitchFamily="66" charset="0"/>
              </a:rPr>
              <a:t>p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e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642924" y="4525107"/>
            <a:ext cx="236154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str</a:t>
            </a:r>
            <a:r>
              <a:rPr lang="en-GB" sz="6600" dirty="0" smtClean="0">
                <a:latin typeface="CCW Precursive 1" panose="03050602040000000000" pitchFamily="66" charset="0"/>
              </a:rPr>
              <a:t>ip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1" name="Curved Up Arrow 20"/>
          <p:cNvSpPr/>
          <p:nvPr/>
        </p:nvSpPr>
        <p:spPr>
          <a:xfrm>
            <a:off x="7128476" y="3929294"/>
            <a:ext cx="1486198" cy="55399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-23525" y="5256919"/>
            <a:ext cx="367119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str</a:t>
            </a:r>
            <a:r>
              <a:rPr lang="en-GB" sz="6600" dirty="0" smtClean="0">
                <a:latin typeface="CCW Precursive 1" panose="03050602040000000000" pitchFamily="66" charset="0"/>
              </a:rPr>
              <a:t>etch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719817" y="5733967"/>
            <a:ext cx="269016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str</a:t>
            </a:r>
            <a:r>
              <a:rPr lang="en-GB" sz="6600" dirty="0" smtClean="0">
                <a:latin typeface="CCW Precursive 1" panose="03050602040000000000" pitchFamily="66" charset="0"/>
              </a:rPr>
              <a:t>ap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0062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498541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  <p:sp>
        <p:nvSpPr>
          <p:cNvPr id="2" name="Rectangle 1"/>
          <p:cNvSpPr/>
          <p:nvPr/>
        </p:nvSpPr>
        <p:spPr>
          <a:xfrm>
            <a:off x="329361" y="2685177"/>
            <a:ext cx="5713424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When are we go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ing out?</a:t>
            </a:r>
          </a:p>
          <a:p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What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shall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we do to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day?</a:t>
            </a:r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2646758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395408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1477</Words>
  <Application>Microsoft Office PowerPoint</Application>
  <PresentationFormat>Widescreen</PresentationFormat>
  <Paragraphs>198</Paragraphs>
  <Slides>33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Calibri</vt:lpstr>
      <vt:lpstr>CCW Precursive 1</vt:lpstr>
      <vt:lpstr>Comic Sans MS</vt:lpstr>
      <vt:lpstr>HfW cursive</vt:lpstr>
      <vt:lpstr>Wingdings</vt:lpstr>
      <vt:lpstr>Office Theme</vt:lpstr>
      <vt:lpstr>Phonics learning- Week 10  </vt:lpstr>
      <vt:lpstr>PowerPoint Presentation</vt:lpstr>
      <vt:lpstr>PowerPoint Presentation</vt:lpstr>
      <vt:lpstr>PowerPoint Presentation</vt:lpstr>
      <vt:lpstr>PowerPoint Presentation</vt:lpstr>
      <vt:lpstr>Familiarise yourself with what a consonant blend is … https://www.youtube.com/watch?v=cS8bvbyWFZ4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learning</dc:title>
  <dc:creator>Knight R</dc:creator>
  <cp:lastModifiedBy>Knight R</cp:lastModifiedBy>
  <cp:revision>43</cp:revision>
  <dcterms:created xsi:type="dcterms:W3CDTF">2020-04-17T12:03:34Z</dcterms:created>
  <dcterms:modified xsi:type="dcterms:W3CDTF">2020-06-23T15:49:23Z</dcterms:modified>
</cp:coreProperties>
</file>