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75" r:id="rId2"/>
    <p:sldId id="326" r:id="rId3"/>
    <p:sldId id="277" r:id="rId4"/>
    <p:sldId id="319" r:id="rId5"/>
    <p:sldId id="320" r:id="rId6"/>
    <p:sldId id="321" r:id="rId7"/>
    <p:sldId id="338" r:id="rId8"/>
    <p:sldId id="322" r:id="rId9"/>
    <p:sldId id="256" r:id="rId10"/>
    <p:sldId id="281" r:id="rId11"/>
    <p:sldId id="284" r:id="rId12"/>
    <p:sldId id="258" r:id="rId13"/>
    <p:sldId id="339" r:id="rId14"/>
    <p:sldId id="286" r:id="rId15"/>
    <p:sldId id="332" r:id="rId16"/>
    <p:sldId id="260" r:id="rId17"/>
    <p:sldId id="287" r:id="rId18"/>
    <p:sldId id="261" r:id="rId19"/>
    <p:sldId id="288" r:id="rId20"/>
    <p:sldId id="290" r:id="rId21"/>
    <p:sldId id="291" r:id="rId22"/>
    <p:sldId id="337" r:id="rId23"/>
    <p:sldId id="262" r:id="rId24"/>
    <p:sldId id="333" r:id="rId25"/>
    <p:sldId id="328" r:id="rId26"/>
    <p:sldId id="329" r:id="rId27"/>
    <p:sldId id="330" r:id="rId28"/>
    <p:sldId id="334" r:id="rId29"/>
    <p:sldId id="335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A6EB9E-4FC8-4079-89C8-65F9BB741FF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C9C896-2F6C-445E-B7C6-30E78B463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494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8622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824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881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945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361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314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295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879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083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301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397-E888-4F79-9121-6D13135D0C4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8132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2378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78664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19463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53805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06956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90596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7762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D63397-E888-4F79-9121-6D13135D0C4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E704AB-E82D-4CCC-B3BD-29C63E942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630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8" r:id="rId12"/>
    <p:sldLayoutId id="2147483669" r:id="rId13"/>
    <p:sldLayoutId id="2147483673" r:id="rId14"/>
    <p:sldLayoutId id="2147483674" r:id="rId15"/>
    <p:sldLayoutId id="2147483675" r:id="rId16"/>
    <p:sldLayoutId id="2147483676" r:id="rId17"/>
    <p:sldLayoutId id="214748367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12800" dirty="0" smtClean="0">
                <a:latin typeface="Comic Sans MS" panose="030F0702030302020204" pitchFamily="66" charset="0"/>
              </a:rPr>
              <a:t>Science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6700" dirty="0" smtClean="0">
                <a:latin typeface="Comic Sans MS" panose="030F0702030302020204" pitchFamily="66" charset="0"/>
              </a:rPr>
              <a:t>15.6.20</a:t>
            </a:r>
            <a:endParaRPr lang="en-GB" sz="67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5400" dirty="0" smtClean="0">
                <a:latin typeface="Comic Sans MS" panose="030F0702030302020204" pitchFamily="66" charset="0"/>
              </a:rPr>
              <a:t>Everyday Materials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1829" y="4250055"/>
            <a:ext cx="8258175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470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0947" y="1431852"/>
            <a:ext cx="9144000" cy="2387600"/>
          </a:xfrm>
        </p:spPr>
        <p:txBody>
          <a:bodyPr>
            <a:noAutofit/>
          </a:bodyPr>
          <a:lstStyle/>
          <a:p>
            <a:r>
              <a:rPr lang="en-GB" sz="7200" dirty="0" smtClean="0">
                <a:latin typeface="Comic Sans MS" panose="030F0702030302020204" pitchFamily="66" charset="0"/>
              </a:rPr>
              <a:t>Lesson 1</a:t>
            </a:r>
            <a:br>
              <a:rPr lang="en-GB" sz="7200" dirty="0" smtClean="0">
                <a:latin typeface="Comic Sans MS" panose="030F0702030302020204" pitchFamily="66" charset="0"/>
              </a:rPr>
            </a:br>
            <a:r>
              <a:rPr lang="en-GB" sz="7200" dirty="0" smtClean="0">
                <a:latin typeface="Comic Sans MS" panose="030F0702030302020204" pitchFamily="66" charset="0"/>
              </a:rPr>
              <a:t/>
            </a:r>
            <a:br>
              <a:rPr lang="en-GB" sz="7200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Materials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What are they?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8349" y="4266541"/>
            <a:ext cx="3649197" cy="2591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624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1026942" y="479426"/>
            <a:ext cx="10255347" cy="993775"/>
          </a:xfrm>
        </p:spPr>
        <p:txBody>
          <a:bodyPr/>
          <a:lstStyle/>
          <a:p>
            <a:pPr algn="ctr" eaLnBrk="1" hangingPunct="1"/>
            <a:r>
              <a:rPr lang="en-GB" altLang="en-US" sz="4800" dirty="0">
                <a:latin typeface="Comic Sans MS" panose="030F0702030302020204" pitchFamily="66" charset="0"/>
              </a:rPr>
              <a:t>What Does Material Mean?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717451" y="1514476"/>
            <a:ext cx="10761785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Everything around us is made from a material.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Objects might be made from…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396825"/>
              </p:ext>
            </p:extLst>
          </p:nvPr>
        </p:nvGraphicFramePr>
        <p:xfrm>
          <a:off x="2279651" y="4070351"/>
          <a:ext cx="7731125" cy="457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6225">
                  <a:extLst>
                    <a:ext uri="{9D8B030D-6E8A-4147-A177-3AD203B41FA5}">
                      <a16:colId xmlns:a16="http://schemas.microsoft.com/office/drawing/2014/main" val="949198537"/>
                    </a:ext>
                  </a:extLst>
                </a:gridCol>
                <a:gridCol w="1546225">
                  <a:extLst>
                    <a:ext uri="{9D8B030D-6E8A-4147-A177-3AD203B41FA5}">
                      <a16:colId xmlns:a16="http://schemas.microsoft.com/office/drawing/2014/main" val="3196126435"/>
                    </a:ext>
                  </a:extLst>
                </a:gridCol>
                <a:gridCol w="1546225">
                  <a:extLst>
                    <a:ext uri="{9D8B030D-6E8A-4147-A177-3AD203B41FA5}">
                      <a16:colId xmlns:a16="http://schemas.microsoft.com/office/drawing/2014/main" val="2211806964"/>
                    </a:ext>
                  </a:extLst>
                </a:gridCol>
                <a:gridCol w="1546225">
                  <a:extLst>
                    <a:ext uri="{9D8B030D-6E8A-4147-A177-3AD203B41FA5}">
                      <a16:colId xmlns:a16="http://schemas.microsoft.com/office/drawing/2014/main" val="2018350542"/>
                    </a:ext>
                  </a:extLst>
                </a:gridCol>
                <a:gridCol w="1546225">
                  <a:extLst>
                    <a:ext uri="{9D8B030D-6E8A-4147-A177-3AD203B41FA5}">
                      <a16:colId xmlns:a16="http://schemas.microsoft.com/office/drawing/2014/main" val="745260926"/>
                    </a:ext>
                  </a:extLst>
                </a:gridCol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wood</a:t>
                      </a:r>
                    </a:p>
                  </a:txBody>
                  <a:tcPr marL="91438" marR="91438" marT="45798" marB="4579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fabric</a:t>
                      </a:r>
                    </a:p>
                  </a:txBody>
                  <a:tcPr marL="91438" marR="91438" marT="45798" marB="4579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glass</a:t>
                      </a:r>
                    </a:p>
                  </a:txBody>
                  <a:tcPr marL="91438" marR="91438" marT="45798" marB="4579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plastic</a:t>
                      </a:r>
                    </a:p>
                  </a:txBody>
                  <a:tcPr marL="91438" marR="91438" marT="45798" marB="4579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clay</a:t>
                      </a:r>
                    </a:p>
                  </a:txBody>
                  <a:tcPr marL="91438" marR="91438" marT="45798" marB="4579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4395817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>
            <a:spLocks noChangeArrowheads="1"/>
          </p:cNvSpPr>
          <p:nvPr/>
        </p:nvSpPr>
        <p:spPr bwMode="auto">
          <a:xfrm>
            <a:off x="1913207" y="5340351"/>
            <a:ext cx="7640370" cy="919401"/>
          </a:xfrm>
          <a:prstGeom prst="roundRect">
            <a:avLst>
              <a:gd name="adj" fmla="val 16667"/>
            </a:avLst>
          </a:prstGeom>
          <a:solidFill>
            <a:srgbClr val="FFEDA7"/>
          </a:solidFill>
          <a:ln w="28575">
            <a:solidFill>
              <a:srgbClr val="F7B100"/>
            </a:solidFill>
            <a:round/>
            <a:headEnd/>
            <a:tailEnd/>
          </a:ln>
        </p:spPr>
        <p:txBody>
          <a:bodyPr wrap="square" rIns="36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Look around you. Find three objects and see if you know which material they are made from.</a:t>
            </a:r>
          </a:p>
        </p:txBody>
      </p:sp>
      <p:pic>
        <p:nvPicPr>
          <p:cNvPr id="8" name="Light Bul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9095" y="4916727"/>
            <a:ext cx="915987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8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550" y="3349625"/>
            <a:ext cx="1308100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9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700" y="3321051"/>
            <a:ext cx="1182688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0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351" y="3321050"/>
            <a:ext cx="1033463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1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4" y="3160714"/>
            <a:ext cx="11318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2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2514" y="3173414"/>
            <a:ext cx="1044575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3543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5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375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Woo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7" y="2191140"/>
            <a:ext cx="4032250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1" descr="Curved_bench_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524" y="4192172"/>
            <a:ext cx="3463866" cy="2665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410" y="2000628"/>
            <a:ext cx="3589338" cy="409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dirty="0" smtClean="0">
                <a:latin typeface="Comic Sans MS" panose="030F0702030302020204" pitchFamily="66" charset="0"/>
              </a:rPr>
              <a:t>What are these made of?</a:t>
            </a:r>
            <a:endParaRPr lang="en-GB" sz="6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6196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09489" y="365125"/>
            <a:ext cx="11677551" cy="1325563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GB" altLang="en-US" sz="7200" dirty="0" smtClean="0">
                <a:latin typeface="Comic Sans MS" panose="030F0702030302020204" pitchFamily="66" charset="0"/>
              </a:rPr>
              <a:t>What are these made of?</a:t>
            </a:r>
            <a:endParaRPr lang="en-GB" altLang="en-US" sz="7200" dirty="0">
              <a:latin typeface="Comic Sans MS" panose="030F0702030302020204" pitchFamily="66" charset="0"/>
            </a:endParaRPr>
          </a:p>
        </p:txBody>
      </p:sp>
      <p:pic>
        <p:nvPicPr>
          <p:cNvPr id="4101" name="Picture 5" descr="metal-detector-coi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826" y="1654151"/>
            <a:ext cx="2462776" cy="23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 descr="cutlery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135" y="1676312"/>
            <a:ext cx="2558541" cy="23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1" descr="m3%2520car%2520stereo%252005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5870" y="4535806"/>
            <a:ext cx="3096259" cy="2322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14" descr="MPj02898250000[1]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08214" y="4656406"/>
            <a:ext cx="3483917" cy="20555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1519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40677" y="274638"/>
            <a:ext cx="12238891" cy="1143000"/>
          </a:xfrm>
        </p:spPr>
        <p:txBody>
          <a:bodyPr>
            <a:normAutofit/>
          </a:bodyPr>
          <a:lstStyle/>
          <a:p>
            <a:pPr algn="ctr"/>
            <a:r>
              <a:rPr lang="en-GB" altLang="en-US" sz="6000" dirty="0" smtClean="0">
                <a:latin typeface="Comic Sans MS" panose="030F0702030302020204" pitchFamily="66" charset="0"/>
              </a:rPr>
              <a:t>What are these made of?</a:t>
            </a:r>
            <a:endParaRPr lang="en-GB" altLang="en-US" sz="6000" dirty="0">
              <a:solidFill>
                <a:schemeClr val="bg2"/>
              </a:solidFill>
            </a:endParaRPr>
          </a:p>
        </p:txBody>
      </p:sp>
      <p:pic>
        <p:nvPicPr>
          <p:cNvPr id="5125" name="Picture 5" descr="GLA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04" y="1580588"/>
            <a:ext cx="3984625" cy="298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9" descr="Coloured%2520Glass_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401" y="4051642"/>
            <a:ext cx="3729616" cy="280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Picture 11" descr="window_in_belgrad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0290" y="2422525"/>
            <a:ext cx="2865437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2" name="Line 12"/>
          <p:cNvSpPr>
            <a:spLocks noChangeShapeType="1"/>
          </p:cNvSpPr>
          <p:nvPr/>
        </p:nvSpPr>
        <p:spPr bwMode="auto">
          <a:xfrm>
            <a:off x="8365272" y="3275208"/>
            <a:ext cx="1800225" cy="7921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049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4759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6600" dirty="0" smtClean="0">
                <a:latin typeface="Comic Sans MS" panose="030F0702030302020204" pitchFamily="66" charset="0"/>
              </a:rPr>
              <a:t>Let’s go on a material hunt!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601277"/>
            <a:ext cx="10515600" cy="344682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Let’s go on a walk and see if we can find things that are made out of wood, metal, plastic or glass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11 tips for creating an awesome treasure hunt - Today's Paren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913" y="4137115"/>
            <a:ext cx="3309257" cy="248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72071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 noChangeArrowheads="1"/>
          </p:cNvSpPr>
          <p:nvPr>
            <p:ph type="title"/>
          </p:nvPr>
        </p:nvSpPr>
        <p:spPr>
          <a:xfrm>
            <a:off x="267286" y="365125"/>
            <a:ext cx="11816862" cy="1325563"/>
          </a:xfrm>
        </p:spPr>
        <p:txBody>
          <a:bodyPr>
            <a:normAutofit fontScale="90000"/>
          </a:bodyPr>
          <a:lstStyle/>
          <a:p>
            <a:r>
              <a:rPr lang="en-GB" altLang="en-US" sz="4800" dirty="0" smtClean="0">
                <a:latin typeface="Comic Sans MS" panose="030F0702030302020204" pitchFamily="66" charset="0"/>
              </a:rPr>
              <a:t>Choose something from your house or from the list below. What materials are used to  make a: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175331"/>
            <a:ext cx="11957538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A plant pot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A ladder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A bottle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A table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A spoon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A coin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A glass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A nail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A car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4330" y="1562800"/>
            <a:ext cx="7991339" cy="4876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1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0948" y="2304049"/>
            <a:ext cx="9144000" cy="2387600"/>
          </a:xfrm>
        </p:spPr>
        <p:txBody>
          <a:bodyPr>
            <a:noAutofit/>
          </a:bodyPr>
          <a:lstStyle/>
          <a:p>
            <a:r>
              <a:rPr lang="en-GB" sz="8000" dirty="0" smtClean="0">
                <a:latin typeface="Comic Sans MS" panose="030F0702030302020204" pitchFamily="66" charset="0"/>
              </a:rPr>
              <a:t>Lesson 2 </a:t>
            </a:r>
            <a:br>
              <a:rPr lang="en-GB" sz="8000" dirty="0" smtClean="0">
                <a:latin typeface="Comic Sans MS" panose="030F0702030302020204" pitchFamily="66" charset="0"/>
              </a:rPr>
            </a:br>
            <a:r>
              <a:rPr lang="en-GB" sz="8000" dirty="0" smtClean="0">
                <a:latin typeface="Comic Sans MS" panose="030F0702030302020204" pitchFamily="66" charset="0"/>
              </a:rPr>
              <a:t/>
            </a:r>
            <a:br>
              <a:rPr lang="en-GB" sz="8000" dirty="0" smtClean="0">
                <a:latin typeface="Comic Sans MS" panose="030F0702030302020204" pitchFamily="66" charset="0"/>
              </a:rPr>
            </a:br>
            <a:r>
              <a:rPr lang="en-GB" sz="8000" dirty="0" smtClean="0">
                <a:latin typeface="Comic Sans MS" panose="030F0702030302020204" pitchFamily="66" charset="0"/>
              </a:rPr>
              <a:t>Describing materials</a:t>
            </a:r>
            <a:endParaRPr lang="en-GB" sz="8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8498" y="4846393"/>
            <a:ext cx="2628900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8197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5400" dirty="0">
                <a:latin typeface="Comic Sans MS" panose="030F0702030302020204" pitchFamily="66" charset="0"/>
              </a:rPr>
              <a:t>Activity Time</a:t>
            </a:r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653144" y="1514476"/>
            <a:ext cx="10672354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Let’s have a go at describing different objects</a:t>
            </a:r>
            <a:r>
              <a:rPr lang="en-GB" altLang="en-US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Look at the word cards on the next slides. Talk to your family about what the words mean.</a:t>
            </a:r>
            <a:endParaRPr lang="en-GB" altLang="en-US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087" y="3457000"/>
            <a:ext cx="1706563" cy="241458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990" y="3470022"/>
            <a:ext cx="1724025" cy="241458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355" y="3470022"/>
            <a:ext cx="1706563" cy="241458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238" y="3457000"/>
            <a:ext cx="1706563" cy="241458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316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200" y="478894"/>
            <a:ext cx="3657600" cy="5553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9123" y="516995"/>
            <a:ext cx="3686175" cy="5514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542" y="604549"/>
            <a:ext cx="3663715" cy="5339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9516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9994"/>
            <a:ext cx="11900802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Use the vocabulary on the word cards to help you to describe the materials below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817" y="1665227"/>
            <a:ext cx="4047309" cy="51927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3840" y="1665227"/>
            <a:ext cx="4036962" cy="516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2574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Describing Materials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Look at the objects on your table. Write a sentence describing the objects.</a:t>
            </a:r>
          </a:p>
          <a:p>
            <a:pPr marL="0" indent="0" algn="ctr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For example, my pencil is hard and smooth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Staedtler Noris 122 HB Pencil with Rubber Tip, Pack of 12 - 122-HB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689" y="4349931"/>
            <a:ext cx="2103120" cy="210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60475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503" y="2108106"/>
            <a:ext cx="12087497" cy="2387600"/>
          </a:xfrm>
        </p:spPr>
        <p:txBody>
          <a:bodyPr>
            <a:noAutofit/>
          </a:bodyPr>
          <a:lstStyle/>
          <a:p>
            <a:r>
              <a:rPr lang="en-GB" sz="8000" dirty="0" smtClean="0">
                <a:latin typeface="Comic Sans MS" panose="030F0702030302020204" pitchFamily="66" charset="0"/>
              </a:rPr>
              <a:t>Lesson 3</a:t>
            </a:r>
            <a:br>
              <a:rPr lang="en-GB" sz="8000" dirty="0" smtClean="0">
                <a:latin typeface="Comic Sans MS" panose="030F0702030302020204" pitchFamily="66" charset="0"/>
              </a:rPr>
            </a:br>
            <a:r>
              <a:rPr lang="en-GB" sz="8000" dirty="0" smtClean="0">
                <a:latin typeface="Comic Sans MS" panose="030F0702030302020204" pitchFamily="66" charset="0"/>
              </a:rPr>
              <a:t/>
            </a:r>
            <a:br>
              <a:rPr lang="en-GB" sz="8000" dirty="0" smtClean="0">
                <a:latin typeface="Comic Sans MS" panose="030F0702030302020204" pitchFamily="66" charset="0"/>
              </a:rPr>
            </a:br>
            <a:r>
              <a:rPr lang="en-GB" sz="8000" dirty="0" smtClean="0">
                <a:latin typeface="Comic Sans MS" panose="030F0702030302020204" pitchFamily="66" charset="0"/>
              </a:rPr>
              <a:t>Grouping Materials</a:t>
            </a:r>
            <a:r>
              <a:rPr lang="en-GB" sz="8000" dirty="0" smtClean="0"/>
              <a:t/>
            </a:r>
            <a:br>
              <a:rPr lang="en-GB" sz="8000" dirty="0" smtClean="0"/>
            </a:br>
            <a:endParaRPr lang="en-GB" sz="80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855" y="3627455"/>
            <a:ext cx="3246607" cy="313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8243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886265" y="479426"/>
            <a:ext cx="10494498" cy="993775"/>
          </a:xfrm>
        </p:spPr>
        <p:txBody>
          <a:bodyPr/>
          <a:lstStyle/>
          <a:p>
            <a:pPr algn="ctr" eaLnBrk="1" hangingPunct="1"/>
            <a:r>
              <a:rPr lang="en-GB" altLang="en-US" sz="6000" dirty="0">
                <a:latin typeface="Comic Sans MS" panose="030F0702030302020204" pitchFamily="66" charset="0"/>
              </a:rPr>
              <a:t>Grouping Materials</a:t>
            </a:r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770709" y="1514475"/>
            <a:ext cx="11421291" cy="5093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Have a look at these objects...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How would you group them together?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1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Why would you group them that way?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1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Talk to the person next to you about which objects you would group together and why</a:t>
            </a:r>
            <a:r>
              <a:rPr lang="en-GB" altLang="en-US" sz="2100" dirty="0">
                <a:solidFill>
                  <a:schemeClr val="tx1"/>
                </a:solidFill>
              </a:rPr>
              <a:t>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14340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639" y="2060575"/>
            <a:ext cx="885825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0688" y="1900239"/>
            <a:ext cx="341312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589" y="2211388"/>
            <a:ext cx="11001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81360">
            <a:off x="3871913" y="2043113"/>
            <a:ext cx="1230312" cy="98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826" y="1758951"/>
            <a:ext cx="741363" cy="109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175" y="3176588"/>
            <a:ext cx="53975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6888" y="3259139"/>
            <a:ext cx="330200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7" name="Pictur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0650" y="3128963"/>
            <a:ext cx="884238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8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588" y="3365501"/>
            <a:ext cx="8001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9" name="Picture 2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314" y="2019301"/>
            <a:ext cx="1076325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0" name="Picture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089" y="2936875"/>
            <a:ext cx="1012825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1" name="Picture 2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726" y="3146426"/>
            <a:ext cx="1489075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9767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Identify what each object is made from, draw a circle around them and put them into groups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3544" y="1325563"/>
            <a:ext cx="8768155" cy="5417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4509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1983" y="0"/>
            <a:ext cx="10827593" cy="6743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55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365125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Identify what each object is made from, draw a circle around them and put them into the correct group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35" y="2222695"/>
            <a:ext cx="6875715" cy="41960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1194" y="3277772"/>
            <a:ext cx="5144144" cy="3140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65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0"/>
            <a:ext cx="10733257" cy="6716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31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2812" y="2107101"/>
            <a:ext cx="10025575" cy="2387600"/>
          </a:xfrm>
        </p:spPr>
        <p:txBody>
          <a:bodyPr>
            <a:noAutofit/>
          </a:bodyPr>
          <a:lstStyle/>
          <a:p>
            <a:r>
              <a:rPr lang="en-GB" sz="8000" dirty="0" smtClean="0">
                <a:latin typeface="Comic Sans MS" panose="030F0702030302020204" pitchFamily="66" charset="0"/>
              </a:rPr>
              <a:t>Lesson 4</a:t>
            </a:r>
            <a:br>
              <a:rPr lang="en-GB" sz="8000" dirty="0" smtClean="0">
                <a:latin typeface="Comic Sans MS" panose="030F0702030302020204" pitchFamily="66" charset="0"/>
              </a:rPr>
            </a:br>
            <a:r>
              <a:rPr lang="en-GB" sz="8000" dirty="0" smtClean="0">
                <a:latin typeface="Comic Sans MS" panose="030F0702030302020204" pitchFamily="66" charset="0"/>
              </a:rPr>
              <a:t/>
            </a:r>
            <a:br>
              <a:rPr lang="en-GB" sz="8000" dirty="0" smtClean="0">
                <a:latin typeface="Comic Sans MS" panose="030F0702030302020204" pitchFamily="66" charset="0"/>
              </a:rPr>
            </a:br>
            <a:r>
              <a:rPr lang="en-GB" sz="8000" dirty="0" smtClean="0">
                <a:latin typeface="Comic Sans MS" panose="030F0702030302020204" pitchFamily="66" charset="0"/>
              </a:rPr>
              <a:t>Grouping Materials</a:t>
            </a:r>
            <a:r>
              <a:rPr lang="en-GB" sz="8000" dirty="0" smtClean="0"/>
              <a:t/>
            </a:r>
            <a:br>
              <a:rPr lang="en-GB" sz="8000" dirty="0" smtClean="0"/>
            </a:br>
            <a:endParaRPr lang="en-GB" sz="8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5343" y="3585283"/>
            <a:ext cx="2920512" cy="3050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1644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9600" dirty="0" smtClean="0">
                <a:latin typeface="Comic Sans MS" panose="030F0702030302020204" pitchFamily="66" charset="0"/>
              </a:rPr>
              <a:t>Vocabulary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60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 smtClean="0">
                <a:latin typeface="Comic Sans MS" panose="030F0702030302020204" pitchFamily="66" charset="0"/>
              </a:rPr>
              <a:t>Look at the following </a:t>
            </a:r>
            <a:r>
              <a:rPr lang="en-GB" sz="6000" dirty="0" smtClean="0">
                <a:latin typeface="Comic Sans MS" panose="030F0702030302020204" pitchFamily="66" charset="0"/>
              </a:rPr>
              <a:t>slide and </a:t>
            </a:r>
            <a:r>
              <a:rPr lang="en-GB" sz="6000" dirty="0" smtClean="0">
                <a:latin typeface="Comic Sans MS" panose="030F0702030302020204" pitchFamily="66" charset="0"/>
              </a:rPr>
              <a:t>remind yourself of the vocabulary for everyday materials</a:t>
            </a:r>
            <a:endParaRPr lang="en-GB" sz="6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5882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200" y="478894"/>
            <a:ext cx="3657600" cy="5553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9123" y="516995"/>
            <a:ext cx="3686175" cy="5514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542" y="604549"/>
            <a:ext cx="3663715" cy="5339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0063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Find at least 10 items. What are they made of? Sort them into the correct box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8070" y="1690688"/>
            <a:ext cx="8195860" cy="503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4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9600" dirty="0">
                <a:latin typeface="Comic Sans MS" panose="030F0702030302020204" pitchFamily="66" charset="0"/>
              </a:rPr>
              <a:t>Lesson </a:t>
            </a:r>
            <a:r>
              <a:rPr lang="en-GB" sz="9600" dirty="0" smtClean="0">
                <a:latin typeface="Comic Sans MS" panose="030F0702030302020204" pitchFamily="66" charset="0"/>
              </a:rPr>
              <a:t>5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525" y="1342300"/>
            <a:ext cx="11834949" cy="23806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66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600" dirty="0" smtClean="0">
                <a:latin typeface="Comic Sans MS" panose="030F0702030302020204" pitchFamily="66" charset="0"/>
              </a:rPr>
              <a:t>Why </a:t>
            </a:r>
            <a:r>
              <a:rPr lang="en-GB" sz="6600" dirty="0">
                <a:latin typeface="Comic Sans MS" panose="030F0702030302020204" pitchFamily="66" charset="0"/>
              </a:rPr>
              <a:t>is it made </a:t>
            </a:r>
            <a:r>
              <a:rPr lang="en-GB" sz="6600" dirty="0" smtClean="0">
                <a:latin typeface="Comic Sans MS" panose="030F0702030302020204" pitchFamily="66" charset="0"/>
              </a:rPr>
              <a:t>from </a:t>
            </a:r>
            <a:r>
              <a:rPr lang="en-GB" sz="6600" dirty="0">
                <a:latin typeface="Comic Sans MS" panose="030F0702030302020204" pitchFamily="66" charset="0"/>
              </a:rPr>
              <a:t>that?</a:t>
            </a:r>
            <a:endParaRPr lang="en-GB" sz="6600" dirty="0"/>
          </a:p>
        </p:txBody>
      </p:sp>
      <p:pic>
        <p:nvPicPr>
          <p:cNvPr id="1026" name="Picture 2" descr="Question marks | Diocese of Lond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3686" y="3722915"/>
            <a:ext cx="3653845" cy="2931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057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Why Answer"/>
          <p:cNvSpPr/>
          <p:nvPr/>
        </p:nvSpPr>
        <p:spPr>
          <a:xfrm>
            <a:off x="2316164" y="4668838"/>
            <a:ext cx="7559675" cy="1441450"/>
          </a:xfrm>
          <a:prstGeom prst="roundRect">
            <a:avLst/>
          </a:prstGeom>
          <a:solidFill>
            <a:srgbClr val="FAB0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/>
              <a:t>wood</a:t>
            </a:r>
            <a:br>
              <a:rPr lang="en-GB" b="1" dirty="0"/>
            </a:br>
            <a:endParaRPr lang="en-GB" b="1" dirty="0"/>
          </a:p>
          <a:p>
            <a:pPr algn="ctr">
              <a:defRPr/>
            </a:pPr>
            <a:r>
              <a:rPr lang="en-GB" dirty="0"/>
              <a:t>Most pencils need to be sharpened. Sharpeners cut the </a:t>
            </a:r>
            <a:r>
              <a:rPr lang="en-GB" b="1" dirty="0"/>
              <a:t>wood</a:t>
            </a:r>
            <a:r>
              <a:rPr lang="en-GB" dirty="0"/>
              <a:t> away so that you can still use the pencil and keep it sharp.</a:t>
            </a:r>
          </a:p>
        </p:txBody>
      </p:sp>
      <p:sp>
        <p:nvSpPr>
          <p:cNvPr id="14" name="Click to reveal"/>
          <p:cNvSpPr/>
          <p:nvPr/>
        </p:nvSpPr>
        <p:spPr>
          <a:xfrm>
            <a:off x="2316164" y="4662488"/>
            <a:ext cx="7559675" cy="1439862"/>
          </a:xfrm>
          <a:prstGeom prst="roundRect">
            <a:avLst/>
          </a:prstGeom>
          <a:solidFill>
            <a:srgbClr val="FAB0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latin typeface="Comic Sans MS" panose="030F0702030302020204" pitchFamily="66" charset="0"/>
              </a:rPr>
              <a:t>Click to reveal the answer</a:t>
            </a:r>
          </a:p>
        </p:txBody>
      </p:sp>
      <p:sp>
        <p:nvSpPr>
          <p:cNvPr id="11268" name="Title 20"/>
          <p:cNvSpPr>
            <a:spLocks noGrp="1"/>
          </p:cNvSpPr>
          <p:nvPr>
            <p:ph type="title"/>
          </p:nvPr>
        </p:nvSpPr>
        <p:spPr>
          <a:xfrm>
            <a:off x="548641" y="479426"/>
            <a:ext cx="10986868" cy="993775"/>
          </a:xfrm>
        </p:spPr>
        <p:txBody>
          <a:bodyPr/>
          <a:lstStyle/>
          <a:p>
            <a:pPr algn="ctr" eaLnBrk="1" hangingPunct="1"/>
            <a:r>
              <a:rPr lang="en-GB" altLang="en-US" sz="6000" dirty="0">
                <a:latin typeface="Comic Sans MS" panose="030F0702030302020204" pitchFamily="66" charset="0"/>
              </a:rPr>
              <a:t>Why Is It Made from That?</a:t>
            </a:r>
          </a:p>
        </p:txBody>
      </p:sp>
      <p:sp>
        <p:nvSpPr>
          <p:cNvPr id="11269" name="Rectangle 4"/>
          <p:cNvSpPr>
            <a:spLocks noChangeArrowheads="1"/>
          </p:cNvSpPr>
          <p:nvPr/>
        </p:nvSpPr>
        <p:spPr bwMode="auto">
          <a:xfrm>
            <a:off x="773723" y="1514475"/>
            <a:ext cx="10607039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Objects are made from different materials because of the different things they can do. Think about what the following items are made from...</a:t>
            </a:r>
          </a:p>
        </p:txBody>
      </p:sp>
      <p:pic>
        <p:nvPicPr>
          <p:cNvPr id="1127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21013">
            <a:off x="5518151" y="2716213"/>
            <a:ext cx="11461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Rectangle 12"/>
          <p:cNvSpPr>
            <a:spLocks noChangeArrowheads="1"/>
          </p:cNvSpPr>
          <p:nvPr/>
        </p:nvSpPr>
        <p:spPr bwMode="auto">
          <a:xfrm>
            <a:off x="5703889" y="3892550"/>
            <a:ext cx="142058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pencil</a:t>
            </a:r>
          </a:p>
        </p:txBody>
      </p:sp>
    </p:spTree>
    <p:extLst>
      <p:ext uri="{BB962C8B-B14F-4D97-AF65-F5344CB8AC3E}">
        <p14:creationId xmlns:p14="http://schemas.microsoft.com/office/powerpoint/2010/main" val="314020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why answer"/>
          <p:cNvSpPr/>
          <p:nvPr/>
        </p:nvSpPr>
        <p:spPr>
          <a:xfrm>
            <a:off x="2316164" y="4665663"/>
            <a:ext cx="7559675" cy="1439862"/>
          </a:xfrm>
          <a:prstGeom prst="round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/>
              <a:t>glass</a:t>
            </a:r>
          </a:p>
          <a:p>
            <a:pPr algn="ctr">
              <a:defRPr/>
            </a:pPr>
            <a:r>
              <a:rPr lang="en-GB" dirty="0"/>
              <a:t>You can see through glass. That means glass is transparent. </a:t>
            </a:r>
          </a:p>
          <a:p>
            <a:pPr algn="ctr">
              <a:defRPr/>
            </a:pPr>
            <a:r>
              <a:rPr lang="en-GB" dirty="0"/>
              <a:t>Windows need to let the light in but keep the rain out, </a:t>
            </a:r>
          </a:p>
          <a:p>
            <a:pPr algn="ctr">
              <a:defRPr/>
            </a:pPr>
            <a:r>
              <a:rPr lang="en-GB" dirty="0"/>
              <a:t>so they are made from glass.</a:t>
            </a:r>
          </a:p>
        </p:txBody>
      </p:sp>
      <p:sp>
        <p:nvSpPr>
          <p:cNvPr id="17" name="Click to reveal"/>
          <p:cNvSpPr/>
          <p:nvPr/>
        </p:nvSpPr>
        <p:spPr>
          <a:xfrm>
            <a:off x="2316164" y="4665663"/>
            <a:ext cx="7559675" cy="1439862"/>
          </a:xfrm>
          <a:prstGeom prst="roundRect">
            <a:avLst/>
          </a:prstGeom>
          <a:solidFill>
            <a:srgbClr val="FAB0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latin typeface="Comic Sans MS" panose="030F0702030302020204" pitchFamily="66" charset="0"/>
              </a:rPr>
              <a:t>Click to reveal the answer</a:t>
            </a:r>
          </a:p>
        </p:txBody>
      </p:sp>
      <p:sp>
        <p:nvSpPr>
          <p:cNvPr id="10244" name="Title 20"/>
          <p:cNvSpPr>
            <a:spLocks noGrp="1"/>
          </p:cNvSpPr>
          <p:nvPr>
            <p:ph type="title"/>
          </p:nvPr>
        </p:nvSpPr>
        <p:spPr>
          <a:xfrm>
            <a:off x="787791" y="479426"/>
            <a:ext cx="10733649" cy="993775"/>
          </a:xfrm>
        </p:spPr>
        <p:txBody>
          <a:bodyPr/>
          <a:lstStyle/>
          <a:p>
            <a:pPr algn="ctr" eaLnBrk="1" hangingPunct="1"/>
            <a:r>
              <a:rPr lang="en-GB" altLang="en-US" sz="4800" dirty="0">
                <a:latin typeface="Comic Sans MS" panose="030F0702030302020204" pitchFamily="66" charset="0"/>
              </a:rPr>
              <a:t>Why Is It Made from That?</a:t>
            </a:r>
          </a:p>
        </p:txBody>
      </p:sp>
      <p:sp>
        <p:nvSpPr>
          <p:cNvPr id="10245" name="Rectangle 4"/>
          <p:cNvSpPr>
            <a:spLocks noChangeArrowheads="1"/>
          </p:cNvSpPr>
          <p:nvPr/>
        </p:nvSpPr>
        <p:spPr bwMode="auto">
          <a:xfrm>
            <a:off x="787791" y="1514475"/>
            <a:ext cx="1073364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Objects are made from different materials because of the different things they can do. Think about what the following items are made from…</a:t>
            </a:r>
          </a:p>
        </p:txBody>
      </p:sp>
      <p:pic>
        <p:nvPicPr>
          <p:cNvPr id="10246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0" y="2466975"/>
            <a:ext cx="1709738" cy="141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Rectangle 17"/>
          <p:cNvSpPr>
            <a:spLocks noChangeArrowheads="1"/>
          </p:cNvSpPr>
          <p:nvPr/>
        </p:nvSpPr>
        <p:spPr bwMode="auto">
          <a:xfrm>
            <a:off x="5599114" y="3976688"/>
            <a:ext cx="136447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window</a:t>
            </a:r>
          </a:p>
        </p:txBody>
      </p:sp>
    </p:spTree>
    <p:extLst>
      <p:ext uri="{BB962C8B-B14F-4D97-AF65-F5344CB8AC3E}">
        <p14:creationId xmlns:p14="http://schemas.microsoft.com/office/powerpoint/2010/main" val="282629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nswer Why"/>
          <p:cNvSpPr/>
          <p:nvPr/>
        </p:nvSpPr>
        <p:spPr>
          <a:xfrm>
            <a:off x="2316164" y="4673601"/>
            <a:ext cx="7559675" cy="1439863"/>
          </a:xfrm>
          <a:prstGeom prst="roundRect">
            <a:avLst/>
          </a:prstGeom>
          <a:solidFill>
            <a:srgbClr val="FAB0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/>
              <a:t>metal</a:t>
            </a:r>
          </a:p>
          <a:p>
            <a:pPr algn="ctr">
              <a:defRPr/>
            </a:pPr>
            <a:endParaRPr lang="en-GB" dirty="0"/>
          </a:p>
          <a:p>
            <a:pPr algn="ctr">
              <a:defRPr/>
            </a:pPr>
            <a:r>
              <a:rPr lang="en-GB" dirty="0"/>
              <a:t>Frying pans need to get very hot to cook the food inside. </a:t>
            </a:r>
            <a:r>
              <a:rPr lang="en-GB" b="1" dirty="0"/>
              <a:t>Metal</a:t>
            </a:r>
            <a:r>
              <a:rPr lang="en-GB" dirty="0"/>
              <a:t> can get very hot and lasts a very long time. It is also easy to keep clean.</a:t>
            </a:r>
          </a:p>
        </p:txBody>
      </p:sp>
      <p:sp>
        <p:nvSpPr>
          <p:cNvPr id="11" name="Click to reveal"/>
          <p:cNvSpPr/>
          <p:nvPr/>
        </p:nvSpPr>
        <p:spPr>
          <a:xfrm>
            <a:off x="2316164" y="4673601"/>
            <a:ext cx="7559675" cy="1439863"/>
          </a:xfrm>
          <a:prstGeom prst="roundRect">
            <a:avLst/>
          </a:prstGeom>
          <a:solidFill>
            <a:srgbClr val="FAB0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latin typeface="Comic Sans MS" panose="030F0702030302020204" pitchFamily="66" charset="0"/>
              </a:rPr>
              <a:t>Click to reveal the answer</a:t>
            </a:r>
          </a:p>
        </p:txBody>
      </p:sp>
      <p:sp>
        <p:nvSpPr>
          <p:cNvPr id="12292" name="Title 20"/>
          <p:cNvSpPr>
            <a:spLocks noGrp="1"/>
          </p:cNvSpPr>
          <p:nvPr>
            <p:ph type="title"/>
          </p:nvPr>
        </p:nvSpPr>
        <p:spPr>
          <a:xfrm>
            <a:off x="745589" y="479426"/>
            <a:ext cx="10705514" cy="993775"/>
          </a:xfrm>
        </p:spPr>
        <p:txBody>
          <a:bodyPr/>
          <a:lstStyle/>
          <a:p>
            <a:pPr algn="ctr" eaLnBrk="1" hangingPunct="1"/>
            <a:r>
              <a:rPr lang="en-GB" altLang="en-US" sz="5400" dirty="0">
                <a:latin typeface="Comic Sans MS" panose="030F0702030302020204" pitchFamily="66" charset="0"/>
              </a:rPr>
              <a:t>Why Is It Made from That?</a:t>
            </a:r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745589" y="1514475"/>
            <a:ext cx="1070551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Objects are made from different materials because of the different things they can do. Think about what the following items are made from...</a:t>
            </a:r>
          </a:p>
        </p:txBody>
      </p:sp>
      <p:sp>
        <p:nvSpPr>
          <p:cNvPr id="12294" name="Rectangle 1"/>
          <p:cNvSpPr>
            <a:spLocks noChangeArrowheads="1"/>
          </p:cNvSpPr>
          <p:nvPr/>
        </p:nvSpPr>
        <p:spPr bwMode="auto">
          <a:xfrm>
            <a:off x="5156480" y="3893663"/>
            <a:ext cx="187904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frying pan</a:t>
            </a:r>
          </a:p>
        </p:txBody>
      </p:sp>
      <p:pic>
        <p:nvPicPr>
          <p:cNvPr id="1229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139" y="2408238"/>
            <a:ext cx="160972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1673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494" y="1836838"/>
            <a:ext cx="3219873" cy="4559528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702628" y="3362921"/>
            <a:ext cx="6749504" cy="994306"/>
          </a:xfrm>
        </p:spPr>
        <p:txBody>
          <a:bodyPr/>
          <a:lstStyle/>
          <a:p>
            <a:r>
              <a:rPr lang="en-GB" altLang="en-US" sz="4000" dirty="0">
                <a:latin typeface="Comic Sans MS" panose="030F0702030302020204" pitchFamily="66" charset="0"/>
              </a:rPr>
              <a:t>Choose </a:t>
            </a:r>
            <a:r>
              <a:rPr lang="en-GB" altLang="en-US" sz="4000" dirty="0" smtClean="0">
                <a:latin typeface="Comic Sans MS" panose="030F0702030302020204" pitchFamily="66" charset="0"/>
              </a:rPr>
              <a:t>5 </a:t>
            </a:r>
            <a:r>
              <a:rPr lang="en-GB" altLang="en-US" sz="4000" dirty="0" smtClean="0">
                <a:latin typeface="Comic Sans MS" panose="030F0702030302020204" pitchFamily="66" charset="0"/>
              </a:rPr>
              <a:t>items. Tell </a:t>
            </a:r>
            <a:r>
              <a:rPr lang="en-GB" altLang="en-US" sz="4000" dirty="0">
                <a:latin typeface="Comic Sans MS" panose="030F0702030302020204" pitchFamily="66" charset="0"/>
              </a:rPr>
              <a:t>your family why they have been made from that material.</a:t>
            </a:r>
            <a:endParaRPr lang="en-GB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731520" y="679267"/>
            <a:ext cx="107206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sz="6000" dirty="0">
                <a:latin typeface="Comic Sans MS" panose="030F0702030302020204" pitchFamily="66" charset="0"/>
              </a:rPr>
              <a:t>Why Is It Made from </a:t>
            </a:r>
            <a:r>
              <a:rPr lang="en-GB" altLang="en-US" sz="6000" dirty="0" smtClean="0">
                <a:latin typeface="Comic Sans MS" panose="030F0702030302020204" pitchFamily="66" charset="0"/>
              </a:rPr>
              <a:t>That?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338491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409" y="2190130"/>
            <a:ext cx="10960100" cy="994306"/>
          </a:xfrm>
        </p:spPr>
        <p:txBody>
          <a:bodyPr/>
          <a:lstStyle/>
          <a:p>
            <a:pPr algn="ctr"/>
            <a:r>
              <a:rPr lang="en-GB" sz="6600" dirty="0" smtClean="0">
                <a:latin typeface="Comic Sans MS" panose="030F0702030302020204" pitchFamily="66" charset="0"/>
              </a:rPr>
              <a:t>Well done! Now you are able to identify, sort and describe everyday materials. 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Green Tick Clipart Spot Check - Purple Check Mark Clip Ar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9225" y="3814354"/>
            <a:ext cx="2338078" cy="2416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799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557</Words>
  <Application>Microsoft Office PowerPoint</Application>
  <PresentationFormat>Widescreen</PresentationFormat>
  <Paragraphs>97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7" baseType="lpstr">
      <vt:lpstr>Arial</vt:lpstr>
      <vt:lpstr>Calibri</vt:lpstr>
      <vt:lpstr>Calibri Light</vt:lpstr>
      <vt:lpstr>Comic Sans MS</vt:lpstr>
      <vt:lpstr>Sassoon Infant Rg</vt:lpstr>
      <vt:lpstr>Twinkl</vt:lpstr>
      <vt:lpstr>Twinkl SemiBold</vt:lpstr>
      <vt:lpstr>Office Theme</vt:lpstr>
      <vt:lpstr>Science 15.6.20</vt:lpstr>
      <vt:lpstr>Lesson 1  Materials What are they?</vt:lpstr>
      <vt:lpstr>What Does Material Mean?</vt:lpstr>
      <vt:lpstr>What are these made of?</vt:lpstr>
      <vt:lpstr>What are these made of?</vt:lpstr>
      <vt:lpstr>What are these made of?</vt:lpstr>
      <vt:lpstr>Let’s go on a material hunt!</vt:lpstr>
      <vt:lpstr>Choose something from your house or from the list below. What materials are used to  make a: </vt:lpstr>
      <vt:lpstr>Lesson 2   Describing materials</vt:lpstr>
      <vt:lpstr>Activity Time</vt:lpstr>
      <vt:lpstr>PowerPoint Presentation</vt:lpstr>
      <vt:lpstr>Use the vocabulary on the word cards to help you to describe the materials below</vt:lpstr>
      <vt:lpstr>Describing Materials</vt:lpstr>
      <vt:lpstr>Lesson 3  Grouping Materials </vt:lpstr>
      <vt:lpstr>Grouping Materials</vt:lpstr>
      <vt:lpstr>Identify what each object is made from, draw a circle around them and put them into groups</vt:lpstr>
      <vt:lpstr>PowerPoint Presentation</vt:lpstr>
      <vt:lpstr>Identify what each object is made from, draw a circle around them and put them into the correct group</vt:lpstr>
      <vt:lpstr>PowerPoint Presentation</vt:lpstr>
      <vt:lpstr>Lesson 4  Grouping Materials </vt:lpstr>
      <vt:lpstr>Vocabulary</vt:lpstr>
      <vt:lpstr>PowerPoint Presentation</vt:lpstr>
      <vt:lpstr>Find at least 10 items. What are they made of? Sort them into the correct box</vt:lpstr>
      <vt:lpstr>Lesson 5</vt:lpstr>
      <vt:lpstr>Why Is It Made from That?</vt:lpstr>
      <vt:lpstr>Why Is It Made from That?</vt:lpstr>
      <vt:lpstr>Why Is It Made from That?</vt:lpstr>
      <vt:lpstr>Choose 5 items. Tell your family why they have been made from that material.</vt:lpstr>
      <vt:lpstr>Well done! Now you are able to identify, sort and describe everyday materials.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Wheeler K</dc:creator>
  <cp:lastModifiedBy>Wheeler K</cp:lastModifiedBy>
  <cp:revision>40</cp:revision>
  <dcterms:created xsi:type="dcterms:W3CDTF">2020-06-02T09:46:24Z</dcterms:created>
  <dcterms:modified xsi:type="dcterms:W3CDTF">2020-06-05T09:38:23Z</dcterms:modified>
</cp:coreProperties>
</file>