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1"/>
  </p:notesMasterIdLst>
  <p:sldIdLst>
    <p:sldId id="256" r:id="rId2"/>
    <p:sldId id="273" r:id="rId3"/>
    <p:sldId id="257" r:id="rId4"/>
    <p:sldId id="258" r:id="rId5"/>
    <p:sldId id="259" r:id="rId6"/>
    <p:sldId id="287" r:id="rId7"/>
    <p:sldId id="261" r:id="rId8"/>
    <p:sldId id="262" r:id="rId9"/>
    <p:sldId id="263" r:id="rId10"/>
    <p:sldId id="286" r:id="rId11"/>
    <p:sldId id="283" r:id="rId12"/>
    <p:sldId id="265" r:id="rId13"/>
    <p:sldId id="267" r:id="rId14"/>
    <p:sldId id="284" r:id="rId15"/>
    <p:sldId id="272" r:id="rId16"/>
    <p:sldId id="277" r:id="rId17"/>
    <p:sldId id="285" r:id="rId18"/>
    <p:sldId id="282" r:id="rId19"/>
    <p:sldId id="276" r:id="rId20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22"/>
      <p:bold r:id="rId23"/>
      <p:italic r:id="rId24"/>
      <p:boldItalic r:id="rId25"/>
    </p:embeddedFont>
    <p:embeddedFont>
      <p:font typeface="Poppins" panose="020B0604020202020204" charset="0"/>
      <p:regular r:id="rId26"/>
      <p:bold r:id="rId27"/>
      <p:italic r:id="rId28"/>
      <p:boldItalic r:id="rId29"/>
    </p:embeddedFont>
    <p:embeddedFont>
      <p:font typeface="Comic Sans MS" panose="030F0702030302020204" pitchFamily="66" charset="0"/>
      <p:regular r:id="rId30"/>
      <p:bold r:id="rId31"/>
      <p:italic r:id="rId32"/>
      <p:boldItalic r:id="rId33"/>
    </p:embeddedFont>
    <p:embeddedFont>
      <p:font typeface="Wingdings 3" panose="05040102010807070707" pitchFamily="18" charset="2"/>
      <p:regular r:id="rId3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2b8f46976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2b8f46976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2b8f4697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2b8f4697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72b8f4697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72b8f4697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2b8f4697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2b8f4697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9073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69040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2b8f46976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2b8f46976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4507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72b8f46976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72b8f46976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4099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8626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260611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1596570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4235400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8524229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7585689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6845880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9827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089480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2513229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2779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65473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580899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984732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4020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8248951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5018754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808553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4711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00" y="-63175"/>
            <a:ext cx="8572500" cy="31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263775" y="3295525"/>
            <a:ext cx="5313000" cy="12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solidFill>
                  <a:srgbClr val="4C1130"/>
                </a:solidFill>
              </a:rPr>
              <a:t>Week 7 – 8.6.20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solidFill>
                  <a:srgbClr val="4C1130"/>
                </a:solidFill>
              </a:rPr>
              <a:t>5 </a:t>
            </a:r>
            <a:r>
              <a:rPr lang="en" sz="4000" dirty="0">
                <a:solidFill>
                  <a:srgbClr val="4C1130"/>
                </a:solidFill>
              </a:rPr>
              <a:t>sessions</a:t>
            </a:r>
            <a:endParaRPr sz="4000" dirty="0">
              <a:solidFill>
                <a:srgbClr val="4C113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56" y="296003"/>
            <a:ext cx="6043850" cy="4279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28390" y="296003"/>
            <a:ext cx="21584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Remind yourself of all the sounds on our sound mat. </a:t>
            </a:r>
          </a:p>
          <a:p>
            <a:endParaRPr lang="en-GB" sz="2400" dirty="0" smtClean="0"/>
          </a:p>
          <a:p>
            <a:r>
              <a:rPr lang="en-GB" sz="2400" dirty="0" smtClean="0"/>
              <a:t>How </a:t>
            </a:r>
            <a:r>
              <a:rPr lang="en-GB" sz="2400" dirty="0" smtClean="0"/>
              <a:t>quickly can you say them?</a:t>
            </a:r>
            <a:endParaRPr lang="en-GB" sz="2400" dirty="0" smtClean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7191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1</a:t>
            </a:r>
            <a:endParaRPr sz="3000" u="sng"/>
          </a:p>
        </p:txBody>
      </p:sp>
      <p:sp>
        <p:nvSpPr>
          <p:cNvPr id="61" name="Google Shape;61;p14"/>
          <p:cNvSpPr txBox="1"/>
          <p:nvPr/>
        </p:nvSpPr>
        <p:spPr>
          <a:xfrm>
            <a:off x="846975" y="17555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538999" y="1016375"/>
            <a:ext cx="5053479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Split 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3605150" y="1030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0869" y="3033863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4000" dirty="0" smtClean="0"/>
              <a:t>k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sz="4000" dirty="0" smtClean="0"/>
              <a:t> a c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4000" dirty="0" smtClean="0"/>
              <a:t>k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en-GB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676" y="73572"/>
            <a:ext cx="1502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8.6.20</a:t>
            </a:r>
            <a:endParaRPr lang="en-GB" dirty="0"/>
          </a:p>
        </p:txBody>
      </p:sp>
      <p:sp>
        <p:nvSpPr>
          <p:cNvPr id="5" name="Left Bracket 4"/>
          <p:cNvSpPr/>
          <p:nvPr/>
        </p:nvSpPr>
        <p:spPr>
          <a:xfrm rot="16200000">
            <a:off x="1631751" y="3471107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Bracket 11"/>
          <p:cNvSpPr/>
          <p:nvPr/>
        </p:nvSpPr>
        <p:spPr>
          <a:xfrm rot="16200000">
            <a:off x="3513217" y="3471107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21" t="38763" r="82237" b="39134"/>
          <a:stretch/>
        </p:blipFill>
        <p:spPr>
          <a:xfrm>
            <a:off x="5215974" y="1755563"/>
            <a:ext cx="1804936" cy="1657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777650" y="1283777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3603525" y="1006575"/>
            <a:ext cx="24795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5"/>
          <p:cNvSpPr txBox="1"/>
          <p:nvPr/>
        </p:nvSpPr>
        <p:spPr>
          <a:xfrm>
            <a:off x="539000" y="482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3605150" y="4975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8908" y="2681007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Y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 at d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</a:t>
            </a:r>
            <a:endParaRPr lang="en-GB" sz="4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82802" t="60129" r="851" b="20961"/>
          <a:stretch/>
        </p:blipFill>
        <p:spPr>
          <a:xfrm>
            <a:off x="4991150" y="1632743"/>
            <a:ext cx="2104254" cy="1723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133050" y="245400"/>
            <a:ext cx="8670000" cy="7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Poppins"/>
              <a:buAutoNum type="arabicPeriod"/>
            </a:pP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Sound out these words aloud. 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 dirty="0">
              <a:latin typeface="Poppins"/>
              <a:ea typeface="Poppins"/>
              <a:cs typeface="Poppins"/>
              <a:sym typeface="Poppins"/>
            </a:endParaRPr>
          </a:p>
          <a:p>
            <a:pPr marL="76200" lvl="0" algn="l" rtl="0">
              <a:spcBef>
                <a:spcPts val="0"/>
              </a:spcBef>
              <a:spcAft>
                <a:spcPts val="0"/>
              </a:spcAft>
              <a:buSzPts val="2400"/>
            </a:pP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2. Copy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them down and add sound buttons. Can you </a:t>
            </a: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spot a digraph or split digraph in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each word?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523600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hawk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straw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draw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3725125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yawn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gaze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flake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6372000" y="2394349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shape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came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cape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723925" y="1419975"/>
            <a:ext cx="7421592" cy="5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latin typeface="Poppins"/>
                <a:ea typeface="Poppins"/>
                <a:cs typeface="Poppins"/>
                <a:sym typeface="Poppins"/>
              </a:rPr>
              <a:t>For example</a:t>
            </a:r>
            <a:r>
              <a:rPr lang="en" sz="4800" dirty="0"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" sz="4800" dirty="0" smtClean="0">
                <a:latin typeface="Poppins"/>
                <a:ea typeface="Poppins"/>
                <a:cs typeface="Poppins"/>
                <a:sym typeface="Poppins"/>
              </a:rPr>
              <a:t>paw      cake</a:t>
            </a:r>
            <a:endParaRPr sz="4800" dirty="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86" name="Google Shape;86;p16"/>
          <p:cNvCxnSpPr/>
          <p:nvPr/>
        </p:nvCxnSpPr>
        <p:spPr>
          <a:xfrm flipV="1">
            <a:off x="3943977" y="2221612"/>
            <a:ext cx="848740" cy="24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Oval 2"/>
          <p:cNvSpPr/>
          <p:nvPr/>
        </p:nvSpPr>
        <p:spPr>
          <a:xfrm>
            <a:off x="3541985" y="2172989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542685" y="2178249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812216" y="2183507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eft Bracket 10"/>
          <p:cNvSpPr/>
          <p:nvPr/>
        </p:nvSpPr>
        <p:spPr>
          <a:xfrm rot="16200000">
            <a:off x="6506573" y="1979072"/>
            <a:ext cx="200333" cy="630221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4593" y="73573"/>
            <a:ext cx="6053960" cy="12198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31227" y="216252"/>
            <a:ext cx="5917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1. Segment and blend each </a:t>
            </a:r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word aloud.</a:t>
            </a:r>
            <a:endParaRPr lang="en-GB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en-GB" sz="5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2. Copy each word </a:t>
            </a:r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using </a:t>
            </a:r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your neatest handwriting.</a:t>
            </a:r>
          </a:p>
          <a:p>
            <a:endParaRPr lang="en-GB" sz="5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3. Add a picture to represent each word. </a:t>
            </a:r>
            <a:endParaRPr lang="en-GB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736119"/>
              </p:ext>
            </p:extLst>
          </p:nvPr>
        </p:nvGraphicFramePr>
        <p:xfrm>
          <a:off x="987972" y="1436149"/>
          <a:ext cx="7052442" cy="3639650"/>
        </p:xfrm>
        <a:graphic>
          <a:graphicData uri="http://schemas.openxmlformats.org/drawingml/2006/table">
            <a:tbl>
              <a:tblPr firstRow="1" bandRow="1">
                <a:solidFill>
                  <a:srgbClr val="FFFF99"/>
                </a:solidFill>
                <a:tableStyleId>{5C22544A-7EE6-4342-B048-85BDC9FD1C3A}</a:tableStyleId>
              </a:tblPr>
              <a:tblGrid>
                <a:gridCol w="3526221">
                  <a:extLst>
                    <a:ext uri="{9D8B030D-6E8A-4147-A177-3AD203B41FA5}">
                      <a16:colId xmlns:a16="http://schemas.microsoft.com/office/drawing/2014/main" val="2011525642"/>
                    </a:ext>
                  </a:extLst>
                </a:gridCol>
                <a:gridCol w="3526221">
                  <a:extLst>
                    <a:ext uri="{9D8B030D-6E8A-4147-A177-3AD203B41FA5}">
                      <a16:colId xmlns:a16="http://schemas.microsoft.com/office/drawing/2014/main" val="2097202038"/>
                    </a:ext>
                  </a:extLst>
                </a:gridCol>
              </a:tblGrid>
              <a:tr h="1819825">
                <a:tc>
                  <a:txBody>
                    <a:bodyPr/>
                    <a:lstStyle/>
                    <a:p>
                      <a:r>
                        <a:rPr lang="en-GB" sz="4400" dirty="0" smtClean="0">
                          <a:solidFill>
                            <a:sysClr val="windowText" lastClr="000000"/>
                          </a:solidFill>
                        </a:rPr>
                        <a:t>cake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claw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852676"/>
                  </a:ext>
                </a:extLst>
              </a:tr>
              <a:tr h="1819825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seesaw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grapes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045708"/>
                  </a:ext>
                </a:extLst>
              </a:tr>
            </a:tbl>
          </a:graphicData>
        </a:graphic>
      </p:graphicFrame>
      <p:pic>
        <p:nvPicPr>
          <p:cNvPr id="2050" name="Picture 2" descr="Best Birthday Cake - Handle the He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876" y="1608083"/>
            <a:ext cx="1495834" cy="149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02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smtClean="0"/>
              <a:t>Session 2</a:t>
            </a:r>
            <a:endParaRPr sz="3000" u="sng"/>
          </a:p>
        </p:txBody>
      </p:sp>
      <p:sp>
        <p:nvSpPr>
          <p:cNvPr id="102" name="Google Shape;102;p18"/>
          <p:cNvSpPr txBox="1"/>
          <p:nvPr/>
        </p:nvSpPr>
        <p:spPr>
          <a:xfrm>
            <a:off x="538999" y="648375"/>
            <a:ext cx="7848255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9.6.20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721" t="38763" r="82237" b="39134"/>
          <a:stretch/>
        </p:blipFill>
        <p:spPr>
          <a:xfrm>
            <a:off x="915369" y="2365440"/>
            <a:ext cx="1544052" cy="141800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409" y="3875779"/>
            <a:ext cx="32718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M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sz="3400" dirty="0" smtClean="0"/>
              <a:t> a c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en-GB" sz="3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4386960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82802" t="60129" r="851" b="20961"/>
          <a:stretch/>
        </p:blipFill>
        <p:spPr>
          <a:xfrm>
            <a:off x="4540759" y="2395270"/>
            <a:ext cx="1694657" cy="13881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87187" y="3783446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Y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 at d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Read these words aloud. Don’t forget to use your phonics fingers to help segment the different sounds before you blend them together.</a:t>
            </a:r>
            <a:endParaRPr sz="2800" dirty="0"/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1598" t="30647" r="50573" b="36316"/>
          <a:stretch/>
        </p:blipFill>
        <p:spPr>
          <a:xfrm>
            <a:off x="3046122" y="1736267"/>
            <a:ext cx="4380633" cy="29238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/>
          <p:nvPr/>
        </p:nvSpPr>
        <p:spPr>
          <a:xfrm>
            <a:off x="0" y="935501"/>
            <a:ext cx="9144001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word down using the correct </a:t>
            </a:r>
            <a:r>
              <a:rPr lang="en" sz="2000" dirty="0" smtClean="0"/>
              <a:t>digraph. </a:t>
            </a:r>
            <a:endParaRPr sz="2000" dirty="0"/>
          </a:p>
        </p:txBody>
      </p:sp>
      <p:sp>
        <p:nvSpPr>
          <p:cNvPr id="125" name="Google Shape;125;p20"/>
          <p:cNvSpPr txBox="1"/>
          <p:nvPr/>
        </p:nvSpPr>
        <p:spPr>
          <a:xfrm>
            <a:off x="1717453" y="-166318"/>
            <a:ext cx="5319539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055874" y="1782033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cr___l</a:t>
            </a:r>
            <a:endParaRPr sz="4500" dirty="0"/>
          </a:p>
        </p:txBody>
      </p:sp>
      <p:sp>
        <p:nvSpPr>
          <p:cNvPr id="127" name="Google Shape;127;p20"/>
          <p:cNvSpPr txBox="1"/>
          <p:nvPr/>
        </p:nvSpPr>
        <p:spPr>
          <a:xfrm>
            <a:off x="4007133" y="1771318"/>
            <a:ext cx="2091052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/>
              <a:t>c</a:t>
            </a:r>
            <a:r>
              <a:rPr lang="en" sz="4500" dirty="0" smtClean="0"/>
              <a:t>__v__</a:t>
            </a:r>
            <a:endParaRPr sz="4500" dirty="0"/>
          </a:p>
        </p:txBody>
      </p:sp>
      <p:sp>
        <p:nvSpPr>
          <p:cNvPr id="128" name="Google Shape;128;p20"/>
          <p:cNvSpPr txBox="1"/>
          <p:nvPr/>
        </p:nvSpPr>
        <p:spPr>
          <a:xfrm>
            <a:off x="7371543" y="1726845"/>
            <a:ext cx="242201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/>
              <a:t>h</a:t>
            </a:r>
            <a:r>
              <a:rPr lang="en" sz="4500" dirty="0" smtClean="0"/>
              <a:t>___k</a:t>
            </a:r>
            <a:endParaRPr sz="4500" dirty="0"/>
          </a:p>
        </p:txBody>
      </p:sp>
      <p:sp>
        <p:nvSpPr>
          <p:cNvPr id="129" name="Google Shape;129;p20"/>
          <p:cNvSpPr txBox="1"/>
          <p:nvPr/>
        </p:nvSpPr>
        <p:spPr>
          <a:xfrm>
            <a:off x="390056" y="4026073"/>
            <a:ext cx="2252573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/>
              <a:t>jigs___</a:t>
            </a:r>
            <a:endParaRPr sz="4000" dirty="0"/>
          </a:p>
        </p:txBody>
      </p:sp>
      <p:sp>
        <p:nvSpPr>
          <p:cNvPr id="130" name="Google Shape;130;p20"/>
          <p:cNvSpPr txBox="1"/>
          <p:nvPr/>
        </p:nvSpPr>
        <p:spPr>
          <a:xfrm>
            <a:off x="3265821" y="4098414"/>
            <a:ext cx="240345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sn__k__</a:t>
            </a:r>
            <a:endParaRPr sz="4500" dirty="0"/>
          </a:p>
        </p:txBody>
      </p:sp>
      <p:sp>
        <p:nvSpPr>
          <p:cNvPr id="131" name="Google Shape;131;p20"/>
          <p:cNvSpPr txBox="1"/>
          <p:nvPr/>
        </p:nvSpPr>
        <p:spPr>
          <a:xfrm>
            <a:off x="6721980" y="4098414"/>
            <a:ext cx="3194403" cy="17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pl__n__</a:t>
            </a:r>
            <a:endParaRPr sz="4500" dirty="0"/>
          </a:p>
        </p:txBody>
      </p:sp>
      <p:sp>
        <p:nvSpPr>
          <p:cNvPr id="3" name="AutoShape 14" descr="Do Scarecrows Actually Work? | Mental Floss"/>
          <p:cNvSpPr>
            <a:spLocks noChangeAspect="1" noChangeArrowheads="1"/>
          </p:cNvSpPr>
          <p:nvPr/>
        </p:nvSpPr>
        <p:spPr bwMode="auto">
          <a:xfrm>
            <a:off x="-1201080" y="261990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8" descr="Why shouldn't we stare in Kuwait ? – kuwait lifestyle"/>
          <p:cNvSpPr>
            <a:spLocks noChangeAspect="1" noChangeArrowheads="1"/>
          </p:cNvSpPr>
          <p:nvPr/>
        </p:nvSpPr>
        <p:spPr bwMode="auto">
          <a:xfrm>
            <a:off x="-2843258" y="3148970"/>
            <a:ext cx="75728" cy="7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Vector Illustration Of Cartoon Baby Learn To Crawl Royalty Fre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62" y="1686778"/>
            <a:ext cx="956271" cy="95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oon Cave Background. Vector Clip Art Illustration With Simpl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493" y="1698802"/>
            <a:ext cx="1159767" cy="82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oon Eagle Flying Royalty Free Cliparts, Vectors, And Stoc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26605" y="1788647"/>
            <a:ext cx="1044938" cy="6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lobe Cartoon png download - 797*797 - Free Transparent Jigsaw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26" y="2989095"/>
            <a:ext cx="1290269" cy="114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nake Cartoon | Free Vectors, Stock Photos &amp; PS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32" y="2929915"/>
            <a:ext cx="1090983" cy="126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irplane Animation Aircraft Plane Cartoon Free Download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452" y="3224698"/>
            <a:ext cx="1542683" cy="64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0"/>
          <p:cNvSpPr txBox="1"/>
          <p:nvPr/>
        </p:nvSpPr>
        <p:spPr>
          <a:xfrm>
            <a:off x="1807777" y="-169515"/>
            <a:ext cx="5319539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055874" y="1782033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cr</a:t>
            </a:r>
            <a:r>
              <a:rPr lang="en" sz="4500" dirty="0" smtClean="0">
                <a:solidFill>
                  <a:srgbClr val="FF0000"/>
                </a:solidFill>
              </a:rPr>
              <a:t>aw</a:t>
            </a:r>
            <a:r>
              <a:rPr lang="en" sz="4500" dirty="0" smtClean="0"/>
              <a:t>l</a:t>
            </a:r>
            <a:endParaRPr sz="4500" dirty="0"/>
          </a:p>
        </p:txBody>
      </p:sp>
      <p:sp>
        <p:nvSpPr>
          <p:cNvPr id="127" name="Google Shape;127;p20"/>
          <p:cNvSpPr txBox="1"/>
          <p:nvPr/>
        </p:nvSpPr>
        <p:spPr>
          <a:xfrm>
            <a:off x="4007133" y="1771318"/>
            <a:ext cx="2091052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c</a:t>
            </a:r>
            <a:r>
              <a:rPr lang="en" sz="4500" dirty="0" smtClean="0">
                <a:solidFill>
                  <a:srgbClr val="FF0000"/>
                </a:solidFill>
              </a:rPr>
              <a:t>a</a:t>
            </a:r>
            <a:r>
              <a:rPr lang="en" sz="4500" dirty="0" smtClean="0"/>
              <a:t>v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7371543" y="1726845"/>
            <a:ext cx="242201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h</a:t>
            </a:r>
            <a:r>
              <a:rPr lang="en" sz="4500" dirty="0" smtClean="0">
                <a:solidFill>
                  <a:srgbClr val="FF0000"/>
                </a:solidFill>
              </a:rPr>
              <a:t>aw</a:t>
            </a:r>
            <a:r>
              <a:rPr lang="en" sz="4500" dirty="0" smtClean="0"/>
              <a:t>k</a:t>
            </a:r>
            <a:endParaRPr sz="4500" dirty="0"/>
          </a:p>
        </p:txBody>
      </p:sp>
      <p:sp>
        <p:nvSpPr>
          <p:cNvPr id="129" name="Google Shape;129;p20"/>
          <p:cNvSpPr txBox="1"/>
          <p:nvPr/>
        </p:nvSpPr>
        <p:spPr>
          <a:xfrm>
            <a:off x="390056" y="4026073"/>
            <a:ext cx="2252573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/>
              <a:t>jigs</a:t>
            </a:r>
            <a:r>
              <a:rPr lang="en" sz="4000" dirty="0" smtClean="0">
                <a:solidFill>
                  <a:srgbClr val="FF0000"/>
                </a:solidFill>
              </a:rPr>
              <a:t>aw</a:t>
            </a:r>
            <a:endParaRPr sz="4000" dirty="0">
              <a:solidFill>
                <a:srgbClr val="FF0000"/>
              </a:solidFill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3265821" y="4098414"/>
            <a:ext cx="240345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sn</a:t>
            </a:r>
            <a:r>
              <a:rPr lang="en" sz="4500" dirty="0" smtClean="0">
                <a:solidFill>
                  <a:srgbClr val="FF0000"/>
                </a:solidFill>
              </a:rPr>
              <a:t>a</a:t>
            </a:r>
            <a:r>
              <a:rPr lang="en" sz="4500" dirty="0" smtClean="0"/>
              <a:t>k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131" name="Google Shape;131;p20"/>
          <p:cNvSpPr txBox="1"/>
          <p:nvPr/>
        </p:nvSpPr>
        <p:spPr>
          <a:xfrm>
            <a:off x="6721980" y="4098414"/>
            <a:ext cx="3194403" cy="17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pl</a:t>
            </a:r>
            <a:r>
              <a:rPr lang="en" sz="4500" dirty="0" smtClean="0">
                <a:solidFill>
                  <a:srgbClr val="FF0000"/>
                </a:solidFill>
              </a:rPr>
              <a:t>a</a:t>
            </a:r>
            <a:r>
              <a:rPr lang="en" sz="4500" dirty="0" smtClean="0"/>
              <a:t>n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3" name="AutoShape 14" descr="Do Scarecrows Actually Work? | Mental Floss"/>
          <p:cNvSpPr>
            <a:spLocks noChangeAspect="1" noChangeArrowheads="1"/>
          </p:cNvSpPr>
          <p:nvPr/>
        </p:nvSpPr>
        <p:spPr bwMode="auto">
          <a:xfrm>
            <a:off x="-1201080" y="261990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8" descr="Why shouldn't we stare in Kuwait ? – kuwait lifestyle"/>
          <p:cNvSpPr>
            <a:spLocks noChangeAspect="1" noChangeArrowheads="1"/>
          </p:cNvSpPr>
          <p:nvPr/>
        </p:nvSpPr>
        <p:spPr bwMode="auto">
          <a:xfrm>
            <a:off x="-2843258" y="3148970"/>
            <a:ext cx="75728" cy="7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Vector Illustration Of Cartoon Baby Learn To Crawl Royalty Fre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62" y="1686778"/>
            <a:ext cx="956271" cy="95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oon Cave Background. Vector Clip Art Illustration With Simpl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493" y="1698802"/>
            <a:ext cx="1159767" cy="82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oon Eagle Flying Royalty Free Cliparts, Vectors, And Stoc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26605" y="1788647"/>
            <a:ext cx="1044938" cy="6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lobe Cartoon png download - 797*797 - Free Transparent Jigsaw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26" y="2989095"/>
            <a:ext cx="1290269" cy="114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nake Cartoon | Free Vectors, Stock Photos &amp; PS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32" y="2929915"/>
            <a:ext cx="1090983" cy="126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irplane Animation Aircraft Plane Cartoon Free Download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452" y="3224698"/>
            <a:ext cx="1542683" cy="64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9262" y="108857"/>
            <a:ext cx="1580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solidFill>
                  <a:srgbClr val="FF0000"/>
                </a:solidFill>
              </a:rPr>
              <a:t>Answers</a:t>
            </a:r>
            <a:endParaRPr lang="en-GB" sz="2400" b="1" u="sng" dirty="0">
              <a:solidFill>
                <a:srgbClr val="FF0000"/>
              </a:solidFill>
            </a:endParaRPr>
          </a:p>
        </p:txBody>
      </p:sp>
      <p:sp>
        <p:nvSpPr>
          <p:cNvPr id="19" name="Google Shape;124;p20"/>
          <p:cNvSpPr txBox="1"/>
          <p:nvPr/>
        </p:nvSpPr>
        <p:spPr>
          <a:xfrm>
            <a:off x="0" y="935501"/>
            <a:ext cx="9144001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word down using the correct </a:t>
            </a:r>
            <a:r>
              <a:rPr lang="en" sz="2000" dirty="0" smtClean="0"/>
              <a:t>digraph. 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3968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3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294290" y="648375"/>
            <a:ext cx="7872248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4000" u="sng" dirty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lang="en-GB"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10.6.20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721" t="38763" r="82237" b="39134"/>
          <a:stretch/>
        </p:blipFill>
        <p:spPr>
          <a:xfrm>
            <a:off x="915369" y="2365440"/>
            <a:ext cx="1544052" cy="141800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409" y="3875779"/>
            <a:ext cx="32718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M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sz="3400" dirty="0" smtClean="0"/>
              <a:t> a c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en-GB" sz="3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4386960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82802" t="60129" r="851" b="20961"/>
          <a:stretch/>
        </p:blipFill>
        <p:spPr>
          <a:xfrm>
            <a:off x="4540759" y="2395270"/>
            <a:ext cx="1694657" cy="13881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87187" y="3783446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Y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 at d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1511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Read these words aloud. Don’t forget to use your phonics fingers to help segment the different sounds before you blend them together.</a:t>
            </a:r>
            <a:endParaRPr sz="2800" dirty="0"/>
          </a:p>
        </p:txBody>
      </p:sp>
      <p:pic>
        <p:nvPicPr>
          <p:cNvPr id="148" name="Google Shape;14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2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2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1683" t="43683" r="51147" b="23929"/>
          <a:stretch/>
        </p:blipFill>
        <p:spPr>
          <a:xfrm>
            <a:off x="2743198" y="1651109"/>
            <a:ext cx="4844303" cy="3246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 dirty="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</a:t>
            </a:r>
            <a:r>
              <a:rPr lang="en" sz="2000" dirty="0" smtClean="0"/>
              <a:t>sound.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</a:t>
            </a:r>
            <a:r>
              <a:rPr lang="en" sz="2000" dirty="0" smtClean="0"/>
              <a:t>.</a:t>
            </a:r>
            <a:endParaRPr sz="2000" dirty="0"/>
          </a:p>
          <a:p>
            <a:r>
              <a:rPr lang="en" sz="2000" dirty="0"/>
              <a:t>Then click on </a:t>
            </a:r>
            <a:r>
              <a:rPr lang="en-GB" sz="2000" dirty="0"/>
              <a:t>Phase 5 for ‘aw’ and ‘</a:t>
            </a:r>
            <a:r>
              <a:rPr lang="en-GB" sz="2000" dirty="0" err="1"/>
              <a:t>a_e</a:t>
            </a:r>
            <a:r>
              <a:rPr lang="en-GB" sz="2000" dirty="0"/>
              <a:t>’ words. </a:t>
            </a:r>
            <a:r>
              <a:rPr lang="en" sz="2000" dirty="0" smtClean="0"/>
              <a:t>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</a:t>
            </a:r>
            <a:r>
              <a:rPr lang="en" sz="2000" dirty="0" smtClean="0"/>
              <a:t>:)                   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4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444408" y="605473"/>
            <a:ext cx="7963867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4000" u="sng" dirty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lang="en-GB"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11.6.20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721" t="38763" r="82237" b="39134"/>
          <a:stretch/>
        </p:blipFill>
        <p:spPr>
          <a:xfrm>
            <a:off x="915369" y="2365440"/>
            <a:ext cx="1544052" cy="141800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409" y="3875779"/>
            <a:ext cx="32718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M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sz="3400" dirty="0" smtClean="0"/>
              <a:t> a c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en-GB" sz="3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4386960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82802" t="60129" r="851" b="20961"/>
          <a:stretch/>
        </p:blipFill>
        <p:spPr>
          <a:xfrm>
            <a:off x="4540759" y="2395270"/>
            <a:ext cx="1694657" cy="13881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87187" y="3783446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Y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 at d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1094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79441" y="1648050"/>
            <a:ext cx="7480453" cy="240167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Google Shape;208;p29"/>
          <p:cNvSpPr txBox="1"/>
          <p:nvPr/>
        </p:nvSpPr>
        <p:spPr>
          <a:xfrm>
            <a:off x="143219" y="1000223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200" dirty="0">
                <a:latin typeface="Comic Sans MS" panose="030F0702030302020204" pitchFamily="66" charset="0"/>
              </a:rPr>
              <a:t>Can you fill in the missing words for the following sentences?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209" name="Google Shape;209;p29"/>
          <p:cNvSpPr txBox="1"/>
          <p:nvPr/>
        </p:nvSpPr>
        <p:spPr>
          <a:xfrm>
            <a:off x="2028496" y="-137711"/>
            <a:ext cx="4908331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" name="Google Shape;208;p29"/>
          <p:cNvSpPr txBox="1"/>
          <p:nvPr/>
        </p:nvSpPr>
        <p:spPr>
          <a:xfrm>
            <a:off x="817612" y="1814836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Can you pass me a _____________ please?</a:t>
            </a:r>
          </a:p>
          <a:p>
            <a:endParaRPr lang="en-US" sz="2200" dirty="0">
              <a:solidFill>
                <a:schemeClr val="bg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The __________ fireman came to the rescue. </a:t>
            </a:r>
          </a:p>
          <a:p>
            <a:endParaRPr lang="en-US" sz="2200" dirty="0">
              <a:solidFill>
                <a:schemeClr val="bg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The bird let out a gigantic __________. </a:t>
            </a:r>
          </a:p>
          <a:p>
            <a:endParaRPr lang="en-US" sz="2200" dirty="0">
              <a:latin typeface="Comic Sans MS" panose="030F0702030302020204" pitchFamily="66" charset="0"/>
            </a:endParaRPr>
          </a:p>
          <a:p>
            <a:endParaRPr lang="en-US" sz="22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17612" y="4251288"/>
            <a:ext cx="7687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squawk        straw       brave</a:t>
            </a:r>
            <a:endParaRPr lang="en-GB" sz="32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82;p26"/>
          <p:cNvSpPr txBox="1"/>
          <p:nvPr/>
        </p:nvSpPr>
        <p:spPr>
          <a:xfrm>
            <a:off x="275966" y="167907"/>
            <a:ext cx="8778000" cy="17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Ask an adult to say one word at a time. </a:t>
            </a:r>
            <a:endParaRPr sz="2900" dirty="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dirty="0">
                <a:solidFill>
                  <a:srgbClr val="4C1130"/>
                </a:solidFill>
              </a:rPr>
              <a:t>Without looking, try to spell the word. </a:t>
            </a:r>
            <a:endParaRPr sz="2900" dirty="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dirty="0">
                <a:solidFill>
                  <a:srgbClr val="4C1130"/>
                </a:solidFill>
              </a:rPr>
              <a:t>Then check your answers together. </a:t>
            </a:r>
            <a:r>
              <a:rPr lang="en" sz="2900" dirty="0"/>
              <a:t> </a:t>
            </a:r>
            <a:endParaRPr sz="2900" dirty="0"/>
          </a:p>
        </p:txBody>
      </p:sp>
      <p:pic>
        <p:nvPicPr>
          <p:cNvPr id="6" name="Google Shape;183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780351" y="184775"/>
            <a:ext cx="1034326" cy="107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683" t="43683" r="51147" b="23929"/>
          <a:stretch/>
        </p:blipFill>
        <p:spPr>
          <a:xfrm>
            <a:off x="440775" y="2060790"/>
            <a:ext cx="3919391" cy="26268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1598" t="31226" r="50573" b="36316"/>
          <a:stretch/>
        </p:blipFill>
        <p:spPr>
          <a:xfrm>
            <a:off x="4664966" y="2079171"/>
            <a:ext cx="3977735" cy="260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9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5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539000" y="648375"/>
            <a:ext cx="7743152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4000" u="sng" dirty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lang="en-GB"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12.6.20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721" t="38763" r="82237" b="39134"/>
          <a:stretch/>
        </p:blipFill>
        <p:spPr>
          <a:xfrm>
            <a:off x="915369" y="2365440"/>
            <a:ext cx="1544052" cy="141800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409" y="3875779"/>
            <a:ext cx="32718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M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sz="3400" dirty="0" smtClean="0"/>
              <a:t> a c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GB" sz="3400" dirty="0" smtClean="0"/>
              <a:t>k</a:t>
            </a:r>
            <a:r>
              <a:rPr lang="en-GB" sz="3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en-GB" sz="3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4386960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aw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82802" t="60129" r="851" b="20961"/>
          <a:stretch/>
        </p:blipFill>
        <p:spPr>
          <a:xfrm>
            <a:off x="4540759" y="2395270"/>
            <a:ext cx="1694657" cy="13881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87187" y="3783446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Y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 at d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aw</a:t>
            </a:r>
            <a:r>
              <a:rPr lang="en-GB" sz="4000" dirty="0" smtClean="0"/>
              <a:t>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9095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4254461" y="222848"/>
            <a:ext cx="4384714" cy="211117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Could you put 3 of these words into your own sentences?</a:t>
            </a:r>
            <a:endParaRPr lang="en-GB" sz="2800" dirty="0"/>
          </a:p>
        </p:txBody>
      </p:sp>
      <p:sp>
        <p:nvSpPr>
          <p:cNvPr id="5" name="Google Shape;210;p29"/>
          <p:cNvSpPr/>
          <p:nvPr/>
        </p:nvSpPr>
        <p:spPr>
          <a:xfrm>
            <a:off x="4666592" y="2334025"/>
            <a:ext cx="4181957" cy="2294400"/>
          </a:xfrm>
          <a:prstGeom prst="cloudCallout">
            <a:avLst>
              <a:gd name="adj1" fmla="val -40595"/>
              <a:gd name="adj2" fmla="val 59355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211;p29"/>
          <p:cNvSpPr txBox="1"/>
          <p:nvPr/>
        </p:nvSpPr>
        <p:spPr>
          <a:xfrm>
            <a:off x="5517931" y="2680760"/>
            <a:ext cx="3121244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0000FF"/>
                </a:solidFill>
              </a:rPr>
              <a:t>Remember to start each sentence with a </a:t>
            </a:r>
            <a:r>
              <a:rPr lang="en" sz="2000" u="sng" dirty="0">
                <a:solidFill>
                  <a:srgbClr val="0000FF"/>
                </a:solidFill>
              </a:rPr>
              <a:t>capital letter </a:t>
            </a:r>
            <a:r>
              <a:rPr lang="en" sz="2000" dirty="0">
                <a:solidFill>
                  <a:srgbClr val="0000FF"/>
                </a:solidFill>
              </a:rPr>
              <a:t>and </a:t>
            </a:r>
            <a:r>
              <a:rPr lang="en" sz="2000" dirty="0" smtClean="0">
                <a:solidFill>
                  <a:srgbClr val="0000FF"/>
                </a:solidFill>
              </a:rPr>
              <a:t>finish </a:t>
            </a:r>
            <a:r>
              <a:rPr lang="en" sz="2000" dirty="0">
                <a:solidFill>
                  <a:srgbClr val="0000FF"/>
                </a:solidFill>
              </a:rPr>
              <a:t>with a </a:t>
            </a:r>
            <a:r>
              <a:rPr lang="en" sz="2000" u="sng" dirty="0">
                <a:solidFill>
                  <a:srgbClr val="0000FF"/>
                </a:solidFill>
              </a:rPr>
              <a:t>full stop.</a:t>
            </a:r>
            <a:endParaRPr sz="2000" u="sng" dirty="0">
              <a:solidFill>
                <a:srgbClr val="0000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1683" t="43683" r="51147" b="23929"/>
          <a:stretch/>
        </p:blipFill>
        <p:spPr>
          <a:xfrm>
            <a:off x="440775" y="2402175"/>
            <a:ext cx="3543694" cy="23750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598" t="31226" r="50573" b="37040"/>
          <a:stretch/>
        </p:blipFill>
        <p:spPr>
          <a:xfrm>
            <a:off x="440775" y="144837"/>
            <a:ext cx="3593725" cy="230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9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sounds.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</a:t>
            </a:r>
            <a:r>
              <a:rPr lang="en" sz="2000" dirty="0" smtClean="0"/>
              <a:t>.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Then click on Phase </a:t>
            </a:r>
            <a:r>
              <a:rPr lang="en" sz="2000" dirty="0" smtClean="0"/>
              <a:t>5 </a:t>
            </a:r>
            <a:r>
              <a:rPr lang="en" sz="2000" dirty="0"/>
              <a:t>for </a:t>
            </a:r>
            <a:r>
              <a:rPr lang="en" sz="2000" dirty="0" smtClean="0"/>
              <a:t>‘aw’ and ‘a_e’ words</a:t>
            </a:r>
            <a:r>
              <a:rPr lang="en" sz="2000" dirty="0"/>
              <a:t>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:)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859569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366</TotalTime>
  <Words>526</Words>
  <Application>Microsoft Office PowerPoint</Application>
  <PresentationFormat>On-screen Show (16:9)</PresentationFormat>
  <Paragraphs>119</Paragraphs>
  <Slides>19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Century Gothic</vt:lpstr>
      <vt:lpstr>Poppins</vt:lpstr>
      <vt:lpstr>Arial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29</cp:revision>
  <dcterms:modified xsi:type="dcterms:W3CDTF">2020-06-01T06:13:52Z</dcterms:modified>
</cp:coreProperties>
</file>