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7" r:id="rId2"/>
  </p:sldMasterIdLst>
  <p:notesMasterIdLst>
    <p:notesMasterId r:id="rId42"/>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1770A0-A40F-4FC2-A141-4A3D87263838}" type="datetimeFigureOut">
              <a:rPr lang="en-US" smtClean="0"/>
              <a:t>6/12/2020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2C690B-B2B7-4F7C-8EEE-88506E382A79}" type="slidenum">
              <a:rPr lang="en-US" smtClean="0"/>
              <a:t>‹#›</a:t>
            </a:fld>
            <a:endParaRPr lang="en-US"/>
          </a:p>
        </p:txBody>
      </p:sp>
    </p:spTree>
    <p:extLst>
      <p:ext uri="{BB962C8B-B14F-4D97-AF65-F5344CB8AC3E}">
        <p14:creationId xmlns:p14="http://schemas.microsoft.com/office/powerpoint/2010/main" val="1045760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0" name="Google Shape;32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96581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6" name="Google Shape;326;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4128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88226bdca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g88226bdca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6159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9" name="Google Shape;34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45258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8833c13000_1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7" name="Google Shape;357;g8833c1300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331684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8833c13000_1_1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3" name="Google Shape;363;g8833c13000_1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274756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8997b78dac_0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8" name="Google Shape;368;g8997b78da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23036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8997b78dac_0_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3" name="Google Shape;373;g8997b78dac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52931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8997b78dac_0_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8" name="Google Shape;378;g8997b78dac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002735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8997b78dac_0_1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3" name="Google Shape;383;g8997b78dac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33913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8997b78dac_0_3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97" name="Google Shape;397;g8997b78dac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788974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g8997b78dac_0_1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5" name="Google Shape;415;g8997b78dac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28591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g8997b78dac_0_4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20" name="Google Shape;420;g8997b78dac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048004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8997b78dac_0_1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25" name="Google Shape;425;g8997b78dac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292610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8997b78dac_0_5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0" name="Google Shape;430;g8997b78dac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903918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g8997b78dac_0_5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5" name="Google Shape;435;g8997b78dac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87219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8997b78dac_0_6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5" name="Google Shape;445;g8997b78dac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935095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8997b78dac_0_7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50" name="Google Shape;450;g8997b78dac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878616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8997b78dac_0_7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55" name="Google Shape;455;g8997b78dac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291410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g8997b78dac_0_6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0" name="Google Shape;460;g8997b78dac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035392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g8997b78dac_0_8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5" name="Google Shape;465;g8997b78dac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035235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8997b78dac_0_8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70" name="Google Shape;470;g8997b78dac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561852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8997b78dac_0_9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76" name="Google Shape;476;g8997b78dac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073486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8997b78dac_0_9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2" name="Google Shape;482;g8997b78dac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389693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Google Shape;487;g8997b78dac_0_11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8" name="Google Shape;488;g8997b78dac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481617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g8997b78dac_0_10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94" name="Google Shape;494;g8997b78dac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984352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0" name="Google Shape;50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210708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8649dff90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8649dff90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47056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g8649dff904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2" name="Google Shape;512;g8649dff904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560034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g8649dff904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3" name="Google Shape;523;g8649dff904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704383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g8649dff904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4" name="Google Shape;534;g8649dff904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409351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9"/>
        <p:cNvGrpSpPr/>
        <p:nvPr/>
      </p:nvGrpSpPr>
      <p:grpSpPr>
        <a:xfrm>
          <a:off x="0" y="0"/>
          <a:ext cx="0" cy="0"/>
          <a:chOff x="0" y="0"/>
          <a:chExt cx="0" cy="0"/>
        </a:xfrm>
      </p:grpSpPr>
      <p:sp>
        <p:nvSpPr>
          <p:cNvPr id="540" name="Google Shape;540;g8649dff904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1" name="Google Shape;541;g8649dff904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42438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g8649dff904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6" name="Google Shape;546;g8649dff904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306919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g8649dff904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1" name="Google Shape;551;g8649dff904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36755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g8649dff904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6" name="Google Shape;556;g8649dff904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58069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g8839de34f0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3" name="Google Shape;563;g8839de34f0_0_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490813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g8839de34f0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2" name="Google Shape;572;g8839de34f0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83557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g8839de34f0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4" name="Google Shape;584;g8839de34f0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94047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8"/>
        <p:cNvGrpSpPr/>
        <p:nvPr/>
      </p:nvGrpSpPr>
      <p:grpSpPr>
        <a:xfrm>
          <a:off x="0" y="0"/>
          <a:ext cx="0" cy="0"/>
          <a:chOff x="0" y="0"/>
          <a:chExt cx="0" cy="0"/>
        </a:xfrm>
      </p:grpSpPr>
      <p:sp>
        <p:nvSpPr>
          <p:cNvPr id="589" name="Google Shape;589;g8839de34f0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0" name="Google Shape;590;g8839de34f0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12331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64489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02249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65437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95749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28143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58213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91053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77405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6330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5164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5952329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58"/>
        <p:cNvGrpSpPr/>
        <p:nvPr/>
      </p:nvGrpSpPr>
      <p:grpSpPr>
        <a:xfrm>
          <a:off x="0" y="0"/>
          <a:ext cx="0" cy="0"/>
          <a:chOff x="0" y="0"/>
          <a:chExt cx="0" cy="0"/>
        </a:xfrm>
      </p:grpSpPr>
    </p:spTree>
    <p:extLst>
      <p:ext uri="{BB962C8B-B14F-4D97-AF65-F5344CB8AC3E}">
        <p14:creationId xmlns:p14="http://schemas.microsoft.com/office/powerpoint/2010/main" val="4245576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59"/>
        <p:cNvGrpSpPr/>
        <p:nvPr/>
      </p:nvGrpSpPr>
      <p:grpSpPr>
        <a:xfrm>
          <a:off x="0" y="0"/>
          <a:ext cx="0" cy="0"/>
          <a:chOff x="0" y="0"/>
          <a:chExt cx="0" cy="0"/>
        </a:xfrm>
      </p:grpSpPr>
      <p:sp>
        <p:nvSpPr>
          <p:cNvPr id="60" name="Google Shape;60;g8840d607e9_0_369"/>
          <p:cNvSpPr>
            <a:spLocks noGrp="1"/>
          </p:cNvSpPr>
          <p:nvPr>
            <p:ph type="title"/>
          </p:nvPr>
        </p:nvSpPr>
        <p:spPr>
          <a:xfrm>
            <a:off x="634999" y="549275"/>
            <a:ext cx="10909200" cy="132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5333"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61" name="Google Shape;61;g8840d607e9_0_369"/>
          <p:cNvSpPr>
            <a:spLocks noGrp="1"/>
          </p:cNvSpPr>
          <p:nvPr>
            <p:ph type="body" idx="1"/>
          </p:nvPr>
        </p:nvSpPr>
        <p:spPr>
          <a:xfrm>
            <a:off x="641349" y="2014537"/>
            <a:ext cx="10909200" cy="43512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42331453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62"/>
        <p:cNvGrpSpPr/>
        <p:nvPr/>
      </p:nvGrpSpPr>
      <p:grpSpPr>
        <a:xfrm>
          <a:off x="0" y="0"/>
          <a:ext cx="0" cy="0"/>
          <a:chOff x="0" y="0"/>
          <a:chExt cx="0" cy="0"/>
        </a:xfrm>
      </p:grpSpPr>
    </p:spTree>
    <p:extLst>
      <p:ext uri="{BB962C8B-B14F-4D97-AF65-F5344CB8AC3E}">
        <p14:creationId xmlns:p14="http://schemas.microsoft.com/office/powerpoint/2010/main" val="2350478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67"/>
        <p:cNvGrpSpPr/>
        <p:nvPr/>
      </p:nvGrpSpPr>
      <p:grpSpPr>
        <a:xfrm>
          <a:off x="0" y="0"/>
          <a:ext cx="0" cy="0"/>
          <a:chOff x="0" y="0"/>
          <a:chExt cx="0" cy="0"/>
        </a:xfrm>
      </p:grpSpPr>
      <p:sp>
        <p:nvSpPr>
          <p:cNvPr id="68" name="Google Shape;68;p80"/>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69" name="Google Shape;69;p80"/>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70" name="Google Shape;70;p8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127726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71"/>
        <p:cNvGrpSpPr/>
        <p:nvPr/>
      </p:nvGrpSpPr>
      <p:grpSpPr>
        <a:xfrm>
          <a:off x="0" y="0"/>
          <a:ext cx="0" cy="0"/>
          <a:chOff x="0" y="0"/>
          <a:chExt cx="0" cy="0"/>
        </a:xfrm>
      </p:grpSpPr>
      <p:sp>
        <p:nvSpPr>
          <p:cNvPr id="72" name="Google Shape;72;p8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73" name="Google Shape;73;p8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640698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74"/>
        <p:cNvGrpSpPr/>
        <p:nvPr/>
      </p:nvGrpSpPr>
      <p:grpSpPr>
        <a:xfrm>
          <a:off x="0" y="0"/>
          <a:ext cx="0" cy="0"/>
          <a:chOff x="0" y="0"/>
          <a:chExt cx="0" cy="0"/>
        </a:xfrm>
      </p:grpSpPr>
      <p:sp>
        <p:nvSpPr>
          <p:cNvPr id="75" name="Google Shape;75;p9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6" name="Google Shape;76;p9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77" name="Google Shape;77;p9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347497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78"/>
        <p:cNvGrpSpPr/>
        <p:nvPr/>
      </p:nvGrpSpPr>
      <p:grpSpPr>
        <a:xfrm>
          <a:off x="0" y="0"/>
          <a:ext cx="0" cy="0"/>
          <a:chOff x="0" y="0"/>
          <a:chExt cx="0" cy="0"/>
        </a:xfrm>
      </p:grpSpPr>
      <p:sp>
        <p:nvSpPr>
          <p:cNvPr id="79" name="Google Shape;79;p9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80" name="Google Shape;80;p9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81" name="Google Shape;81;p9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82" name="Google Shape;82;p9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224497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83"/>
        <p:cNvGrpSpPr/>
        <p:nvPr/>
      </p:nvGrpSpPr>
      <p:grpSpPr>
        <a:xfrm>
          <a:off x="0" y="0"/>
          <a:ext cx="0" cy="0"/>
          <a:chOff x="0" y="0"/>
          <a:chExt cx="0" cy="0"/>
        </a:xfrm>
      </p:grpSpPr>
      <p:sp>
        <p:nvSpPr>
          <p:cNvPr id="84" name="Google Shape;84;p9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85" name="Google Shape;85;p9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73638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86"/>
        <p:cNvGrpSpPr/>
        <p:nvPr/>
      </p:nvGrpSpPr>
      <p:grpSpPr>
        <a:xfrm>
          <a:off x="0" y="0"/>
          <a:ext cx="0" cy="0"/>
          <a:chOff x="0" y="0"/>
          <a:chExt cx="0" cy="0"/>
        </a:xfrm>
      </p:grpSpPr>
      <p:sp>
        <p:nvSpPr>
          <p:cNvPr id="87" name="Google Shape;87;p9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88" name="Google Shape;88;p9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89" name="Google Shape;89;p9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794805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90"/>
        <p:cNvGrpSpPr/>
        <p:nvPr/>
      </p:nvGrpSpPr>
      <p:grpSpPr>
        <a:xfrm>
          <a:off x="0" y="0"/>
          <a:ext cx="0" cy="0"/>
          <a:chOff x="0" y="0"/>
          <a:chExt cx="0" cy="0"/>
        </a:xfrm>
      </p:grpSpPr>
      <p:sp>
        <p:nvSpPr>
          <p:cNvPr id="91" name="Google Shape;91;p9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92" name="Google Shape;92;p9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738000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93"/>
        <p:cNvGrpSpPr/>
        <p:nvPr/>
      </p:nvGrpSpPr>
      <p:grpSpPr>
        <a:xfrm>
          <a:off x="0" y="0"/>
          <a:ext cx="0" cy="0"/>
          <a:chOff x="0" y="0"/>
          <a:chExt cx="0" cy="0"/>
        </a:xfrm>
      </p:grpSpPr>
      <p:sp>
        <p:nvSpPr>
          <p:cNvPr id="94" name="Google Shape;94;p9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95" name="Google Shape;95;p9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96" name="Google Shape;96;p9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97" name="Google Shape;97;p9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98" name="Google Shape;98;p9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431787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99"/>
        <p:cNvGrpSpPr/>
        <p:nvPr/>
      </p:nvGrpSpPr>
      <p:grpSpPr>
        <a:xfrm>
          <a:off x="0" y="0"/>
          <a:ext cx="0" cy="0"/>
          <a:chOff x="0" y="0"/>
          <a:chExt cx="0" cy="0"/>
        </a:xfrm>
      </p:grpSpPr>
      <p:sp>
        <p:nvSpPr>
          <p:cNvPr id="100" name="Google Shape;100;p9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01" name="Google Shape;101;p9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693717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02"/>
        <p:cNvGrpSpPr/>
        <p:nvPr/>
      </p:nvGrpSpPr>
      <p:grpSpPr>
        <a:xfrm>
          <a:off x="0" y="0"/>
          <a:ext cx="0" cy="0"/>
          <a:chOff x="0" y="0"/>
          <a:chExt cx="0" cy="0"/>
        </a:xfrm>
      </p:grpSpPr>
      <p:sp>
        <p:nvSpPr>
          <p:cNvPr id="103" name="Google Shape;103;p9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104" name="Google Shape;104;p9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105" name="Google Shape;105;p9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116199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6"/>
        <p:cNvGrpSpPr/>
        <p:nvPr/>
      </p:nvGrpSpPr>
      <p:grpSpPr>
        <a:xfrm>
          <a:off x="0" y="0"/>
          <a:ext cx="0" cy="0"/>
          <a:chOff x="0" y="0"/>
          <a:chExt cx="0" cy="0"/>
        </a:xfrm>
      </p:grpSpPr>
      <p:sp>
        <p:nvSpPr>
          <p:cNvPr id="107" name="Google Shape;107;p9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48901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9814226"/>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4" r:id="rId12"/>
    <p:sldLayoutId id="2147483675" r:id="rId13"/>
    <p:sldLayoutId id="2147483676"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3"/>
        <p:cNvGrpSpPr/>
        <p:nvPr/>
      </p:nvGrpSpPr>
      <p:grpSpPr>
        <a:xfrm>
          <a:off x="0" y="0"/>
          <a:ext cx="0" cy="0"/>
          <a:chOff x="0" y="0"/>
          <a:chExt cx="0" cy="0"/>
        </a:xfrm>
      </p:grpSpPr>
      <p:sp>
        <p:nvSpPr>
          <p:cNvPr id="64" name="Google Shape;64;p7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65" name="Google Shape;65;p79"/>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66" name="Google Shape;66;p7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8383602"/>
      </p:ext>
    </p:extLst>
  </p:cSld>
  <p:clrMap bg1="lt1" tx1="dk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app.mymaths.co.uk/285-lesson/measure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app.mymaths.co.uk/285-homework/measures"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0RdKdnVY-Kc" TargetMode="External"/><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21"/>
        <p:cNvGrpSpPr/>
        <p:nvPr/>
      </p:nvGrpSpPr>
      <p:grpSpPr>
        <a:xfrm>
          <a:off x="0" y="0"/>
          <a:ext cx="0" cy="0"/>
          <a:chOff x="0" y="0"/>
          <a:chExt cx="0" cy="0"/>
        </a:xfrm>
      </p:grpSpPr>
      <p:sp>
        <p:nvSpPr>
          <p:cNvPr id="322" name="Google Shape;322;p2"/>
          <p:cNvSpPr txBox="1">
            <a:spLocks noGrp="1"/>
          </p:cNvSpPr>
          <p:nvPr>
            <p:ph type="ctrTitle"/>
          </p:nvPr>
        </p:nvSpPr>
        <p:spPr>
          <a:xfrm>
            <a:off x="302900" y="1945733"/>
            <a:ext cx="11360800" cy="4600000"/>
          </a:xfrm>
          <a:prstGeom prst="rect">
            <a:avLst/>
          </a:prstGeom>
          <a:noFill/>
          <a:ln>
            <a:noFill/>
          </a:ln>
        </p:spPr>
        <p:txBody>
          <a:bodyPr spcFirstLastPara="1" wrap="square" lIns="121900" tIns="121900" rIns="121900" bIns="121900" anchor="b" anchorCtr="0">
            <a:noAutofit/>
          </a:bodyPr>
          <a:lstStyle/>
          <a:p>
            <a:pPr algn="l"/>
            <a:r>
              <a:rPr lang="en-GB" u="sng"/>
              <a:t>Monday 15th June</a:t>
            </a:r>
            <a:endParaRPr u="sng"/>
          </a:p>
          <a:p>
            <a:endParaRPr sz="3200"/>
          </a:p>
          <a:p>
            <a:endParaRPr sz="3200"/>
          </a:p>
          <a:p>
            <a:r>
              <a:rPr lang="en-GB" sz="3200" b="1"/>
              <a:t>We will begin our day with Morning Maths - just like in school! This should be 10 -15 minutes.</a:t>
            </a:r>
            <a:endParaRPr sz="3200" b="1"/>
          </a:p>
          <a:p>
            <a:endParaRPr sz="3200"/>
          </a:p>
          <a:p>
            <a:r>
              <a:rPr lang="en-GB" sz="3200"/>
              <a:t>You can do these independently then share them with an adult.</a:t>
            </a:r>
            <a:endParaRPr sz="3200"/>
          </a:p>
          <a:p>
            <a:endParaRPr sz="3200"/>
          </a:p>
          <a:p>
            <a:r>
              <a:rPr lang="en-GB" sz="3200"/>
              <a:t>Remember question 10 may have more than one answer.</a:t>
            </a:r>
            <a:endParaRPr sz="3200"/>
          </a:p>
          <a:p>
            <a:r>
              <a:rPr lang="en-GB" sz="3200"/>
              <a:t>Don’t worry about always finding the answer it is how you try to work out and reason that is important.</a:t>
            </a:r>
            <a:endParaRPr sz="3200"/>
          </a:p>
        </p:txBody>
      </p:sp>
      <p:pic>
        <p:nvPicPr>
          <p:cNvPr id="323" name="Google Shape;323;p2"/>
          <p:cNvPicPr preferRelativeResize="0"/>
          <p:nvPr/>
        </p:nvPicPr>
        <p:blipFill rotWithShape="1">
          <a:blip r:embed="rId3">
            <a:alphaModFix/>
          </a:blip>
          <a:srcRect/>
          <a:stretch/>
        </p:blipFill>
        <p:spPr>
          <a:xfrm>
            <a:off x="9409201" y="125434"/>
            <a:ext cx="1944500" cy="1717767"/>
          </a:xfrm>
          <a:prstGeom prst="rect">
            <a:avLst/>
          </a:prstGeom>
          <a:noFill/>
          <a:ln>
            <a:noFill/>
          </a:ln>
        </p:spPr>
      </p:pic>
    </p:spTree>
    <p:extLst>
      <p:ext uri="{BB962C8B-B14F-4D97-AF65-F5344CB8AC3E}">
        <p14:creationId xmlns:p14="http://schemas.microsoft.com/office/powerpoint/2010/main" val="2084010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62"/>
          <p:cNvSpPr/>
          <p:nvPr/>
        </p:nvSpPr>
        <p:spPr>
          <a:xfrm>
            <a:off x="198800" y="523200"/>
            <a:ext cx="6138800" cy="48228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329" name="Google Shape;329;p62"/>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200 = 		+ 35</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2. Which of these are NOT factors of 20:</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4, 5, 6, 10, 12</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3. Complete this</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bar model.</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4. 36    ➗     12</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5. Which of the fractions</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shown are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equivalent to ⅓ </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6. 1.7 cm = __mm</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7. am or pm?</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330" name="Google Shape;330;p62"/>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cs typeface="Arial"/>
                <a:sym typeface="Arial"/>
              </a:rPr>
              <a:t>15</a:t>
            </a:r>
            <a:r>
              <a:rPr lang="en-GB" sz="2400" b="1" u="sng" kern="0">
                <a:solidFill>
                  <a:srgbClr val="000000"/>
                </a:solidFill>
                <a:latin typeface="Arial"/>
                <a:ea typeface="Arial"/>
                <a:cs typeface="Arial"/>
                <a:sym typeface="Arial"/>
              </a:rPr>
              <a:t>.06.20</a:t>
            </a:r>
            <a:endParaRPr sz="2400" b="1" u="sng" kern="0">
              <a:solidFill>
                <a:srgbClr val="000000"/>
              </a:solidFill>
              <a:latin typeface="Arial"/>
              <a:ea typeface="Arial"/>
              <a:cs typeface="Arial"/>
              <a:sym typeface="Arial"/>
            </a:endParaRPr>
          </a:p>
        </p:txBody>
      </p:sp>
      <p:sp>
        <p:nvSpPr>
          <p:cNvPr id="331" name="Google Shape;331;p62"/>
          <p:cNvSpPr txBox="1"/>
          <p:nvPr/>
        </p:nvSpPr>
        <p:spPr>
          <a:xfrm>
            <a:off x="67001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600"/>
            </a:pPr>
            <a:r>
              <a:rPr lang="en-GB" sz="2133" kern="0">
                <a:solidFill>
                  <a:srgbClr val="000000"/>
                </a:solidFill>
                <a:latin typeface="Arial"/>
                <a:ea typeface="Arial"/>
                <a:cs typeface="Arial"/>
                <a:sym typeface="Arial"/>
              </a:rPr>
              <a:t>8. Annie buys two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packets of crisps and</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a drink. How much</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change will she have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from a £2 coin?</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9. 899 - 642</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10. </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p:txBody>
      </p:sp>
      <p:grpSp>
        <p:nvGrpSpPr>
          <p:cNvPr id="332" name="Google Shape;332;p62"/>
          <p:cNvGrpSpPr/>
          <p:nvPr/>
        </p:nvGrpSpPr>
        <p:grpSpPr>
          <a:xfrm>
            <a:off x="3136700" y="1987685"/>
            <a:ext cx="1545600" cy="987249"/>
            <a:chOff x="2314875" y="1093813"/>
            <a:chExt cx="1159200" cy="740437"/>
          </a:xfrm>
        </p:grpSpPr>
        <p:sp>
          <p:nvSpPr>
            <p:cNvPr id="333" name="Google Shape;333;p62"/>
            <p:cNvSpPr txBox="1"/>
            <p:nvPr/>
          </p:nvSpPr>
          <p:spPr>
            <a:xfrm>
              <a:off x="2314875" y="1093813"/>
              <a:ext cx="1159200" cy="353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210</a:t>
              </a:r>
              <a:endParaRPr sz="1867" kern="0">
                <a:solidFill>
                  <a:srgbClr val="000000"/>
                </a:solidFill>
                <a:latin typeface="Arial"/>
                <a:ea typeface="Arial"/>
                <a:cs typeface="Arial"/>
                <a:sym typeface="Arial"/>
              </a:endParaRPr>
            </a:p>
          </p:txBody>
        </p:sp>
        <p:sp>
          <p:nvSpPr>
            <p:cNvPr id="334" name="Google Shape;334;p62"/>
            <p:cNvSpPr txBox="1"/>
            <p:nvPr/>
          </p:nvSpPr>
          <p:spPr>
            <a:xfrm>
              <a:off x="2314875" y="1450550"/>
              <a:ext cx="675600" cy="3837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15</a:t>
              </a:r>
              <a:endParaRPr sz="1867" kern="0">
                <a:solidFill>
                  <a:srgbClr val="000000"/>
                </a:solidFill>
                <a:latin typeface="Arial"/>
                <a:ea typeface="Arial"/>
                <a:cs typeface="Arial"/>
                <a:sym typeface="Arial"/>
              </a:endParaRPr>
            </a:p>
          </p:txBody>
        </p:sp>
        <p:sp>
          <p:nvSpPr>
            <p:cNvPr id="335" name="Google Shape;335;p62"/>
            <p:cNvSpPr txBox="1"/>
            <p:nvPr/>
          </p:nvSpPr>
          <p:spPr>
            <a:xfrm>
              <a:off x="2990475" y="1450538"/>
              <a:ext cx="483600" cy="3837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sp>
        <p:nvSpPr>
          <p:cNvPr id="336" name="Google Shape;336;p62"/>
          <p:cNvSpPr/>
          <p:nvPr/>
        </p:nvSpPr>
        <p:spPr>
          <a:xfrm>
            <a:off x="1807367" y="596600"/>
            <a:ext cx="472000" cy="2912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337" name="Google Shape;337;p62"/>
          <p:cNvPicPr preferRelativeResize="0"/>
          <p:nvPr/>
        </p:nvPicPr>
        <p:blipFill rotWithShape="1">
          <a:blip r:embed="rId3">
            <a:alphaModFix/>
          </a:blip>
          <a:srcRect/>
          <a:stretch/>
        </p:blipFill>
        <p:spPr>
          <a:xfrm>
            <a:off x="3437181" y="3567632"/>
            <a:ext cx="2539113" cy="1647833"/>
          </a:xfrm>
          <a:prstGeom prst="rect">
            <a:avLst/>
          </a:prstGeom>
          <a:noFill/>
          <a:ln>
            <a:noFill/>
          </a:ln>
        </p:spPr>
      </p:pic>
      <p:pic>
        <p:nvPicPr>
          <p:cNvPr id="338" name="Google Shape;338;p62"/>
          <p:cNvPicPr preferRelativeResize="0"/>
          <p:nvPr/>
        </p:nvPicPr>
        <p:blipFill rotWithShape="1">
          <a:blip r:embed="rId4">
            <a:alphaModFix/>
          </a:blip>
          <a:srcRect/>
          <a:stretch/>
        </p:blipFill>
        <p:spPr>
          <a:xfrm>
            <a:off x="4361530" y="5491601"/>
            <a:ext cx="1720833" cy="1147233"/>
          </a:xfrm>
          <a:prstGeom prst="rect">
            <a:avLst/>
          </a:prstGeom>
          <a:noFill/>
          <a:ln>
            <a:noFill/>
          </a:ln>
        </p:spPr>
      </p:pic>
      <p:sp>
        <p:nvSpPr>
          <p:cNvPr id="339" name="Google Shape;339;p62"/>
          <p:cNvSpPr/>
          <p:nvPr/>
        </p:nvSpPr>
        <p:spPr>
          <a:xfrm>
            <a:off x="2560467" y="6259733"/>
            <a:ext cx="1183200" cy="212400"/>
          </a:xfrm>
          <a:prstGeom prst="rightArrow">
            <a:avLst>
              <a:gd name="adj1" fmla="val 50000"/>
              <a:gd name="adj2" fmla="val 50000"/>
            </a:avLst>
          </a:prstGeom>
          <a:solidFill>
            <a:srgbClr val="FFFF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340" name="Google Shape;340;p62"/>
          <p:cNvPicPr preferRelativeResize="0"/>
          <p:nvPr/>
        </p:nvPicPr>
        <p:blipFill rotWithShape="1">
          <a:blip r:embed="rId5">
            <a:alphaModFix/>
          </a:blip>
          <a:srcRect/>
          <a:stretch/>
        </p:blipFill>
        <p:spPr>
          <a:xfrm>
            <a:off x="9602995" y="101487"/>
            <a:ext cx="2539133" cy="1886213"/>
          </a:xfrm>
          <a:prstGeom prst="rect">
            <a:avLst/>
          </a:prstGeom>
          <a:noFill/>
          <a:ln>
            <a:noFill/>
          </a:ln>
        </p:spPr>
      </p:pic>
      <p:pic>
        <p:nvPicPr>
          <p:cNvPr id="341" name="Google Shape;341;p62"/>
          <p:cNvPicPr preferRelativeResize="0"/>
          <p:nvPr/>
        </p:nvPicPr>
        <p:blipFill rotWithShape="1">
          <a:blip r:embed="rId6">
            <a:alphaModFix/>
          </a:blip>
          <a:srcRect/>
          <a:stretch/>
        </p:blipFill>
        <p:spPr>
          <a:xfrm>
            <a:off x="7292001" y="3263334"/>
            <a:ext cx="3683233" cy="2881767"/>
          </a:xfrm>
          <a:prstGeom prst="rect">
            <a:avLst/>
          </a:prstGeom>
          <a:noFill/>
          <a:ln>
            <a:noFill/>
          </a:ln>
        </p:spPr>
      </p:pic>
    </p:spTree>
    <p:extLst>
      <p:ext uri="{BB962C8B-B14F-4D97-AF65-F5344CB8AC3E}">
        <p14:creationId xmlns:p14="http://schemas.microsoft.com/office/powerpoint/2010/main" val="1982825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45"/>
        <p:cNvGrpSpPr/>
        <p:nvPr/>
      </p:nvGrpSpPr>
      <p:grpSpPr>
        <a:xfrm>
          <a:off x="0" y="0"/>
          <a:ext cx="0" cy="0"/>
          <a:chOff x="0" y="0"/>
          <a:chExt cx="0" cy="0"/>
        </a:xfrm>
      </p:grpSpPr>
      <p:sp>
        <p:nvSpPr>
          <p:cNvPr id="346" name="Google Shape;346;g88226bdca0_0_0"/>
          <p:cNvSpPr txBox="1"/>
          <p:nvPr/>
        </p:nvSpPr>
        <p:spPr>
          <a:xfrm>
            <a:off x="481267" y="565900"/>
            <a:ext cx="10036000" cy="5812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165</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6 and 12</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210 - 15 = 195</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3</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2/6</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17mm</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am</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2 x 32 = 64</a:t>
            </a:r>
            <a:endParaRPr sz="2400" kern="0">
              <a:solidFill>
                <a:srgbClr val="000000"/>
              </a:solidFill>
              <a:latin typeface="Arial"/>
              <a:cs typeface="Arial"/>
              <a:sym typeface="Arial"/>
            </a:endParaRPr>
          </a:p>
          <a:p>
            <a:pPr marL="609585" defTabSz="1219170">
              <a:buClr>
                <a:srgbClr val="000000"/>
              </a:buClr>
            </a:pPr>
            <a:r>
              <a:rPr lang="en-GB" sz="2400" kern="0">
                <a:solidFill>
                  <a:srgbClr val="000000"/>
                </a:solidFill>
                <a:latin typeface="Arial"/>
                <a:cs typeface="Arial"/>
                <a:sym typeface="Arial"/>
              </a:rPr>
              <a:t>64 + 45 = 109p or £1.09</a:t>
            </a:r>
            <a:endParaRPr sz="2400" kern="0">
              <a:solidFill>
                <a:srgbClr val="000000"/>
              </a:solidFill>
              <a:latin typeface="Arial"/>
              <a:cs typeface="Arial"/>
              <a:sym typeface="Arial"/>
            </a:endParaRPr>
          </a:p>
          <a:p>
            <a:pPr marL="609585" defTabSz="1219170">
              <a:buClr>
                <a:srgbClr val="000000"/>
              </a:buClr>
            </a:pPr>
            <a:r>
              <a:rPr lang="en-GB" sz="2400" kern="0">
                <a:solidFill>
                  <a:srgbClr val="000000"/>
                </a:solidFill>
                <a:latin typeface="Arial"/>
                <a:cs typeface="Arial"/>
                <a:sym typeface="Arial"/>
              </a:rPr>
              <a:t>200 - 109 = 91p</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257</a:t>
            </a:r>
            <a:endParaRPr sz="2400" kern="0">
              <a:solidFill>
                <a:srgbClr val="000000"/>
              </a:solidFill>
              <a:latin typeface="Arial"/>
              <a:cs typeface="Arial"/>
              <a:sym typeface="Arial"/>
            </a:endParaRPr>
          </a:p>
          <a:p>
            <a:pPr marL="609585" indent="-440256" defTabSz="1219170">
              <a:buClr>
                <a:srgbClr val="000000"/>
              </a:buClr>
              <a:buSzPts val="1600"/>
              <a:buFont typeface="Arial"/>
              <a:buAutoNum type="arabicPeriod"/>
            </a:pPr>
            <a:r>
              <a:rPr lang="en-GB" sz="2133" kern="0">
                <a:solidFill>
                  <a:srgbClr val="000000"/>
                </a:solidFill>
                <a:latin typeface="Arial"/>
                <a:cs typeface="Arial"/>
                <a:sym typeface="Arial"/>
              </a:rPr>
              <a:t>24 boxes of 10</a:t>
            </a:r>
            <a:endParaRPr sz="2133" kern="0">
              <a:solidFill>
                <a:srgbClr val="000000"/>
              </a:solidFill>
              <a:latin typeface="Arial"/>
              <a:cs typeface="Arial"/>
              <a:sym typeface="Arial"/>
            </a:endParaRPr>
          </a:p>
          <a:p>
            <a:pPr marL="609585" defTabSz="1219170">
              <a:buClr>
                <a:srgbClr val="000000"/>
              </a:buClr>
            </a:pPr>
            <a:r>
              <a:rPr lang="en-GB" sz="2133" kern="0">
                <a:solidFill>
                  <a:srgbClr val="000000"/>
                </a:solidFill>
                <a:latin typeface="Arial"/>
                <a:cs typeface="Arial"/>
                <a:sym typeface="Arial"/>
              </a:rPr>
              <a:t>12 boxes of 20</a:t>
            </a:r>
            <a:endParaRPr sz="2133" kern="0">
              <a:solidFill>
                <a:srgbClr val="000000"/>
              </a:solidFill>
              <a:latin typeface="Arial"/>
              <a:cs typeface="Arial"/>
              <a:sym typeface="Arial"/>
            </a:endParaRPr>
          </a:p>
          <a:p>
            <a:pPr marL="609585" defTabSz="1219170">
              <a:buClr>
                <a:srgbClr val="000000"/>
              </a:buClr>
            </a:pPr>
            <a:r>
              <a:rPr lang="en-GB" sz="2133" kern="0">
                <a:solidFill>
                  <a:srgbClr val="000000"/>
                </a:solidFill>
                <a:latin typeface="Arial"/>
                <a:cs typeface="Arial"/>
                <a:sym typeface="Arial"/>
              </a:rPr>
              <a:t>8 boxes of 30</a:t>
            </a:r>
            <a:endParaRPr sz="2133" kern="0">
              <a:solidFill>
                <a:srgbClr val="000000"/>
              </a:solidFill>
              <a:latin typeface="Arial"/>
              <a:cs typeface="Arial"/>
              <a:sym typeface="Arial"/>
            </a:endParaRPr>
          </a:p>
          <a:p>
            <a:pPr marL="609585" defTabSz="1219170">
              <a:buClr>
                <a:srgbClr val="000000"/>
              </a:buClr>
            </a:pPr>
            <a:r>
              <a:rPr lang="en-GB" sz="2133" kern="0">
                <a:solidFill>
                  <a:srgbClr val="000000"/>
                </a:solidFill>
                <a:latin typeface="Arial"/>
                <a:cs typeface="Arial"/>
                <a:sym typeface="Arial"/>
              </a:rPr>
              <a:t>6 boxes of 40</a:t>
            </a:r>
            <a:endParaRPr sz="2133" kern="0">
              <a:solidFill>
                <a:srgbClr val="000000"/>
              </a:solidFill>
              <a:latin typeface="Arial"/>
              <a:cs typeface="Arial"/>
              <a:sym typeface="Arial"/>
            </a:endParaRPr>
          </a:p>
          <a:p>
            <a:pPr marL="609585" defTabSz="1219170">
              <a:buClr>
                <a:srgbClr val="000000"/>
              </a:buClr>
            </a:pPr>
            <a:r>
              <a:rPr lang="en-GB" sz="2133" kern="0">
                <a:solidFill>
                  <a:srgbClr val="000000"/>
                </a:solidFill>
                <a:latin typeface="Arial"/>
                <a:cs typeface="Arial"/>
                <a:sym typeface="Arial"/>
              </a:rPr>
              <a:t>4 boxes of 60</a:t>
            </a:r>
            <a:endParaRPr sz="2133" kern="0">
              <a:solidFill>
                <a:srgbClr val="000000"/>
              </a:solidFill>
              <a:latin typeface="Arial"/>
              <a:cs typeface="Arial"/>
              <a:sym typeface="Arial"/>
            </a:endParaRPr>
          </a:p>
          <a:p>
            <a:pPr marL="609585" defTabSz="1219170">
              <a:buClr>
                <a:srgbClr val="000000"/>
              </a:buClr>
            </a:pPr>
            <a:r>
              <a:rPr lang="en-GB" sz="2133" kern="0">
                <a:solidFill>
                  <a:srgbClr val="000000"/>
                </a:solidFill>
                <a:latin typeface="Arial"/>
                <a:cs typeface="Arial"/>
                <a:sym typeface="Arial"/>
              </a:rPr>
              <a:t>3 boxes of 80</a:t>
            </a:r>
            <a:endParaRPr sz="2133"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5461576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50"/>
        <p:cNvGrpSpPr/>
        <p:nvPr/>
      </p:nvGrpSpPr>
      <p:grpSpPr>
        <a:xfrm>
          <a:off x="0" y="0"/>
          <a:ext cx="0" cy="0"/>
          <a:chOff x="0" y="0"/>
          <a:chExt cx="0" cy="0"/>
        </a:xfrm>
      </p:grpSpPr>
      <p:sp>
        <p:nvSpPr>
          <p:cNvPr id="351" name="Google Shape;351;p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352" name="Google Shape;352;p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353" name="Google Shape;353;p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354" name="Google Shape;354;p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130837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58"/>
        <p:cNvGrpSpPr/>
        <p:nvPr/>
      </p:nvGrpSpPr>
      <p:grpSpPr>
        <a:xfrm>
          <a:off x="0" y="0"/>
          <a:ext cx="0" cy="0"/>
          <a:chOff x="0" y="0"/>
          <a:chExt cx="0" cy="0"/>
        </a:xfrm>
      </p:grpSpPr>
      <p:sp>
        <p:nvSpPr>
          <p:cNvPr id="359" name="Google Shape;359;g8833c13000_1_0"/>
          <p:cNvSpPr txBox="1"/>
          <p:nvPr/>
        </p:nvSpPr>
        <p:spPr>
          <a:xfrm>
            <a:off x="1229400" y="471000"/>
            <a:ext cx="9733200" cy="346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u="sng" kern="0">
                <a:solidFill>
                  <a:srgbClr val="000000"/>
                </a:solidFill>
                <a:latin typeface="Arial"/>
                <a:cs typeface="Arial"/>
                <a:sym typeface="Arial"/>
              </a:rPr>
              <a:t>WALT: calculate measures and measure accurately.</a:t>
            </a:r>
            <a:endParaRPr sz="3733" u="sng" kern="0">
              <a:solidFill>
                <a:srgbClr val="000000"/>
              </a:solidFill>
              <a:latin typeface="Arial"/>
              <a:cs typeface="Arial"/>
              <a:sym typeface="Arial"/>
            </a:endParaRPr>
          </a:p>
          <a:p>
            <a:pPr algn="ctr" defTabSz="1219170">
              <a:buClr>
                <a:srgbClr val="000000"/>
              </a:buClr>
            </a:pPr>
            <a:endParaRPr sz="3733" u="sng"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Follow the link below to find the lesson on my maths. If you haven’t got the use of a laptop or tablet, follow the slides and work through the lesson. </a:t>
            </a:r>
            <a:endParaRPr sz="2933" kern="0">
              <a:solidFill>
                <a:srgbClr val="000000"/>
              </a:solidFill>
              <a:latin typeface="Arial"/>
              <a:cs typeface="Arial"/>
              <a:sym typeface="Arial"/>
            </a:endParaRPr>
          </a:p>
        </p:txBody>
      </p:sp>
      <p:sp>
        <p:nvSpPr>
          <p:cNvPr id="360" name="Google Shape;360;g8833c13000_1_0"/>
          <p:cNvSpPr txBox="1"/>
          <p:nvPr/>
        </p:nvSpPr>
        <p:spPr>
          <a:xfrm>
            <a:off x="4180900" y="4197400"/>
            <a:ext cx="4000000" cy="87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https://app.mymaths.co.uk/285-lesson/measures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1977686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64"/>
        <p:cNvGrpSpPr/>
        <p:nvPr/>
      </p:nvGrpSpPr>
      <p:grpSpPr>
        <a:xfrm>
          <a:off x="0" y="0"/>
          <a:ext cx="0" cy="0"/>
          <a:chOff x="0" y="0"/>
          <a:chExt cx="0" cy="0"/>
        </a:xfrm>
      </p:grpSpPr>
      <p:pic>
        <p:nvPicPr>
          <p:cNvPr id="365" name="Google Shape;365;g8833c13000_1_16"/>
          <p:cNvPicPr preferRelativeResize="0"/>
          <p:nvPr/>
        </p:nvPicPr>
        <p:blipFill>
          <a:blip r:embed="rId3">
            <a:alphaModFix/>
          </a:blip>
          <a:stretch>
            <a:fillRect/>
          </a:stretch>
        </p:blipFill>
        <p:spPr>
          <a:xfrm>
            <a:off x="1032533" y="203201"/>
            <a:ext cx="10126939" cy="6451601"/>
          </a:xfrm>
          <a:prstGeom prst="rect">
            <a:avLst/>
          </a:prstGeom>
          <a:noFill/>
          <a:ln>
            <a:noFill/>
          </a:ln>
        </p:spPr>
      </p:pic>
    </p:spTree>
    <p:extLst>
      <p:ext uri="{BB962C8B-B14F-4D97-AF65-F5344CB8AC3E}">
        <p14:creationId xmlns:p14="http://schemas.microsoft.com/office/powerpoint/2010/main" val="1886547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69"/>
        <p:cNvGrpSpPr/>
        <p:nvPr/>
      </p:nvGrpSpPr>
      <p:grpSpPr>
        <a:xfrm>
          <a:off x="0" y="0"/>
          <a:ext cx="0" cy="0"/>
          <a:chOff x="0" y="0"/>
          <a:chExt cx="0" cy="0"/>
        </a:xfrm>
      </p:grpSpPr>
      <p:pic>
        <p:nvPicPr>
          <p:cNvPr id="370" name="Google Shape;370;g8997b78dac_0_0"/>
          <p:cNvPicPr preferRelativeResize="0"/>
          <p:nvPr/>
        </p:nvPicPr>
        <p:blipFill>
          <a:blip r:embed="rId3">
            <a:alphaModFix/>
          </a:blip>
          <a:stretch>
            <a:fillRect/>
          </a:stretch>
        </p:blipFill>
        <p:spPr>
          <a:xfrm>
            <a:off x="264534" y="203200"/>
            <a:ext cx="11662945" cy="6451600"/>
          </a:xfrm>
          <a:prstGeom prst="rect">
            <a:avLst/>
          </a:prstGeom>
          <a:noFill/>
          <a:ln>
            <a:noFill/>
          </a:ln>
        </p:spPr>
      </p:pic>
    </p:spTree>
    <p:extLst>
      <p:ext uri="{BB962C8B-B14F-4D97-AF65-F5344CB8AC3E}">
        <p14:creationId xmlns:p14="http://schemas.microsoft.com/office/powerpoint/2010/main" val="4201277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74"/>
        <p:cNvGrpSpPr/>
        <p:nvPr/>
      </p:nvGrpSpPr>
      <p:grpSpPr>
        <a:xfrm>
          <a:off x="0" y="0"/>
          <a:ext cx="0" cy="0"/>
          <a:chOff x="0" y="0"/>
          <a:chExt cx="0" cy="0"/>
        </a:xfrm>
      </p:grpSpPr>
      <p:pic>
        <p:nvPicPr>
          <p:cNvPr id="375" name="Google Shape;375;g8997b78dac_0_3"/>
          <p:cNvPicPr preferRelativeResize="0"/>
          <p:nvPr/>
        </p:nvPicPr>
        <p:blipFill>
          <a:blip r:embed="rId3">
            <a:alphaModFix/>
          </a:blip>
          <a:stretch>
            <a:fillRect/>
          </a:stretch>
        </p:blipFill>
        <p:spPr>
          <a:xfrm>
            <a:off x="203201" y="362218"/>
            <a:ext cx="11785601" cy="6133557"/>
          </a:xfrm>
          <a:prstGeom prst="rect">
            <a:avLst/>
          </a:prstGeom>
          <a:noFill/>
          <a:ln>
            <a:noFill/>
          </a:ln>
        </p:spPr>
      </p:pic>
    </p:spTree>
    <p:extLst>
      <p:ext uri="{BB962C8B-B14F-4D97-AF65-F5344CB8AC3E}">
        <p14:creationId xmlns:p14="http://schemas.microsoft.com/office/powerpoint/2010/main" val="187872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79"/>
        <p:cNvGrpSpPr/>
        <p:nvPr/>
      </p:nvGrpSpPr>
      <p:grpSpPr>
        <a:xfrm>
          <a:off x="0" y="0"/>
          <a:ext cx="0" cy="0"/>
          <a:chOff x="0" y="0"/>
          <a:chExt cx="0" cy="0"/>
        </a:xfrm>
      </p:grpSpPr>
      <p:pic>
        <p:nvPicPr>
          <p:cNvPr id="380" name="Google Shape;380;g8997b78dac_0_6"/>
          <p:cNvPicPr preferRelativeResize="0"/>
          <p:nvPr/>
        </p:nvPicPr>
        <p:blipFill>
          <a:blip r:embed="rId3">
            <a:alphaModFix/>
          </a:blip>
          <a:stretch>
            <a:fillRect/>
          </a:stretch>
        </p:blipFill>
        <p:spPr>
          <a:xfrm>
            <a:off x="203201" y="376451"/>
            <a:ext cx="11785599" cy="6105101"/>
          </a:xfrm>
          <a:prstGeom prst="rect">
            <a:avLst/>
          </a:prstGeom>
          <a:noFill/>
          <a:ln>
            <a:noFill/>
          </a:ln>
        </p:spPr>
      </p:pic>
    </p:spTree>
    <p:extLst>
      <p:ext uri="{BB962C8B-B14F-4D97-AF65-F5344CB8AC3E}">
        <p14:creationId xmlns:p14="http://schemas.microsoft.com/office/powerpoint/2010/main" val="1467953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84"/>
        <p:cNvGrpSpPr/>
        <p:nvPr/>
      </p:nvGrpSpPr>
      <p:grpSpPr>
        <a:xfrm>
          <a:off x="0" y="0"/>
          <a:ext cx="0" cy="0"/>
          <a:chOff x="0" y="0"/>
          <a:chExt cx="0" cy="0"/>
        </a:xfrm>
      </p:grpSpPr>
      <p:grpSp>
        <p:nvGrpSpPr>
          <p:cNvPr id="385" name="Google Shape;385;g8997b78dac_0_18"/>
          <p:cNvGrpSpPr/>
          <p:nvPr/>
        </p:nvGrpSpPr>
        <p:grpSpPr>
          <a:xfrm>
            <a:off x="203200" y="236268"/>
            <a:ext cx="11785600" cy="5134633"/>
            <a:chOff x="152400" y="177200"/>
            <a:chExt cx="8839200" cy="3850975"/>
          </a:xfrm>
        </p:grpSpPr>
        <p:grpSp>
          <p:nvGrpSpPr>
            <p:cNvPr id="386" name="Google Shape;386;g8997b78dac_0_18"/>
            <p:cNvGrpSpPr/>
            <p:nvPr/>
          </p:nvGrpSpPr>
          <p:grpSpPr>
            <a:xfrm>
              <a:off x="152400" y="177200"/>
              <a:ext cx="8839200" cy="3850975"/>
              <a:chOff x="152400" y="177200"/>
              <a:chExt cx="8839200" cy="3850975"/>
            </a:xfrm>
          </p:grpSpPr>
          <p:grpSp>
            <p:nvGrpSpPr>
              <p:cNvPr id="387" name="Google Shape;387;g8997b78dac_0_18"/>
              <p:cNvGrpSpPr/>
              <p:nvPr/>
            </p:nvGrpSpPr>
            <p:grpSpPr>
              <a:xfrm>
                <a:off x="152400" y="177200"/>
                <a:ext cx="8839200" cy="3850975"/>
                <a:chOff x="152400" y="177200"/>
                <a:chExt cx="8839200" cy="3850975"/>
              </a:xfrm>
            </p:grpSpPr>
            <p:grpSp>
              <p:nvGrpSpPr>
                <p:cNvPr id="388" name="Google Shape;388;g8997b78dac_0_18"/>
                <p:cNvGrpSpPr/>
                <p:nvPr/>
              </p:nvGrpSpPr>
              <p:grpSpPr>
                <a:xfrm>
                  <a:off x="152400" y="177200"/>
                  <a:ext cx="8839200" cy="3850975"/>
                  <a:chOff x="152400" y="152400"/>
                  <a:chExt cx="8839200" cy="3850975"/>
                </a:xfrm>
              </p:grpSpPr>
              <p:pic>
                <p:nvPicPr>
                  <p:cNvPr id="389" name="Google Shape;389;g8997b78dac_0_18"/>
                  <p:cNvPicPr preferRelativeResize="0"/>
                  <p:nvPr/>
                </p:nvPicPr>
                <p:blipFill>
                  <a:blip r:embed="rId3">
                    <a:alphaModFix/>
                  </a:blip>
                  <a:stretch>
                    <a:fillRect/>
                  </a:stretch>
                </p:blipFill>
                <p:spPr>
                  <a:xfrm>
                    <a:off x="152400" y="152400"/>
                    <a:ext cx="8839200" cy="3842381"/>
                  </a:xfrm>
                  <a:prstGeom prst="rect">
                    <a:avLst/>
                  </a:prstGeom>
                  <a:noFill/>
                  <a:ln>
                    <a:noFill/>
                  </a:ln>
                </p:spPr>
              </p:pic>
              <p:sp>
                <p:nvSpPr>
                  <p:cNvPr id="390" name="Google Shape;390;g8997b78dac_0_18"/>
                  <p:cNvSpPr/>
                  <p:nvPr/>
                </p:nvSpPr>
                <p:spPr>
                  <a:xfrm>
                    <a:off x="1202225" y="3780175"/>
                    <a:ext cx="5589600" cy="2232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391" name="Google Shape;391;g8997b78dac_0_18"/>
                <p:cNvSpPr/>
                <p:nvPr/>
              </p:nvSpPr>
              <p:spPr>
                <a:xfrm>
                  <a:off x="3966050" y="2515975"/>
                  <a:ext cx="347100" cy="359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2" name="Google Shape;392;g8997b78dac_0_18"/>
                <p:cNvSpPr/>
                <p:nvPr/>
              </p:nvSpPr>
              <p:spPr>
                <a:xfrm>
                  <a:off x="4948850" y="3288075"/>
                  <a:ext cx="347100" cy="359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393" name="Google Shape;393;g8997b78dac_0_18"/>
              <p:cNvSpPr/>
              <p:nvPr/>
            </p:nvSpPr>
            <p:spPr>
              <a:xfrm>
                <a:off x="2324975" y="1705325"/>
                <a:ext cx="347100" cy="359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394" name="Google Shape;394;g8997b78dac_0_18"/>
            <p:cNvSpPr/>
            <p:nvPr/>
          </p:nvSpPr>
          <p:spPr>
            <a:xfrm>
              <a:off x="1832900" y="940550"/>
              <a:ext cx="347100" cy="359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extLst>
      <p:ext uri="{BB962C8B-B14F-4D97-AF65-F5344CB8AC3E}">
        <p14:creationId xmlns:p14="http://schemas.microsoft.com/office/powerpoint/2010/main" val="2701996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98"/>
        <p:cNvGrpSpPr/>
        <p:nvPr/>
      </p:nvGrpSpPr>
      <p:grpSpPr>
        <a:xfrm>
          <a:off x="0" y="0"/>
          <a:ext cx="0" cy="0"/>
          <a:chOff x="0" y="0"/>
          <a:chExt cx="0" cy="0"/>
        </a:xfrm>
      </p:grpSpPr>
      <p:grpSp>
        <p:nvGrpSpPr>
          <p:cNvPr id="399" name="Google Shape;399;g8997b78dac_0_32"/>
          <p:cNvGrpSpPr/>
          <p:nvPr/>
        </p:nvGrpSpPr>
        <p:grpSpPr>
          <a:xfrm>
            <a:off x="203200" y="236268"/>
            <a:ext cx="11785600" cy="5134633"/>
            <a:chOff x="152400" y="177200"/>
            <a:chExt cx="8839200" cy="3850975"/>
          </a:xfrm>
        </p:grpSpPr>
        <p:grpSp>
          <p:nvGrpSpPr>
            <p:cNvPr id="400" name="Google Shape;400;g8997b78dac_0_32"/>
            <p:cNvGrpSpPr/>
            <p:nvPr/>
          </p:nvGrpSpPr>
          <p:grpSpPr>
            <a:xfrm>
              <a:off x="152400" y="177200"/>
              <a:ext cx="8839200" cy="3850975"/>
              <a:chOff x="152400" y="177200"/>
              <a:chExt cx="8839200" cy="3850975"/>
            </a:xfrm>
          </p:grpSpPr>
          <p:grpSp>
            <p:nvGrpSpPr>
              <p:cNvPr id="401" name="Google Shape;401;g8997b78dac_0_32"/>
              <p:cNvGrpSpPr/>
              <p:nvPr/>
            </p:nvGrpSpPr>
            <p:grpSpPr>
              <a:xfrm>
                <a:off x="152400" y="177200"/>
                <a:ext cx="8839200" cy="3850975"/>
                <a:chOff x="152400" y="177200"/>
                <a:chExt cx="8839200" cy="3850975"/>
              </a:xfrm>
            </p:grpSpPr>
            <p:grpSp>
              <p:nvGrpSpPr>
                <p:cNvPr id="402" name="Google Shape;402;g8997b78dac_0_32"/>
                <p:cNvGrpSpPr/>
                <p:nvPr/>
              </p:nvGrpSpPr>
              <p:grpSpPr>
                <a:xfrm>
                  <a:off x="152400" y="177200"/>
                  <a:ext cx="8839200" cy="3850975"/>
                  <a:chOff x="152400" y="152400"/>
                  <a:chExt cx="8839200" cy="3850975"/>
                </a:xfrm>
              </p:grpSpPr>
              <p:pic>
                <p:nvPicPr>
                  <p:cNvPr id="403" name="Google Shape;403;g8997b78dac_0_32"/>
                  <p:cNvPicPr preferRelativeResize="0"/>
                  <p:nvPr/>
                </p:nvPicPr>
                <p:blipFill>
                  <a:blip r:embed="rId3">
                    <a:alphaModFix/>
                  </a:blip>
                  <a:stretch>
                    <a:fillRect/>
                  </a:stretch>
                </p:blipFill>
                <p:spPr>
                  <a:xfrm>
                    <a:off x="152400" y="152400"/>
                    <a:ext cx="8839200" cy="3842381"/>
                  </a:xfrm>
                  <a:prstGeom prst="rect">
                    <a:avLst/>
                  </a:prstGeom>
                  <a:noFill/>
                  <a:ln>
                    <a:noFill/>
                  </a:ln>
                </p:spPr>
              </p:pic>
              <p:sp>
                <p:nvSpPr>
                  <p:cNvPr id="404" name="Google Shape;404;g8997b78dac_0_32"/>
                  <p:cNvSpPr/>
                  <p:nvPr/>
                </p:nvSpPr>
                <p:spPr>
                  <a:xfrm>
                    <a:off x="1202225" y="3780175"/>
                    <a:ext cx="5589600" cy="2232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405" name="Google Shape;405;g8997b78dac_0_32"/>
                <p:cNvSpPr/>
                <p:nvPr/>
              </p:nvSpPr>
              <p:spPr>
                <a:xfrm>
                  <a:off x="3966050" y="2515975"/>
                  <a:ext cx="347100" cy="359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6" name="Google Shape;406;g8997b78dac_0_32"/>
                <p:cNvSpPr/>
                <p:nvPr/>
              </p:nvSpPr>
              <p:spPr>
                <a:xfrm>
                  <a:off x="4948850" y="3288075"/>
                  <a:ext cx="347100" cy="359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407" name="Google Shape;407;g8997b78dac_0_32"/>
              <p:cNvSpPr/>
              <p:nvPr/>
            </p:nvSpPr>
            <p:spPr>
              <a:xfrm>
                <a:off x="2324975" y="1705325"/>
                <a:ext cx="347100" cy="359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408" name="Google Shape;408;g8997b78dac_0_32"/>
            <p:cNvSpPr/>
            <p:nvPr/>
          </p:nvSpPr>
          <p:spPr>
            <a:xfrm>
              <a:off x="1832900" y="940550"/>
              <a:ext cx="347100" cy="359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409" name="Google Shape;409;g8997b78dac_0_32"/>
          <p:cNvSpPr txBox="1"/>
          <p:nvPr/>
        </p:nvSpPr>
        <p:spPr>
          <a:xfrm>
            <a:off x="9121967" y="1255933"/>
            <a:ext cx="545200" cy="47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3</a:t>
            </a:r>
            <a:endParaRPr sz="2133" kern="0">
              <a:solidFill>
                <a:srgbClr val="000000"/>
              </a:solidFill>
              <a:latin typeface="Arial"/>
              <a:cs typeface="Arial"/>
              <a:sym typeface="Arial"/>
            </a:endParaRPr>
          </a:p>
        </p:txBody>
      </p:sp>
      <p:sp>
        <p:nvSpPr>
          <p:cNvPr id="410" name="Google Shape;410;g8997b78dac_0_32"/>
          <p:cNvSpPr txBox="1"/>
          <p:nvPr/>
        </p:nvSpPr>
        <p:spPr>
          <a:xfrm>
            <a:off x="9121967" y="2285400"/>
            <a:ext cx="545200" cy="47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5</a:t>
            </a:r>
            <a:endParaRPr sz="2133" kern="0">
              <a:solidFill>
                <a:srgbClr val="000000"/>
              </a:solidFill>
              <a:latin typeface="Arial"/>
              <a:cs typeface="Arial"/>
              <a:sym typeface="Arial"/>
            </a:endParaRPr>
          </a:p>
        </p:txBody>
      </p:sp>
      <p:sp>
        <p:nvSpPr>
          <p:cNvPr id="411" name="Google Shape;411;g8997b78dac_0_32"/>
          <p:cNvSpPr txBox="1"/>
          <p:nvPr/>
        </p:nvSpPr>
        <p:spPr>
          <a:xfrm>
            <a:off x="9121967" y="3314867"/>
            <a:ext cx="545200" cy="47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11</a:t>
            </a:r>
            <a:endParaRPr sz="2133" kern="0">
              <a:solidFill>
                <a:srgbClr val="000000"/>
              </a:solidFill>
              <a:latin typeface="Arial"/>
              <a:cs typeface="Arial"/>
              <a:sym typeface="Arial"/>
            </a:endParaRPr>
          </a:p>
        </p:txBody>
      </p:sp>
      <p:sp>
        <p:nvSpPr>
          <p:cNvPr id="412" name="Google Shape;412;g8997b78dac_0_32"/>
          <p:cNvSpPr txBox="1"/>
          <p:nvPr/>
        </p:nvSpPr>
        <p:spPr>
          <a:xfrm>
            <a:off x="9054033" y="4426933"/>
            <a:ext cx="545200" cy="47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15</a:t>
            </a:r>
            <a:endParaRPr sz="2133" kern="0">
              <a:solidFill>
                <a:srgbClr val="000000"/>
              </a:solidFill>
              <a:latin typeface="Arial"/>
              <a:cs typeface="Arial"/>
              <a:sym typeface="Arial"/>
            </a:endParaRPr>
          </a:p>
        </p:txBody>
      </p:sp>
    </p:spTree>
    <p:extLst>
      <p:ext uri="{BB962C8B-B14F-4D97-AF65-F5344CB8AC3E}">
        <p14:creationId xmlns:p14="http://schemas.microsoft.com/office/powerpoint/2010/main" val="32127535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16"/>
        <p:cNvGrpSpPr/>
        <p:nvPr/>
      </p:nvGrpSpPr>
      <p:grpSpPr>
        <a:xfrm>
          <a:off x="0" y="0"/>
          <a:ext cx="0" cy="0"/>
          <a:chOff x="0" y="0"/>
          <a:chExt cx="0" cy="0"/>
        </a:xfrm>
      </p:grpSpPr>
      <p:pic>
        <p:nvPicPr>
          <p:cNvPr id="417" name="Google Shape;417;g8997b78dac_0_15"/>
          <p:cNvPicPr preferRelativeResize="0"/>
          <p:nvPr/>
        </p:nvPicPr>
        <p:blipFill>
          <a:blip r:embed="rId3">
            <a:alphaModFix/>
          </a:blip>
          <a:stretch>
            <a:fillRect/>
          </a:stretch>
        </p:blipFill>
        <p:spPr>
          <a:xfrm>
            <a:off x="203200" y="373467"/>
            <a:ext cx="11785600" cy="6111052"/>
          </a:xfrm>
          <a:prstGeom prst="rect">
            <a:avLst/>
          </a:prstGeom>
          <a:noFill/>
          <a:ln>
            <a:noFill/>
          </a:ln>
        </p:spPr>
      </p:pic>
    </p:spTree>
    <p:extLst>
      <p:ext uri="{BB962C8B-B14F-4D97-AF65-F5344CB8AC3E}">
        <p14:creationId xmlns:p14="http://schemas.microsoft.com/office/powerpoint/2010/main" val="12740838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21"/>
        <p:cNvGrpSpPr/>
        <p:nvPr/>
      </p:nvGrpSpPr>
      <p:grpSpPr>
        <a:xfrm>
          <a:off x="0" y="0"/>
          <a:ext cx="0" cy="0"/>
          <a:chOff x="0" y="0"/>
          <a:chExt cx="0" cy="0"/>
        </a:xfrm>
      </p:grpSpPr>
      <p:pic>
        <p:nvPicPr>
          <p:cNvPr id="422" name="Google Shape;422;g8997b78dac_0_49"/>
          <p:cNvPicPr preferRelativeResize="0"/>
          <p:nvPr/>
        </p:nvPicPr>
        <p:blipFill>
          <a:blip r:embed="rId3">
            <a:alphaModFix/>
          </a:blip>
          <a:stretch>
            <a:fillRect/>
          </a:stretch>
        </p:blipFill>
        <p:spPr>
          <a:xfrm>
            <a:off x="203200" y="496967"/>
            <a:ext cx="11785600" cy="5864055"/>
          </a:xfrm>
          <a:prstGeom prst="rect">
            <a:avLst/>
          </a:prstGeom>
          <a:noFill/>
          <a:ln>
            <a:noFill/>
          </a:ln>
        </p:spPr>
      </p:pic>
    </p:spTree>
    <p:extLst>
      <p:ext uri="{BB962C8B-B14F-4D97-AF65-F5344CB8AC3E}">
        <p14:creationId xmlns:p14="http://schemas.microsoft.com/office/powerpoint/2010/main" val="621884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26"/>
        <p:cNvGrpSpPr/>
        <p:nvPr/>
      </p:nvGrpSpPr>
      <p:grpSpPr>
        <a:xfrm>
          <a:off x="0" y="0"/>
          <a:ext cx="0" cy="0"/>
          <a:chOff x="0" y="0"/>
          <a:chExt cx="0" cy="0"/>
        </a:xfrm>
      </p:grpSpPr>
      <p:pic>
        <p:nvPicPr>
          <p:cNvPr id="427" name="Google Shape;427;g8997b78dac_0_12"/>
          <p:cNvPicPr preferRelativeResize="0"/>
          <p:nvPr/>
        </p:nvPicPr>
        <p:blipFill>
          <a:blip r:embed="rId3">
            <a:alphaModFix/>
          </a:blip>
          <a:stretch>
            <a:fillRect/>
          </a:stretch>
        </p:blipFill>
        <p:spPr>
          <a:xfrm>
            <a:off x="238184" y="203200"/>
            <a:ext cx="11715648" cy="6451600"/>
          </a:xfrm>
          <a:prstGeom prst="rect">
            <a:avLst/>
          </a:prstGeom>
          <a:noFill/>
          <a:ln>
            <a:noFill/>
          </a:ln>
        </p:spPr>
      </p:pic>
    </p:spTree>
    <p:extLst>
      <p:ext uri="{BB962C8B-B14F-4D97-AF65-F5344CB8AC3E}">
        <p14:creationId xmlns:p14="http://schemas.microsoft.com/office/powerpoint/2010/main" val="221901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31"/>
        <p:cNvGrpSpPr/>
        <p:nvPr/>
      </p:nvGrpSpPr>
      <p:grpSpPr>
        <a:xfrm>
          <a:off x="0" y="0"/>
          <a:ext cx="0" cy="0"/>
          <a:chOff x="0" y="0"/>
          <a:chExt cx="0" cy="0"/>
        </a:xfrm>
      </p:grpSpPr>
      <p:pic>
        <p:nvPicPr>
          <p:cNvPr id="432" name="Google Shape;432;g8997b78dac_0_54"/>
          <p:cNvPicPr preferRelativeResize="0"/>
          <p:nvPr/>
        </p:nvPicPr>
        <p:blipFill>
          <a:blip r:embed="rId3">
            <a:alphaModFix/>
          </a:blip>
          <a:stretch>
            <a:fillRect/>
          </a:stretch>
        </p:blipFill>
        <p:spPr>
          <a:xfrm>
            <a:off x="203201" y="313334"/>
            <a:ext cx="11785599" cy="6231335"/>
          </a:xfrm>
          <a:prstGeom prst="rect">
            <a:avLst/>
          </a:prstGeom>
          <a:noFill/>
          <a:ln>
            <a:noFill/>
          </a:ln>
        </p:spPr>
      </p:pic>
    </p:spTree>
    <p:extLst>
      <p:ext uri="{BB962C8B-B14F-4D97-AF65-F5344CB8AC3E}">
        <p14:creationId xmlns:p14="http://schemas.microsoft.com/office/powerpoint/2010/main" val="1625569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36"/>
        <p:cNvGrpSpPr/>
        <p:nvPr/>
      </p:nvGrpSpPr>
      <p:grpSpPr>
        <a:xfrm>
          <a:off x="0" y="0"/>
          <a:ext cx="0" cy="0"/>
          <a:chOff x="0" y="0"/>
          <a:chExt cx="0" cy="0"/>
        </a:xfrm>
      </p:grpSpPr>
      <p:pic>
        <p:nvPicPr>
          <p:cNvPr id="437" name="Google Shape;437;g8997b78dac_0_57"/>
          <p:cNvPicPr preferRelativeResize="0"/>
          <p:nvPr/>
        </p:nvPicPr>
        <p:blipFill rotWithShape="1">
          <a:blip r:embed="rId3">
            <a:alphaModFix/>
          </a:blip>
          <a:srcRect l="9321"/>
          <a:stretch/>
        </p:blipFill>
        <p:spPr>
          <a:xfrm>
            <a:off x="231400" y="137100"/>
            <a:ext cx="3650933" cy="5481501"/>
          </a:xfrm>
          <a:prstGeom prst="rect">
            <a:avLst/>
          </a:prstGeom>
          <a:noFill/>
          <a:ln>
            <a:noFill/>
          </a:ln>
        </p:spPr>
      </p:pic>
      <p:pic>
        <p:nvPicPr>
          <p:cNvPr id="438" name="Google Shape;438;g8997b78dac_0_57"/>
          <p:cNvPicPr preferRelativeResize="0"/>
          <p:nvPr/>
        </p:nvPicPr>
        <p:blipFill>
          <a:blip r:embed="rId4">
            <a:alphaModFix/>
          </a:blip>
          <a:stretch>
            <a:fillRect/>
          </a:stretch>
        </p:blipFill>
        <p:spPr>
          <a:xfrm>
            <a:off x="4085534" y="137101"/>
            <a:ext cx="3583647" cy="5481500"/>
          </a:xfrm>
          <a:prstGeom prst="rect">
            <a:avLst/>
          </a:prstGeom>
          <a:noFill/>
          <a:ln>
            <a:noFill/>
          </a:ln>
        </p:spPr>
      </p:pic>
      <p:pic>
        <p:nvPicPr>
          <p:cNvPr id="439" name="Google Shape;439;g8997b78dac_0_57"/>
          <p:cNvPicPr preferRelativeResize="0"/>
          <p:nvPr/>
        </p:nvPicPr>
        <p:blipFill>
          <a:blip r:embed="rId5">
            <a:alphaModFix/>
          </a:blip>
          <a:stretch>
            <a:fillRect/>
          </a:stretch>
        </p:blipFill>
        <p:spPr>
          <a:xfrm>
            <a:off x="7773234" y="137101"/>
            <a:ext cx="3968617" cy="5481500"/>
          </a:xfrm>
          <a:prstGeom prst="rect">
            <a:avLst/>
          </a:prstGeom>
          <a:noFill/>
          <a:ln>
            <a:noFill/>
          </a:ln>
        </p:spPr>
      </p:pic>
      <p:sp>
        <p:nvSpPr>
          <p:cNvPr id="440" name="Google Shape;440;g8997b78dac_0_57"/>
          <p:cNvSpPr txBox="1"/>
          <p:nvPr/>
        </p:nvSpPr>
        <p:spPr>
          <a:xfrm>
            <a:off x="644500" y="5783867"/>
            <a:ext cx="2974400" cy="76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800 grams (g)</a:t>
            </a:r>
            <a:endParaRPr sz="2800" kern="0">
              <a:solidFill>
                <a:srgbClr val="000000"/>
              </a:solidFill>
              <a:latin typeface="Arial"/>
              <a:cs typeface="Arial"/>
              <a:sym typeface="Arial"/>
            </a:endParaRPr>
          </a:p>
        </p:txBody>
      </p:sp>
      <p:sp>
        <p:nvSpPr>
          <p:cNvPr id="441" name="Google Shape;441;g8997b78dac_0_57"/>
          <p:cNvSpPr txBox="1"/>
          <p:nvPr/>
        </p:nvSpPr>
        <p:spPr>
          <a:xfrm>
            <a:off x="4390151" y="5783867"/>
            <a:ext cx="2974400" cy="76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100 grams (g)</a:t>
            </a:r>
            <a:endParaRPr sz="2800" kern="0">
              <a:solidFill>
                <a:srgbClr val="000000"/>
              </a:solidFill>
              <a:latin typeface="Arial"/>
              <a:cs typeface="Arial"/>
              <a:sym typeface="Arial"/>
            </a:endParaRPr>
          </a:p>
        </p:txBody>
      </p:sp>
      <p:sp>
        <p:nvSpPr>
          <p:cNvPr id="442" name="Google Shape;442;g8997b78dac_0_57"/>
          <p:cNvSpPr txBox="1"/>
          <p:nvPr/>
        </p:nvSpPr>
        <p:spPr>
          <a:xfrm>
            <a:off x="8135833" y="5783867"/>
            <a:ext cx="3200400" cy="76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2.5 kilograms (kg)</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9301439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46"/>
        <p:cNvGrpSpPr/>
        <p:nvPr/>
      </p:nvGrpSpPr>
      <p:grpSpPr>
        <a:xfrm>
          <a:off x="0" y="0"/>
          <a:ext cx="0" cy="0"/>
          <a:chOff x="0" y="0"/>
          <a:chExt cx="0" cy="0"/>
        </a:xfrm>
      </p:grpSpPr>
      <p:pic>
        <p:nvPicPr>
          <p:cNvPr id="447" name="Google Shape;447;g8997b78dac_0_65"/>
          <p:cNvPicPr preferRelativeResize="0"/>
          <p:nvPr/>
        </p:nvPicPr>
        <p:blipFill>
          <a:blip r:embed="rId3">
            <a:alphaModFix/>
          </a:blip>
          <a:stretch>
            <a:fillRect/>
          </a:stretch>
        </p:blipFill>
        <p:spPr>
          <a:xfrm>
            <a:off x="203200" y="433734"/>
            <a:ext cx="11785600" cy="5990535"/>
          </a:xfrm>
          <a:prstGeom prst="rect">
            <a:avLst/>
          </a:prstGeom>
          <a:noFill/>
          <a:ln>
            <a:noFill/>
          </a:ln>
        </p:spPr>
      </p:pic>
    </p:spTree>
    <p:extLst>
      <p:ext uri="{BB962C8B-B14F-4D97-AF65-F5344CB8AC3E}">
        <p14:creationId xmlns:p14="http://schemas.microsoft.com/office/powerpoint/2010/main" val="3407482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51"/>
        <p:cNvGrpSpPr/>
        <p:nvPr/>
      </p:nvGrpSpPr>
      <p:grpSpPr>
        <a:xfrm>
          <a:off x="0" y="0"/>
          <a:ext cx="0" cy="0"/>
          <a:chOff x="0" y="0"/>
          <a:chExt cx="0" cy="0"/>
        </a:xfrm>
      </p:grpSpPr>
      <p:pic>
        <p:nvPicPr>
          <p:cNvPr id="452" name="Google Shape;452;g8997b78dac_0_74"/>
          <p:cNvPicPr preferRelativeResize="0"/>
          <p:nvPr/>
        </p:nvPicPr>
        <p:blipFill>
          <a:blip r:embed="rId3">
            <a:alphaModFix/>
          </a:blip>
          <a:stretch>
            <a:fillRect/>
          </a:stretch>
        </p:blipFill>
        <p:spPr>
          <a:xfrm>
            <a:off x="120568" y="236117"/>
            <a:ext cx="11785601" cy="6385779"/>
          </a:xfrm>
          <a:prstGeom prst="rect">
            <a:avLst/>
          </a:prstGeom>
          <a:noFill/>
          <a:ln>
            <a:noFill/>
          </a:ln>
        </p:spPr>
      </p:pic>
    </p:spTree>
    <p:extLst>
      <p:ext uri="{BB962C8B-B14F-4D97-AF65-F5344CB8AC3E}">
        <p14:creationId xmlns:p14="http://schemas.microsoft.com/office/powerpoint/2010/main" val="14808490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56"/>
        <p:cNvGrpSpPr/>
        <p:nvPr/>
      </p:nvGrpSpPr>
      <p:grpSpPr>
        <a:xfrm>
          <a:off x="0" y="0"/>
          <a:ext cx="0" cy="0"/>
          <a:chOff x="0" y="0"/>
          <a:chExt cx="0" cy="0"/>
        </a:xfrm>
      </p:grpSpPr>
      <p:pic>
        <p:nvPicPr>
          <p:cNvPr id="457" name="Google Shape;457;g8997b78dac_0_79"/>
          <p:cNvPicPr preferRelativeResize="0"/>
          <p:nvPr/>
        </p:nvPicPr>
        <p:blipFill>
          <a:blip r:embed="rId3">
            <a:alphaModFix/>
          </a:blip>
          <a:stretch>
            <a:fillRect/>
          </a:stretch>
        </p:blipFill>
        <p:spPr>
          <a:xfrm>
            <a:off x="203201" y="229400"/>
            <a:ext cx="11785601" cy="6399213"/>
          </a:xfrm>
          <a:prstGeom prst="rect">
            <a:avLst/>
          </a:prstGeom>
          <a:noFill/>
          <a:ln>
            <a:noFill/>
          </a:ln>
        </p:spPr>
      </p:pic>
    </p:spTree>
    <p:extLst>
      <p:ext uri="{BB962C8B-B14F-4D97-AF65-F5344CB8AC3E}">
        <p14:creationId xmlns:p14="http://schemas.microsoft.com/office/powerpoint/2010/main" val="1733099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61"/>
        <p:cNvGrpSpPr/>
        <p:nvPr/>
      </p:nvGrpSpPr>
      <p:grpSpPr>
        <a:xfrm>
          <a:off x="0" y="0"/>
          <a:ext cx="0" cy="0"/>
          <a:chOff x="0" y="0"/>
          <a:chExt cx="0" cy="0"/>
        </a:xfrm>
      </p:grpSpPr>
      <p:pic>
        <p:nvPicPr>
          <p:cNvPr id="462" name="Google Shape;462;g8997b78dac_0_62"/>
          <p:cNvPicPr preferRelativeResize="0"/>
          <p:nvPr/>
        </p:nvPicPr>
        <p:blipFill>
          <a:blip r:embed="rId3">
            <a:alphaModFix/>
          </a:blip>
          <a:stretch>
            <a:fillRect/>
          </a:stretch>
        </p:blipFill>
        <p:spPr>
          <a:xfrm>
            <a:off x="203201" y="249301"/>
            <a:ext cx="11785601" cy="6359385"/>
          </a:xfrm>
          <a:prstGeom prst="rect">
            <a:avLst/>
          </a:prstGeom>
          <a:noFill/>
          <a:ln>
            <a:noFill/>
          </a:ln>
        </p:spPr>
      </p:pic>
    </p:spTree>
    <p:extLst>
      <p:ext uri="{BB962C8B-B14F-4D97-AF65-F5344CB8AC3E}">
        <p14:creationId xmlns:p14="http://schemas.microsoft.com/office/powerpoint/2010/main" val="140675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66"/>
        <p:cNvGrpSpPr/>
        <p:nvPr/>
      </p:nvGrpSpPr>
      <p:grpSpPr>
        <a:xfrm>
          <a:off x="0" y="0"/>
          <a:ext cx="0" cy="0"/>
          <a:chOff x="0" y="0"/>
          <a:chExt cx="0" cy="0"/>
        </a:xfrm>
      </p:grpSpPr>
      <p:pic>
        <p:nvPicPr>
          <p:cNvPr id="467" name="Google Shape;467;g8997b78dac_0_83"/>
          <p:cNvPicPr preferRelativeResize="0"/>
          <p:nvPr/>
        </p:nvPicPr>
        <p:blipFill>
          <a:blip r:embed="rId3">
            <a:alphaModFix/>
          </a:blip>
          <a:stretch>
            <a:fillRect/>
          </a:stretch>
        </p:blipFill>
        <p:spPr>
          <a:xfrm>
            <a:off x="203200" y="249767"/>
            <a:ext cx="11785600" cy="6358475"/>
          </a:xfrm>
          <a:prstGeom prst="rect">
            <a:avLst/>
          </a:prstGeom>
          <a:noFill/>
          <a:ln>
            <a:noFill/>
          </a:ln>
        </p:spPr>
      </p:pic>
    </p:spTree>
    <p:extLst>
      <p:ext uri="{BB962C8B-B14F-4D97-AF65-F5344CB8AC3E}">
        <p14:creationId xmlns:p14="http://schemas.microsoft.com/office/powerpoint/2010/main" val="39329830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71"/>
        <p:cNvGrpSpPr/>
        <p:nvPr/>
      </p:nvGrpSpPr>
      <p:grpSpPr>
        <a:xfrm>
          <a:off x="0" y="0"/>
          <a:ext cx="0" cy="0"/>
          <a:chOff x="0" y="0"/>
          <a:chExt cx="0" cy="0"/>
        </a:xfrm>
      </p:grpSpPr>
      <p:sp>
        <p:nvSpPr>
          <p:cNvPr id="472" name="Google Shape;472;g8997b78dac_0_88"/>
          <p:cNvSpPr txBox="1"/>
          <p:nvPr/>
        </p:nvSpPr>
        <p:spPr>
          <a:xfrm>
            <a:off x="4313100" y="4627067"/>
            <a:ext cx="4000000" cy="100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https://app.mymaths.co.uk/285-homework/measures</a:t>
            </a:r>
            <a:endParaRPr sz="1867" kern="0">
              <a:solidFill>
                <a:srgbClr val="000000"/>
              </a:solidFill>
              <a:latin typeface="Arial"/>
              <a:cs typeface="Arial"/>
              <a:sym typeface="Arial"/>
            </a:endParaRPr>
          </a:p>
        </p:txBody>
      </p:sp>
      <p:sp>
        <p:nvSpPr>
          <p:cNvPr id="473" name="Google Shape;473;g8997b78dac_0_88"/>
          <p:cNvSpPr txBox="1"/>
          <p:nvPr/>
        </p:nvSpPr>
        <p:spPr>
          <a:xfrm>
            <a:off x="1553367" y="1173267"/>
            <a:ext cx="8940400" cy="175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Time to practice what you have learnt. If you have an iPad or laptop, follow the link below and complete the homework. If not, move onto the next slide.  </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37374461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77"/>
        <p:cNvGrpSpPr/>
        <p:nvPr/>
      </p:nvGrpSpPr>
      <p:grpSpPr>
        <a:xfrm>
          <a:off x="0" y="0"/>
          <a:ext cx="0" cy="0"/>
          <a:chOff x="0" y="0"/>
          <a:chExt cx="0" cy="0"/>
        </a:xfrm>
      </p:grpSpPr>
      <p:pic>
        <p:nvPicPr>
          <p:cNvPr id="478" name="Google Shape;478;g8997b78dac_0_95"/>
          <p:cNvPicPr preferRelativeResize="0"/>
          <p:nvPr/>
        </p:nvPicPr>
        <p:blipFill>
          <a:blip r:embed="rId3">
            <a:alphaModFix/>
          </a:blip>
          <a:stretch>
            <a:fillRect/>
          </a:stretch>
        </p:blipFill>
        <p:spPr>
          <a:xfrm>
            <a:off x="203200" y="203200"/>
            <a:ext cx="11372872" cy="6451600"/>
          </a:xfrm>
          <a:prstGeom prst="rect">
            <a:avLst/>
          </a:prstGeom>
          <a:noFill/>
          <a:ln>
            <a:noFill/>
          </a:ln>
        </p:spPr>
      </p:pic>
      <p:sp>
        <p:nvSpPr>
          <p:cNvPr id="479" name="Google Shape;479;g8997b78dac_0_95"/>
          <p:cNvSpPr/>
          <p:nvPr/>
        </p:nvSpPr>
        <p:spPr>
          <a:xfrm>
            <a:off x="10344833" y="446167"/>
            <a:ext cx="1173200" cy="2480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1598107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83"/>
        <p:cNvGrpSpPr/>
        <p:nvPr/>
      </p:nvGrpSpPr>
      <p:grpSpPr>
        <a:xfrm>
          <a:off x="0" y="0"/>
          <a:ext cx="0" cy="0"/>
          <a:chOff x="0" y="0"/>
          <a:chExt cx="0" cy="0"/>
        </a:xfrm>
      </p:grpSpPr>
      <p:pic>
        <p:nvPicPr>
          <p:cNvPr id="484" name="Google Shape;484;g8997b78dac_0_99"/>
          <p:cNvPicPr preferRelativeResize="0"/>
          <p:nvPr/>
        </p:nvPicPr>
        <p:blipFill>
          <a:blip r:embed="rId3">
            <a:alphaModFix/>
          </a:blip>
          <a:stretch>
            <a:fillRect/>
          </a:stretch>
        </p:blipFill>
        <p:spPr>
          <a:xfrm>
            <a:off x="203200" y="203201"/>
            <a:ext cx="11260379" cy="6451599"/>
          </a:xfrm>
          <a:prstGeom prst="rect">
            <a:avLst/>
          </a:prstGeom>
          <a:noFill/>
          <a:ln>
            <a:noFill/>
          </a:ln>
        </p:spPr>
      </p:pic>
      <p:sp>
        <p:nvSpPr>
          <p:cNvPr id="485" name="Google Shape;485;g8997b78dac_0_99"/>
          <p:cNvSpPr/>
          <p:nvPr/>
        </p:nvSpPr>
        <p:spPr>
          <a:xfrm>
            <a:off x="10212633" y="429633"/>
            <a:ext cx="1173200" cy="2480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530793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89"/>
        <p:cNvGrpSpPr/>
        <p:nvPr/>
      </p:nvGrpSpPr>
      <p:grpSpPr>
        <a:xfrm>
          <a:off x="0" y="0"/>
          <a:ext cx="0" cy="0"/>
          <a:chOff x="0" y="0"/>
          <a:chExt cx="0" cy="0"/>
        </a:xfrm>
      </p:grpSpPr>
      <p:pic>
        <p:nvPicPr>
          <p:cNvPr id="490" name="Google Shape;490;g8997b78dac_0_112"/>
          <p:cNvPicPr preferRelativeResize="0"/>
          <p:nvPr/>
        </p:nvPicPr>
        <p:blipFill>
          <a:blip r:embed="rId3">
            <a:alphaModFix/>
          </a:blip>
          <a:stretch>
            <a:fillRect/>
          </a:stretch>
        </p:blipFill>
        <p:spPr>
          <a:xfrm>
            <a:off x="471251" y="203201"/>
            <a:ext cx="11249500" cy="6451599"/>
          </a:xfrm>
          <a:prstGeom prst="rect">
            <a:avLst/>
          </a:prstGeom>
          <a:noFill/>
          <a:ln>
            <a:noFill/>
          </a:ln>
        </p:spPr>
      </p:pic>
      <p:sp>
        <p:nvSpPr>
          <p:cNvPr id="491" name="Google Shape;491;g8997b78dac_0_112"/>
          <p:cNvSpPr/>
          <p:nvPr/>
        </p:nvSpPr>
        <p:spPr>
          <a:xfrm>
            <a:off x="10477033" y="446167"/>
            <a:ext cx="1173200" cy="2480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0816612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95"/>
        <p:cNvGrpSpPr/>
        <p:nvPr/>
      </p:nvGrpSpPr>
      <p:grpSpPr>
        <a:xfrm>
          <a:off x="0" y="0"/>
          <a:ext cx="0" cy="0"/>
          <a:chOff x="0" y="0"/>
          <a:chExt cx="0" cy="0"/>
        </a:xfrm>
      </p:grpSpPr>
      <p:pic>
        <p:nvPicPr>
          <p:cNvPr id="496" name="Google Shape;496;g8997b78dac_0_109"/>
          <p:cNvPicPr preferRelativeResize="0"/>
          <p:nvPr/>
        </p:nvPicPr>
        <p:blipFill>
          <a:blip r:embed="rId3">
            <a:alphaModFix/>
          </a:blip>
          <a:stretch>
            <a:fillRect/>
          </a:stretch>
        </p:blipFill>
        <p:spPr>
          <a:xfrm>
            <a:off x="495584" y="203201"/>
            <a:ext cx="11200843" cy="6451599"/>
          </a:xfrm>
          <a:prstGeom prst="rect">
            <a:avLst/>
          </a:prstGeom>
          <a:noFill/>
          <a:ln>
            <a:noFill/>
          </a:ln>
        </p:spPr>
      </p:pic>
      <p:sp>
        <p:nvSpPr>
          <p:cNvPr id="497" name="Google Shape;497;g8997b78dac_0_109"/>
          <p:cNvSpPr/>
          <p:nvPr/>
        </p:nvSpPr>
        <p:spPr>
          <a:xfrm>
            <a:off x="10444000" y="446167"/>
            <a:ext cx="1173200" cy="2480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5003256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501"/>
        <p:cNvGrpSpPr/>
        <p:nvPr/>
      </p:nvGrpSpPr>
      <p:grpSpPr>
        <a:xfrm>
          <a:off x="0" y="0"/>
          <a:ext cx="0" cy="0"/>
          <a:chOff x="0" y="0"/>
          <a:chExt cx="0" cy="0"/>
        </a:xfrm>
      </p:grpSpPr>
      <p:sp>
        <p:nvSpPr>
          <p:cNvPr id="502" name="Google Shape;502;p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pic>
        <p:nvPicPr>
          <p:cNvPr id="503" name="Google Shape;503;p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7453682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507"/>
        <p:cNvGrpSpPr/>
        <p:nvPr/>
      </p:nvGrpSpPr>
      <p:grpSpPr>
        <a:xfrm>
          <a:off x="0" y="0"/>
          <a:ext cx="0" cy="0"/>
          <a:chOff x="0" y="0"/>
          <a:chExt cx="0" cy="0"/>
        </a:xfrm>
      </p:grpSpPr>
      <p:sp>
        <p:nvSpPr>
          <p:cNvPr id="508" name="Google Shape;508;g8649dff904_0_0"/>
          <p:cNvSpPr txBox="1"/>
          <p:nvPr/>
        </p:nvSpPr>
        <p:spPr>
          <a:xfrm>
            <a:off x="251267" y="252267"/>
            <a:ext cx="11708800" cy="644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933" kern="0">
              <a:solidFill>
                <a:srgbClr val="000000"/>
              </a:solidFill>
              <a:latin typeface="Arial"/>
              <a:cs typeface="Arial"/>
              <a:sym typeface="Arial"/>
            </a:endParaRPr>
          </a:p>
        </p:txBody>
      </p:sp>
      <p:sp>
        <p:nvSpPr>
          <p:cNvPr id="509" name="Google Shape;509;g8649dff904_0_0"/>
          <p:cNvSpPr txBox="1"/>
          <p:nvPr/>
        </p:nvSpPr>
        <p:spPr>
          <a:xfrm>
            <a:off x="487167" y="374767"/>
            <a:ext cx="11280000" cy="408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u="sng" kern="0">
                <a:solidFill>
                  <a:srgbClr val="000000"/>
                </a:solidFill>
                <a:latin typeface="Comic Sans MS"/>
                <a:ea typeface="Comic Sans MS"/>
                <a:cs typeface="Comic Sans MS"/>
                <a:sym typeface="Comic Sans MS"/>
              </a:rPr>
              <a:t>WALT: retrieve and infer information from a text.</a:t>
            </a:r>
            <a:endParaRPr sz="2667" u="sng" kern="0">
              <a:solidFill>
                <a:srgbClr val="000000"/>
              </a:solidFill>
              <a:latin typeface="Comic Sans MS"/>
              <a:ea typeface="Comic Sans MS"/>
              <a:cs typeface="Comic Sans MS"/>
              <a:sym typeface="Comic Sans MS"/>
            </a:endParaRPr>
          </a:p>
          <a:p>
            <a:pPr defTabSz="1219170">
              <a:buClr>
                <a:srgbClr val="000000"/>
              </a:buClr>
            </a:pPr>
            <a:endParaRPr sz="2667" u="sng"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Today you are going to read a text called the Goat, the Wolf and the Cabbages. You will have a short comprehension and a short written explanation to complete. </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It is a bit of a brain teaser for you to puzzle out. Have fun!</a:t>
            </a:r>
            <a:endParaRPr sz="2667"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7258042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513"/>
        <p:cNvGrpSpPr/>
        <p:nvPr/>
      </p:nvGrpSpPr>
      <p:grpSpPr>
        <a:xfrm>
          <a:off x="0" y="0"/>
          <a:ext cx="0" cy="0"/>
          <a:chOff x="0" y="0"/>
          <a:chExt cx="0" cy="0"/>
        </a:xfrm>
      </p:grpSpPr>
      <p:sp>
        <p:nvSpPr>
          <p:cNvPr id="514" name="Google Shape;514;g8649dff904_0_5"/>
          <p:cNvSpPr txBox="1"/>
          <p:nvPr/>
        </p:nvSpPr>
        <p:spPr>
          <a:xfrm>
            <a:off x="251267" y="252267"/>
            <a:ext cx="11708800" cy="644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933" kern="0">
              <a:solidFill>
                <a:srgbClr val="000000"/>
              </a:solidFill>
              <a:latin typeface="Arial"/>
              <a:cs typeface="Arial"/>
              <a:sym typeface="Arial"/>
            </a:endParaRPr>
          </a:p>
        </p:txBody>
      </p:sp>
      <p:pic>
        <p:nvPicPr>
          <p:cNvPr id="515" name="Google Shape;515;g8649dff904_0_5"/>
          <p:cNvPicPr preferRelativeResize="0"/>
          <p:nvPr/>
        </p:nvPicPr>
        <p:blipFill>
          <a:blip r:embed="rId3">
            <a:alphaModFix/>
          </a:blip>
          <a:stretch>
            <a:fillRect/>
          </a:stretch>
        </p:blipFill>
        <p:spPr>
          <a:xfrm rot="10800000">
            <a:off x="655832" y="1423667"/>
            <a:ext cx="10830368" cy="1788367"/>
          </a:xfrm>
          <a:prstGeom prst="rect">
            <a:avLst/>
          </a:prstGeom>
          <a:noFill/>
          <a:ln>
            <a:noFill/>
          </a:ln>
        </p:spPr>
      </p:pic>
      <p:pic>
        <p:nvPicPr>
          <p:cNvPr id="516" name="Google Shape;516;g8649dff904_0_5"/>
          <p:cNvPicPr preferRelativeResize="0"/>
          <p:nvPr/>
        </p:nvPicPr>
        <p:blipFill>
          <a:blip r:embed="rId4">
            <a:alphaModFix/>
          </a:blip>
          <a:stretch>
            <a:fillRect/>
          </a:stretch>
        </p:blipFill>
        <p:spPr>
          <a:xfrm rot="10800000">
            <a:off x="655835" y="3212039"/>
            <a:ext cx="10830365" cy="1979900"/>
          </a:xfrm>
          <a:prstGeom prst="rect">
            <a:avLst/>
          </a:prstGeom>
          <a:noFill/>
          <a:ln>
            <a:noFill/>
          </a:ln>
        </p:spPr>
      </p:pic>
      <p:sp>
        <p:nvSpPr>
          <p:cNvPr id="517" name="Google Shape;517;g8649dff904_0_5"/>
          <p:cNvSpPr txBox="1"/>
          <p:nvPr/>
        </p:nvSpPr>
        <p:spPr>
          <a:xfrm>
            <a:off x="1201800" y="355867"/>
            <a:ext cx="9788400" cy="65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The Goat, the Wolf and the Cabbages.</a:t>
            </a:r>
            <a:endParaRPr sz="2933" kern="0">
              <a:solidFill>
                <a:srgbClr val="000000"/>
              </a:solidFill>
              <a:latin typeface="Arial"/>
              <a:cs typeface="Arial"/>
              <a:sym typeface="Arial"/>
            </a:endParaRPr>
          </a:p>
        </p:txBody>
      </p:sp>
      <p:sp>
        <p:nvSpPr>
          <p:cNvPr id="518" name="Google Shape;518;g8649dff904_0_5"/>
          <p:cNvSpPr txBox="1"/>
          <p:nvPr/>
        </p:nvSpPr>
        <p:spPr>
          <a:xfrm>
            <a:off x="251267" y="252267"/>
            <a:ext cx="11708800" cy="644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933" kern="0">
              <a:solidFill>
                <a:srgbClr val="000000"/>
              </a:solidFill>
              <a:latin typeface="Arial"/>
              <a:cs typeface="Arial"/>
              <a:sym typeface="Arial"/>
            </a:endParaRPr>
          </a:p>
        </p:txBody>
      </p:sp>
      <p:sp>
        <p:nvSpPr>
          <p:cNvPr id="519" name="Google Shape;519;g8649dff904_0_5"/>
          <p:cNvSpPr txBox="1"/>
          <p:nvPr/>
        </p:nvSpPr>
        <p:spPr>
          <a:xfrm>
            <a:off x="454467" y="455467"/>
            <a:ext cx="11708800" cy="644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933" kern="0">
              <a:solidFill>
                <a:srgbClr val="000000"/>
              </a:solidFill>
              <a:latin typeface="Arial"/>
              <a:cs typeface="Arial"/>
              <a:sym typeface="Arial"/>
            </a:endParaRPr>
          </a:p>
        </p:txBody>
      </p:sp>
      <p:pic>
        <p:nvPicPr>
          <p:cNvPr id="520" name="Google Shape;520;g8649dff904_0_5"/>
          <p:cNvPicPr preferRelativeResize="0"/>
          <p:nvPr/>
        </p:nvPicPr>
        <p:blipFill>
          <a:blip r:embed="rId5">
            <a:alphaModFix/>
          </a:blip>
          <a:stretch>
            <a:fillRect/>
          </a:stretch>
        </p:blipFill>
        <p:spPr>
          <a:xfrm>
            <a:off x="7800584" y="4903895"/>
            <a:ext cx="3459483" cy="1788367"/>
          </a:xfrm>
          <a:prstGeom prst="rect">
            <a:avLst/>
          </a:prstGeom>
          <a:noFill/>
          <a:ln>
            <a:noFill/>
          </a:ln>
        </p:spPr>
      </p:pic>
    </p:spTree>
    <p:extLst>
      <p:ext uri="{BB962C8B-B14F-4D97-AF65-F5344CB8AC3E}">
        <p14:creationId xmlns:p14="http://schemas.microsoft.com/office/powerpoint/2010/main" val="27071442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524"/>
        <p:cNvGrpSpPr/>
        <p:nvPr/>
      </p:nvGrpSpPr>
      <p:grpSpPr>
        <a:xfrm>
          <a:off x="0" y="0"/>
          <a:ext cx="0" cy="0"/>
          <a:chOff x="0" y="0"/>
          <a:chExt cx="0" cy="0"/>
        </a:xfrm>
      </p:grpSpPr>
      <p:sp>
        <p:nvSpPr>
          <p:cNvPr id="525" name="Google Shape;525;g8649dff904_0_15"/>
          <p:cNvSpPr txBox="1"/>
          <p:nvPr/>
        </p:nvSpPr>
        <p:spPr>
          <a:xfrm>
            <a:off x="251267" y="252267"/>
            <a:ext cx="11708800" cy="644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933" kern="0">
              <a:solidFill>
                <a:srgbClr val="000000"/>
              </a:solidFill>
              <a:latin typeface="Arial"/>
              <a:cs typeface="Arial"/>
              <a:sym typeface="Arial"/>
            </a:endParaRPr>
          </a:p>
        </p:txBody>
      </p:sp>
      <p:pic>
        <p:nvPicPr>
          <p:cNvPr id="526" name="Google Shape;526;g8649dff904_0_15"/>
          <p:cNvPicPr preferRelativeResize="0"/>
          <p:nvPr/>
        </p:nvPicPr>
        <p:blipFill>
          <a:blip r:embed="rId3">
            <a:alphaModFix/>
          </a:blip>
          <a:stretch>
            <a:fillRect/>
          </a:stretch>
        </p:blipFill>
        <p:spPr>
          <a:xfrm rot="10800000">
            <a:off x="468434" y="252267"/>
            <a:ext cx="9856033" cy="1675933"/>
          </a:xfrm>
          <a:prstGeom prst="rect">
            <a:avLst/>
          </a:prstGeom>
          <a:noFill/>
          <a:ln>
            <a:noFill/>
          </a:ln>
        </p:spPr>
      </p:pic>
      <p:pic>
        <p:nvPicPr>
          <p:cNvPr id="527" name="Google Shape;527;g8649dff904_0_15"/>
          <p:cNvPicPr preferRelativeResize="0"/>
          <p:nvPr/>
        </p:nvPicPr>
        <p:blipFill>
          <a:blip r:embed="rId4">
            <a:alphaModFix/>
          </a:blip>
          <a:stretch>
            <a:fillRect/>
          </a:stretch>
        </p:blipFill>
        <p:spPr>
          <a:xfrm rot="10800000">
            <a:off x="599599" y="2319201"/>
            <a:ext cx="8375767" cy="4098367"/>
          </a:xfrm>
          <a:prstGeom prst="rect">
            <a:avLst/>
          </a:prstGeom>
          <a:noFill/>
          <a:ln>
            <a:noFill/>
          </a:ln>
        </p:spPr>
      </p:pic>
      <p:sp>
        <p:nvSpPr>
          <p:cNvPr id="528" name="Google Shape;528;g8649dff904_0_15"/>
          <p:cNvSpPr/>
          <p:nvPr/>
        </p:nvSpPr>
        <p:spPr>
          <a:xfrm>
            <a:off x="6314600" y="4347133"/>
            <a:ext cx="2660800" cy="2070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9" name="Google Shape;529;g8649dff904_0_15"/>
          <p:cNvSpPr/>
          <p:nvPr/>
        </p:nvSpPr>
        <p:spPr>
          <a:xfrm>
            <a:off x="7513833" y="3785133"/>
            <a:ext cx="1555200" cy="562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0" name="Google Shape;530;g8649dff904_0_15"/>
          <p:cNvSpPr/>
          <p:nvPr/>
        </p:nvSpPr>
        <p:spPr>
          <a:xfrm>
            <a:off x="8225867" y="3335300"/>
            <a:ext cx="749600" cy="562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531" name="Google Shape;531;g8649dff904_0_15"/>
          <p:cNvPicPr preferRelativeResize="0"/>
          <p:nvPr/>
        </p:nvPicPr>
        <p:blipFill>
          <a:blip r:embed="rId5">
            <a:alphaModFix/>
          </a:blip>
          <a:stretch>
            <a:fillRect/>
          </a:stretch>
        </p:blipFill>
        <p:spPr>
          <a:xfrm>
            <a:off x="6588934" y="4034518"/>
            <a:ext cx="5214533" cy="2695633"/>
          </a:xfrm>
          <a:prstGeom prst="rect">
            <a:avLst/>
          </a:prstGeom>
          <a:noFill/>
          <a:ln>
            <a:noFill/>
          </a:ln>
        </p:spPr>
      </p:pic>
    </p:spTree>
    <p:extLst>
      <p:ext uri="{BB962C8B-B14F-4D97-AF65-F5344CB8AC3E}">
        <p14:creationId xmlns:p14="http://schemas.microsoft.com/office/powerpoint/2010/main" val="17969866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535"/>
        <p:cNvGrpSpPr/>
        <p:nvPr/>
      </p:nvGrpSpPr>
      <p:grpSpPr>
        <a:xfrm>
          <a:off x="0" y="0"/>
          <a:ext cx="0" cy="0"/>
          <a:chOff x="0" y="0"/>
          <a:chExt cx="0" cy="0"/>
        </a:xfrm>
      </p:grpSpPr>
      <p:sp>
        <p:nvSpPr>
          <p:cNvPr id="536" name="Google Shape;536;g8649dff904_0_25"/>
          <p:cNvSpPr txBox="1"/>
          <p:nvPr/>
        </p:nvSpPr>
        <p:spPr>
          <a:xfrm>
            <a:off x="251267" y="252267"/>
            <a:ext cx="11708800" cy="644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933" kern="0">
              <a:solidFill>
                <a:srgbClr val="000000"/>
              </a:solidFill>
              <a:latin typeface="Arial"/>
              <a:cs typeface="Arial"/>
              <a:sym typeface="Arial"/>
            </a:endParaRPr>
          </a:p>
        </p:txBody>
      </p:sp>
      <p:pic>
        <p:nvPicPr>
          <p:cNvPr id="537" name="Google Shape;537;g8649dff904_0_25"/>
          <p:cNvPicPr preferRelativeResize="0"/>
          <p:nvPr/>
        </p:nvPicPr>
        <p:blipFill>
          <a:blip r:embed="rId3">
            <a:alphaModFix/>
          </a:blip>
          <a:stretch>
            <a:fillRect/>
          </a:stretch>
        </p:blipFill>
        <p:spPr>
          <a:xfrm rot="10800000">
            <a:off x="613043" y="588077"/>
            <a:ext cx="5963900" cy="2274867"/>
          </a:xfrm>
          <a:prstGeom prst="rect">
            <a:avLst/>
          </a:prstGeom>
          <a:noFill/>
          <a:ln>
            <a:noFill/>
          </a:ln>
        </p:spPr>
      </p:pic>
      <p:pic>
        <p:nvPicPr>
          <p:cNvPr id="538" name="Google Shape;538;g8649dff904_0_25"/>
          <p:cNvPicPr preferRelativeResize="0"/>
          <p:nvPr/>
        </p:nvPicPr>
        <p:blipFill>
          <a:blip r:embed="rId4">
            <a:alphaModFix/>
          </a:blip>
          <a:stretch>
            <a:fillRect/>
          </a:stretch>
        </p:blipFill>
        <p:spPr>
          <a:xfrm>
            <a:off x="2635301" y="2450733"/>
            <a:ext cx="6714833" cy="3471200"/>
          </a:xfrm>
          <a:prstGeom prst="rect">
            <a:avLst/>
          </a:prstGeom>
          <a:noFill/>
          <a:ln>
            <a:noFill/>
          </a:ln>
        </p:spPr>
      </p:pic>
    </p:spTree>
    <p:extLst>
      <p:ext uri="{BB962C8B-B14F-4D97-AF65-F5344CB8AC3E}">
        <p14:creationId xmlns:p14="http://schemas.microsoft.com/office/powerpoint/2010/main" val="32808230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542"/>
        <p:cNvGrpSpPr/>
        <p:nvPr/>
      </p:nvGrpSpPr>
      <p:grpSpPr>
        <a:xfrm>
          <a:off x="0" y="0"/>
          <a:ext cx="0" cy="0"/>
          <a:chOff x="0" y="0"/>
          <a:chExt cx="0" cy="0"/>
        </a:xfrm>
      </p:grpSpPr>
      <p:sp>
        <p:nvSpPr>
          <p:cNvPr id="543" name="Google Shape;543;g8649dff904_0_31"/>
          <p:cNvSpPr txBox="1"/>
          <p:nvPr/>
        </p:nvSpPr>
        <p:spPr>
          <a:xfrm>
            <a:off x="209433" y="231367"/>
            <a:ext cx="11813200" cy="63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Comic Sans MS"/>
                <a:ea typeface="Comic Sans MS"/>
                <a:cs typeface="Comic Sans MS"/>
                <a:sym typeface="Comic Sans MS"/>
              </a:rPr>
              <a:t>Comprehension questions.</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Where did the farmer live?</a:t>
            </a:r>
            <a:endParaRPr sz="2133" kern="0">
              <a:solidFill>
                <a:srgbClr val="00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How did he earn his living?</a:t>
            </a:r>
            <a:endParaRPr sz="2133" kern="0">
              <a:solidFill>
                <a:srgbClr val="00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What was the problem with his boat?</a:t>
            </a:r>
            <a:endParaRPr sz="2133" kern="0">
              <a:solidFill>
                <a:srgbClr val="00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Which three things was the man asked to take across the river?</a:t>
            </a:r>
            <a:endParaRPr sz="2133" kern="0">
              <a:solidFill>
                <a:srgbClr val="00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Complete these sentences:</a:t>
            </a:r>
            <a:endParaRPr sz="2133" kern="0">
              <a:solidFill>
                <a:srgbClr val="00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000000"/>
                </a:solidFill>
                <a:latin typeface="Comic Sans MS"/>
                <a:ea typeface="Comic Sans MS"/>
                <a:cs typeface="Comic Sans MS"/>
                <a:sym typeface="Comic Sans MS"/>
              </a:rPr>
              <a:t>If he took the wolf, he would leave the _____ and the ________ together, therefore the ______ would eat the __________________.</a:t>
            </a:r>
            <a:endParaRPr sz="2133" kern="0">
              <a:solidFill>
                <a:srgbClr val="00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000000"/>
                </a:solidFill>
                <a:latin typeface="Comic Sans MS"/>
                <a:ea typeface="Comic Sans MS"/>
                <a:cs typeface="Comic Sans MS"/>
                <a:sym typeface="Comic Sans MS"/>
              </a:rPr>
              <a:t>If he took the cabbages, he would leave the _________ and the ________ together, therefore the _____ would eat the _________.</a:t>
            </a:r>
            <a:endParaRPr sz="2133" kern="0">
              <a:solidFill>
                <a:srgbClr val="00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Which two things could the man never leave alone together? Find two possible answers.</a:t>
            </a:r>
            <a:endParaRPr sz="2133" kern="0">
              <a:solidFill>
                <a:srgbClr val="00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How do we know the man found it difficult to work out the answer to his problem?</a:t>
            </a:r>
            <a:endParaRPr sz="2133" kern="0">
              <a:solidFill>
                <a:srgbClr val="00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Can you work out the answer to the man’s problem? Write an explanation of what he does.</a:t>
            </a:r>
            <a:endParaRPr sz="2133" kern="0">
              <a:solidFill>
                <a:srgbClr val="00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261643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47"/>
        <p:cNvGrpSpPr/>
        <p:nvPr/>
      </p:nvGrpSpPr>
      <p:grpSpPr>
        <a:xfrm>
          <a:off x="0" y="0"/>
          <a:ext cx="0" cy="0"/>
          <a:chOff x="0" y="0"/>
          <a:chExt cx="0" cy="0"/>
        </a:xfrm>
      </p:grpSpPr>
      <p:sp>
        <p:nvSpPr>
          <p:cNvPr id="548" name="Google Shape;548;g8649dff904_0_35"/>
          <p:cNvSpPr txBox="1"/>
          <p:nvPr/>
        </p:nvSpPr>
        <p:spPr>
          <a:xfrm>
            <a:off x="209433" y="231367"/>
            <a:ext cx="11813200" cy="63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Comic Sans MS"/>
                <a:ea typeface="Comic Sans MS"/>
                <a:cs typeface="Comic Sans MS"/>
                <a:sym typeface="Comic Sans MS"/>
              </a:rPr>
              <a:t>Comprehension questions.</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Where did the farmer live?</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He lived beside the river.</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How did he earn his living?</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He earned his living by transporting goods across the river.</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What was the problem with his boat?</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His boat was too small to carry all the items together</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Which three things was the man asked to take across the river?</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He was asked to take a cabbage, a goat and a wolf.</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Complete these sentences:</a:t>
            </a:r>
            <a:endParaRPr sz="2133" kern="0">
              <a:solidFill>
                <a:srgbClr val="00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000000"/>
                </a:solidFill>
                <a:latin typeface="Comic Sans MS"/>
                <a:ea typeface="Comic Sans MS"/>
                <a:cs typeface="Comic Sans MS"/>
                <a:sym typeface="Comic Sans MS"/>
              </a:rPr>
              <a:t>If he took the wolf, he would leave the </a:t>
            </a:r>
            <a:r>
              <a:rPr lang="en-GB" sz="2133" kern="0">
                <a:solidFill>
                  <a:srgbClr val="FF0000"/>
                </a:solidFill>
                <a:latin typeface="Comic Sans MS"/>
                <a:ea typeface="Comic Sans MS"/>
                <a:cs typeface="Comic Sans MS"/>
                <a:sym typeface="Comic Sans MS"/>
              </a:rPr>
              <a:t>cabbage/goat</a:t>
            </a:r>
            <a:r>
              <a:rPr lang="en-GB" sz="2133" kern="0">
                <a:solidFill>
                  <a:srgbClr val="000000"/>
                </a:solidFill>
                <a:latin typeface="Comic Sans MS"/>
                <a:ea typeface="Comic Sans MS"/>
                <a:cs typeface="Comic Sans MS"/>
                <a:sym typeface="Comic Sans MS"/>
              </a:rPr>
              <a:t> and the </a:t>
            </a:r>
            <a:r>
              <a:rPr lang="en-GB" sz="2133" kern="0">
                <a:solidFill>
                  <a:srgbClr val="FF0000"/>
                </a:solidFill>
                <a:latin typeface="Comic Sans MS"/>
                <a:ea typeface="Comic Sans MS"/>
                <a:cs typeface="Comic Sans MS"/>
                <a:sym typeface="Comic Sans MS"/>
              </a:rPr>
              <a:t>goat/cabbage</a:t>
            </a:r>
            <a:r>
              <a:rPr lang="en-GB" sz="2133" kern="0">
                <a:solidFill>
                  <a:srgbClr val="000000"/>
                </a:solidFill>
                <a:latin typeface="Comic Sans MS"/>
                <a:ea typeface="Comic Sans MS"/>
                <a:cs typeface="Comic Sans MS"/>
                <a:sym typeface="Comic Sans MS"/>
              </a:rPr>
              <a:t> together, therefore the </a:t>
            </a:r>
            <a:r>
              <a:rPr lang="en-GB" sz="2133" kern="0">
                <a:solidFill>
                  <a:srgbClr val="FF0000"/>
                </a:solidFill>
                <a:latin typeface="Comic Sans MS"/>
                <a:ea typeface="Comic Sans MS"/>
                <a:cs typeface="Comic Sans MS"/>
                <a:sym typeface="Comic Sans MS"/>
              </a:rPr>
              <a:t>goat</a:t>
            </a:r>
            <a:r>
              <a:rPr lang="en-GB" sz="2133" kern="0">
                <a:solidFill>
                  <a:srgbClr val="000000"/>
                </a:solidFill>
                <a:latin typeface="Comic Sans MS"/>
                <a:ea typeface="Comic Sans MS"/>
                <a:cs typeface="Comic Sans MS"/>
                <a:sym typeface="Comic Sans MS"/>
              </a:rPr>
              <a:t> would eat the </a:t>
            </a:r>
            <a:r>
              <a:rPr lang="en-GB" sz="2133" kern="0">
                <a:solidFill>
                  <a:srgbClr val="FF0000"/>
                </a:solidFill>
                <a:latin typeface="Comic Sans MS"/>
                <a:ea typeface="Comic Sans MS"/>
                <a:cs typeface="Comic Sans MS"/>
                <a:sym typeface="Comic Sans MS"/>
              </a:rPr>
              <a:t>cabbage</a:t>
            </a:r>
            <a:r>
              <a:rPr lang="en-GB" sz="2133" kern="0">
                <a:solidFill>
                  <a:srgbClr val="000000"/>
                </a:solidFill>
                <a:latin typeface="Comic Sans MS"/>
                <a:ea typeface="Comic Sans MS"/>
                <a:cs typeface="Comic Sans MS"/>
                <a:sym typeface="Comic Sans MS"/>
              </a:rPr>
              <a:t> .</a:t>
            </a:r>
            <a:endParaRPr sz="2133" kern="0">
              <a:solidFill>
                <a:srgbClr val="00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000000"/>
                </a:solidFill>
                <a:latin typeface="Comic Sans MS"/>
                <a:ea typeface="Comic Sans MS"/>
                <a:cs typeface="Comic Sans MS"/>
                <a:sym typeface="Comic Sans MS"/>
              </a:rPr>
              <a:t>If he took the cabbages, he would leave the </a:t>
            </a:r>
            <a:r>
              <a:rPr lang="en-GB" sz="2133" kern="0">
                <a:solidFill>
                  <a:srgbClr val="FF0000"/>
                </a:solidFill>
                <a:latin typeface="Comic Sans MS"/>
                <a:ea typeface="Comic Sans MS"/>
                <a:cs typeface="Comic Sans MS"/>
                <a:sym typeface="Comic Sans MS"/>
              </a:rPr>
              <a:t>wolf/goat</a:t>
            </a:r>
            <a:r>
              <a:rPr lang="en-GB" sz="2133" kern="0">
                <a:solidFill>
                  <a:srgbClr val="000000"/>
                </a:solidFill>
                <a:latin typeface="Comic Sans MS"/>
                <a:ea typeface="Comic Sans MS"/>
                <a:cs typeface="Comic Sans MS"/>
                <a:sym typeface="Comic Sans MS"/>
              </a:rPr>
              <a:t> and the </a:t>
            </a:r>
            <a:r>
              <a:rPr lang="en-GB" sz="2133" kern="0">
                <a:solidFill>
                  <a:srgbClr val="FF0000"/>
                </a:solidFill>
                <a:latin typeface="Comic Sans MS"/>
                <a:ea typeface="Comic Sans MS"/>
                <a:cs typeface="Comic Sans MS"/>
                <a:sym typeface="Comic Sans MS"/>
              </a:rPr>
              <a:t>goat/wolf</a:t>
            </a:r>
            <a:r>
              <a:rPr lang="en-GB" sz="2133" kern="0">
                <a:solidFill>
                  <a:srgbClr val="000000"/>
                </a:solidFill>
                <a:latin typeface="Comic Sans MS"/>
                <a:ea typeface="Comic Sans MS"/>
                <a:cs typeface="Comic Sans MS"/>
                <a:sym typeface="Comic Sans MS"/>
              </a:rPr>
              <a:t> together, therefore the </a:t>
            </a:r>
            <a:r>
              <a:rPr lang="en-GB" sz="2133" kern="0">
                <a:solidFill>
                  <a:srgbClr val="FF0000"/>
                </a:solidFill>
                <a:latin typeface="Comic Sans MS"/>
                <a:ea typeface="Comic Sans MS"/>
                <a:cs typeface="Comic Sans MS"/>
                <a:sym typeface="Comic Sans MS"/>
              </a:rPr>
              <a:t>wolf </a:t>
            </a:r>
            <a:r>
              <a:rPr lang="en-GB" sz="2133" kern="0">
                <a:solidFill>
                  <a:srgbClr val="000000"/>
                </a:solidFill>
                <a:latin typeface="Comic Sans MS"/>
                <a:ea typeface="Comic Sans MS"/>
                <a:cs typeface="Comic Sans MS"/>
                <a:sym typeface="Comic Sans MS"/>
              </a:rPr>
              <a:t>would eat the </a:t>
            </a:r>
            <a:r>
              <a:rPr lang="en-GB" sz="2133" kern="0">
                <a:solidFill>
                  <a:srgbClr val="FF0000"/>
                </a:solidFill>
                <a:latin typeface="Comic Sans MS"/>
                <a:ea typeface="Comic Sans MS"/>
                <a:cs typeface="Comic Sans MS"/>
                <a:sym typeface="Comic Sans MS"/>
              </a:rPr>
              <a:t>goat</a:t>
            </a:r>
            <a:r>
              <a:rPr lang="en-GB" sz="2133" kern="0">
                <a:solidFill>
                  <a:srgbClr val="000000"/>
                </a:solidFill>
                <a:latin typeface="Comic Sans MS"/>
                <a:ea typeface="Comic Sans MS"/>
                <a:cs typeface="Comic Sans MS"/>
                <a:sym typeface="Comic Sans MS"/>
              </a:rPr>
              <a:t>.</a:t>
            </a:r>
            <a:endParaRPr sz="2133" kern="0">
              <a:solidFill>
                <a:srgbClr val="00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5648058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52"/>
        <p:cNvGrpSpPr/>
        <p:nvPr/>
      </p:nvGrpSpPr>
      <p:grpSpPr>
        <a:xfrm>
          <a:off x="0" y="0"/>
          <a:ext cx="0" cy="0"/>
          <a:chOff x="0" y="0"/>
          <a:chExt cx="0" cy="0"/>
        </a:xfrm>
      </p:grpSpPr>
      <p:sp>
        <p:nvSpPr>
          <p:cNvPr id="553" name="Google Shape;553;g8649dff904_0_39"/>
          <p:cNvSpPr txBox="1"/>
          <p:nvPr/>
        </p:nvSpPr>
        <p:spPr>
          <a:xfrm>
            <a:off x="209433" y="231367"/>
            <a:ext cx="11813200" cy="63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Comic Sans MS"/>
                <a:ea typeface="Comic Sans MS"/>
                <a:cs typeface="Comic Sans MS"/>
                <a:sym typeface="Comic Sans MS"/>
              </a:rPr>
              <a:t>Comprehension questions.</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6. Which two things could the man never leave alone together? Find two possible answers.</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FF0000"/>
                </a:solidFill>
                <a:latin typeface="Comic Sans MS"/>
                <a:ea typeface="Comic Sans MS"/>
                <a:cs typeface="Comic Sans MS"/>
                <a:sym typeface="Comic Sans MS"/>
              </a:rPr>
              <a:t>He could never leave the cabbage and the goat together.</a:t>
            </a:r>
            <a:endParaRPr sz="2133" kern="0">
              <a:solidFill>
                <a:srgbClr val="FF0000"/>
              </a:solidFill>
              <a:latin typeface="Comic Sans MS"/>
              <a:ea typeface="Comic Sans MS"/>
              <a:cs typeface="Comic Sans MS"/>
              <a:sym typeface="Comic Sans MS"/>
            </a:endParaRPr>
          </a:p>
          <a:p>
            <a:pPr defTabSz="1219170">
              <a:buClr>
                <a:srgbClr val="000000"/>
              </a:buClr>
            </a:pPr>
            <a:r>
              <a:rPr lang="en-GB" sz="2133" kern="0">
                <a:solidFill>
                  <a:srgbClr val="FF0000"/>
                </a:solidFill>
                <a:latin typeface="Comic Sans MS"/>
                <a:ea typeface="Comic Sans MS"/>
                <a:cs typeface="Comic Sans MS"/>
                <a:sym typeface="Comic Sans MS"/>
              </a:rPr>
              <a:t>He could never leave the goat and the wolf together.</a:t>
            </a:r>
            <a:endParaRPr sz="2133" kern="0">
              <a:solidFill>
                <a:srgbClr val="FF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7. How do we know the man found it difficult to work out the answer to his problem?</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FF0000"/>
                </a:solidFill>
                <a:latin typeface="Comic Sans MS"/>
                <a:ea typeface="Comic Sans MS"/>
                <a:cs typeface="Comic Sans MS"/>
                <a:sym typeface="Comic Sans MS"/>
              </a:rPr>
              <a:t>We know he found it difficult because the author says after a lot of thought the man finally worked it out which tells us he had to think about it for a long time.</a:t>
            </a:r>
            <a:endParaRPr sz="2133" kern="0">
              <a:solidFill>
                <a:srgbClr val="FF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8. Can you work out the answer to the man’s problem? Write an explanation of what he does.</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FF0000"/>
                </a:solidFill>
                <a:latin typeface="Comic Sans MS"/>
                <a:ea typeface="Comic Sans MS"/>
                <a:cs typeface="Comic Sans MS"/>
                <a:sym typeface="Comic Sans MS"/>
              </a:rPr>
              <a:t>You can see the answer to this on the next slide and watch a video to link to see the solution.</a:t>
            </a:r>
            <a:endParaRPr sz="2133" kern="0">
              <a:solidFill>
                <a:srgbClr val="FF0000"/>
              </a:solidFill>
              <a:latin typeface="Comic Sans MS"/>
              <a:ea typeface="Comic Sans MS"/>
              <a:cs typeface="Comic Sans MS"/>
              <a:sym typeface="Comic Sans MS"/>
            </a:endParaRPr>
          </a:p>
          <a:p>
            <a:pPr marL="609585" defTabSz="1219170">
              <a:buClr>
                <a:srgbClr val="000000"/>
              </a:buClr>
            </a:pPr>
            <a:endParaRPr sz="2133"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22358359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57"/>
        <p:cNvGrpSpPr/>
        <p:nvPr/>
      </p:nvGrpSpPr>
      <p:grpSpPr>
        <a:xfrm>
          <a:off x="0" y="0"/>
          <a:ext cx="0" cy="0"/>
          <a:chOff x="0" y="0"/>
          <a:chExt cx="0" cy="0"/>
        </a:xfrm>
      </p:grpSpPr>
      <p:sp>
        <p:nvSpPr>
          <p:cNvPr id="558" name="Google Shape;558;g8649dff904_0_43"/>
          <p:cNvSpPr txBox="1"/>
          <p:nvPr/>
        </p:nvSpPr>
        <p:spPr>
          <a:xfrm>
            <a:off x="1011833" y="4450667"/>
            <a:ext cx="2716800" cy="114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https://www.youtube.com/watch?v=0RdKdnVY-Kc</a:t>
            </a:r>
            <a:endParaRPr sz="1867" kern="0">
              <a:solidFill>
                <a:srgbClr val="000000"/>
              </a:solidFill>
              <a:latin typeface="Arial"/>
              <a:cs typeface="Arial"/>
              <a:sym typeface="Arial"/>
            </a:endParaRPr>
          </a:p>
        </p:txBody>
      </p:sp>
      <p:sp>
        <p:nvSpPr>
          <p:cNvPr id="559" name="Google Shape;559;g8649dff904_0_43"/>
          <p:cNvSpPr txBox="1"/>
          <p:nvPr/>
        </p:nvSpPr>
        <p:spPr>
          <a:xfrm>
            <a:off x="1203400" y="1959800"/>
            <a:ext cx="9785200" cy="11416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pic>
        <p:nvPicPr>
          <p:cNvPr id="560" name="Google Shape;560;g8649dff904_0_43"/>
          <p:cNvPicPr preferRelativeResize="0"/>
          <p:nvPr/>
        </p:nvPicPr>
        <p:blipFill>
          <a:blip r:embed="rId4">
            <a:alphaModFix/>
          </a:blip>
          <a:stretch>
            <a:fillRect/>
          </a:stretch>
        </p:blipFill>
        <p:spPr>
          <a:xfrm>
            <a:off x="674567" y="532273"/>
            <a:ext cx="10137101" cy="3056967"/>
          </a:xfrm>
          <a:prstGeom prst="rect">
            <a:avLst/>
          </a:prstGeom>
          <a:noFill/>
          <a:ln>
            <a:noFill/>
          </a:ln>
        </p:spPr>
      </p:pic>
    </p:spTree>
    <p:extLst>
      <p:ext uri="{BB962C8B-B14F-4D97-AF65-F5344CB8AC3E}">
        <p14:creationId xmlns:p14="http://schemas.microsoft.com/office/powerpoint/2010/main" val="2687425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64"/>
        <p:cNvGrpSpPr/>
        <p:nvPr/>
      </p:nvGrpSpPr>
      <p:grpSpPr>
        <a:xfrm>
          <a:off x="0" y="0"/>
          <a:ext cx="0" cy="0"/>
          <a:chOff x="0" y="0"/>
          <a:chExt cx="0" cy="0"/>
        </a:xfrm>
      </p:grpSpPr>
      <p:sp>
        <p:nvSpPr>
          <p:cNvPr id="565" name="Google Shape;565;g8839de34f0_0_80"/>
          <p:cNvSpPr txBox="1">
            <a:spLocks noGrp="1"/>
          </p:cNvSpPr>
          <p:nvPr>
            <p:ph type="ctrTitle"/>
          </p:nvPr>
        </p:nvSpPr>
        <p:spPr>
          <a:xfrm>
            <a:off x="415600" y="3618567"/>
            <a:ext cx="11360800" cy="2135200"/>
          </a:xfrm>
          <a:prstGeom prst="rect">
            <a:avLst/>
          </a:prstGeom>
          <a:noFill/>
          <a:ln>
            <a:noFill/>
          </a:ln>
        </p:spPr>
        <p:txBody>
          <a:bodyPr spcFirstLastPara="1" wrap="square" lIns="121900" tIns="121900" rIns="121900" bIns="121900" anchor="b" anchorCtr="0">
            <a:noAutofit/>
          </a:bodyPr>
          <a:lstStyle/>
          <a:p>
            <a:r>
              <a:rPr lang="en-GB" sz="4000"/>
              <a:t>What are homophones?</a:t>
            </a:r>
            <a:endParaRPr sz="4000"/>
          </a:p>
          <a:p>
            <a:endParaRPr sz="2400"/>
          </a:p>
          <a:p>
            <a:r>
              <a:rPr lang="en-GB" sz="2400"/>
              <a:t>Homophones are words that sound the same but have different meanings.</a:t>
            </a:r>
            <a:endParaRPr/>
          </a:p>
        </p:txBody>
      </p:sp>
      <p:sp>
        <p:nvSpPr>
          <p:cNvPr id="566" name="Google Shape;566;g8839de34f0_0_80"/>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567" name="Google Shape;567;g8839de34f0_0_80"/>
          <p:cNvPicPr preferRelativeResize="0"/>
          <p:nvPr/>
        </p:nvPicPr>
        <p:blipFill rotWithShape="1">
          <a:blip r:embed="rId3">
            <a:alphaModFix/>
          </a:blip>
          <a:srcRect/>
          <a:stretch/>
        </p:blipFill>
        <p:spPr>
          <a:xfrm>
            <a:off x="251267" y="284168"/>
            <a:ext cx="1756133" cy="1760633"/>
          </a:xfrm>
          <a:prstGeom prst="rect">
            <a:avLst/>
          </a:prstGeom>
          <a:noFill/>
          <a:ln>
            <a:noFill/>
          </a:ln>
        </p:spPr>
      </p:pic>
      <p:pic>
        <p:nvPicPr>
          <p:cNvPr id="568" name="Google Shape;568;g8839de34f0_0_80"/>
          <p:cNvPicPr preferRelativeResize="0"/>
          <p:nvPr/>
        </p:nvPicPr>
        <p:blipFill>
          <a:blip r:embed="rId4">
            <a:alphaModFix/>
          </a:blip>
          <a:stretch>
            <a:fillRect/>
          </a:stretch>
        </p:blipFill>
        <p:spPr>
          <a:xfrm rot="-5400000">
            <a:off x="7611079" y="756130"/>
            <a:ext cx="1828167" cy="3440733"/>
          </a:xfrm>
          <a:prstGeom prst="rect">
            <a:avLst/>
          </a:prstGeom>
          <a:noFill/>
          <a:ln>
            <a:noFill/>
          </a:ln>
        </p:spPr>
      </p:pic>
      <p:pic>
        <p:nvPicPr>
          <p:cNvPr id="569" name="Google Shape;569;g8839de34f0_0_80"/>
          <p:cNvPicPr preferRelativeResize="0"/>
          <p:nvPr/>
        </p:nvPicPr>
        <p:blipFill>
          <a:blip r:embed="rId5">
            <a:alphaModFix/>
          </a:blip>
          <a:stretch>
            <a:fillRect/>
          </a:stretch>
        </p:blipFill>
        <p:spPr>
          <a:xfrm rot="-5400000">
            <a:off x="3339500" y="838200"/>
            <a:ext cx="1905000" cy="3276600"/>
          </a:xfrm>
          <a:prstGeom prst="rect">
            <a:avLst/>
          </a:prstGeom>
          <a:noFill/>
          <a:ln>
            <a:noFill/>
          </a:ln>
        </p:spPr>
      </p:pic>
    </p:spTree>
    <p:extLst>
      <p:ext uri="{BB962C8B-B14F-4D97-AF65-F5344CB8AC3E}">
        <p14:creationId xmlns:p14="http://schemas.microsoft.com/office/powerpoint/2010/main" val="25467120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73"/>
        <p:cNvGrpSpPr/>
        <p:nvPr/>
      </p:nvGrpSpPr>
      <p:grpSpPr>
        <a:xfrm>
          <a:off x="0" y="0"/>
          <a:ext cx="0" cy="0"/>
          <a:chOff x="0" y="0"/>
          <a:chExt cx="0" cy="0"/>
        </a:xfrm>
      </p:grpSpPr>
      <p:graphicFrame>
        <p:nvGraphicFramePr>
          <p:cNvPr id="574" name="Google Shape;574;g8839de34f0_0_88"/>
          <p:cNvGraphicFramePr/>
          <p:nvPr/>
        </p:nvGraphicFramePr>
        <p:xfrm>
          <a:off x="1270000" y="1278001"/>
          <a:ext cx="9652000" cy="4785699"/>
        </p:xfrm>
        <a:graphic>
          <a:graphicData uri="http://schemas.openxmlformats.org/drawingml/2006/table">
            <a:tbl>
              <a:tblPr>
                <a:noFill/>
              </a:tblPr>
              <a:tblGrid>
                <a:gridCol w="4826000">
                  <a:extLst>
                    <a:ext uri="{9D8B030D-6E8A-4147-A177-3AD203B41FA5}">
                      <a16:colId xmlns:a16="http://schemas.microsoft.com/office/drawing/2014/main" val="20000"/>
                    </a:ext>
                  </a:extLst>
                </a:gridCol>
                <a:gridCol w="4826000">
                  <a:extLst>
                    <a:ext uri="{9D8B030D-6E8A-4147-A177-3AD203B41FA5}">
                      <a16:colId xmlns:a16="http://schemas.microsoft.com/office/drawing/2014/main" val="20001"/>
                    </a:ext>
                  </a:extLst>
                </a:gridCol>
              </a:tblGrid>
              <a:tr h="1595233">
                <a:tc>
                  <a:txBody>
                    <a:bodyPr/>
                    <a:lstStyle/>
                    <a:p>
                      <a:pPr marL="0" lvl="0" indent="0" algn="l" rtl="0">
                        <a:spcBef>
                          <a:spcPts val="0"/>
                        </a:spcBef>
                        <a:spcAft>
                          <a:spcPts val="0"/>
                        </a:spcAft>
                        <a:buNone/>
                      </a:pPr>
                      <a:r>
                        <a:rPr lang="en-GB" sz="6000"/>
                        <a:t>meet</a:t>
                      </a:r>
                      <a:endParaRPr sz="6000"/>
                    </a:p>
                  </a:txBody>
                  <a:tcPr marL="121900" marR="121900" marT="121900" marB="121900"/>
                </a:tc>
                <a:tc>
                  <a:txBody>
                    <a:bodyPr/>
                    <a:lstStyle/>
                    <a:p>
                      <a:pPr marL="0" lvl="0" indent="0" algn="l" rtl="0">
                        <a:spcBef>
                          <a:spcPts val="0"/>
                        </a:spcBef>
                        <a:spcAft>
                          <a:spcPts val="0"/>
                        </a:spcAft>
                        <a:buNone/>
                      </a:pPr>
                      <a:r>
                        <a:rPr lang="en-GB" sz="6000"/>
                        <a:t>meat</a:t>
                      </a:r>
                      <a:endParaRPr sz="6000"/>
                    </a:p>
                  </a:txBody>
                  <a:tcPr marL="121900" marR="121900" marT="121900" marB="121900"/>
                </a:tc>
                <a:extLst>
                  <a:ext uri="{0D108BD9-81ED-4DB2-BD59-A6C34878D82A}">
                    <a16:rowId xmlns:a16="http://schemas.microsoft.com/office/drawing/2014/main" val="10000"/>
                  </a:ext>
                </a:extLst>
              </a:tr>
              <a:tr h="1595233">
                <a:tc>
                  <a:txBody>
                    <a:bodyPr/>
                    <a:lstStyle/>
                    <a:p>
                      <a:pPr marL="0" lvl="0" indent="0" algn="l" rtl="0">
                        <a:spcBef>
                          <a:spcPts val="0"/>
                        </a:spcBef>
                        <a:spcAft>
                          <a:spcPts val="0"/>
                        </a:spcAft>
                        <a:buNone/>
                      </a:pPr>
                      <a:r>
                        <a:rPr lang="en-GB" sz="6000"/>
                        <a:t>hear</a:t>
                      </a:r>
                      <a:endParaRPr sz="6000"/>
                    </a:p>
                  </a:txBody>
                  <a:tcPr marL="121900" marR="121900" marT="121900" marB="121900"/>
                </a:tc>
                <a:tc>
                  <a:txBody>
                    <a:bodyPr/>
                    <a:lstStyle/>
                    <a:p>
                      <a:pPr marL="0" lvl="0" indent="0" algn="l" rtl="0">
                        <a:spcBef>
                          <a:spcPts val="0"/>
                        </a:spcBef>
                        <a:spcAft>
                          <a:spcPts val="0"/>
                        </a:spcAft>
                        <a:buNone/>
                      </a:pPr>
                      <a:r>
                        <a:rPr lang="en-GB" sz="6000"/>
                        <a:t>here</a:t>
                      </a:r>
                      <a:endParaRPr sz="6000"/>
                    </a:p>
                  </a:txBody>
                  <a:tcPr marL="121900" marR="121900" marT="121900" marB="121900"/>
                </a:tc>
                <a:extLst>
                  <a:ext uri="{0D108BD9-81ED-4DB2-BD59-A6C34878D82A}">
                    <a16:rowId xmlns:a16="http://schemas.microsoft.com/office/drawing/2014/main" val="10001"/>
                  </a:ext>
                </a:extLst>
              </a:tr>
              <a:tr h="1595233">
                <a:tc>
                  <a:txBody>
                    <a:bodyPr/>
                    <a:lstStyle/>
                    <a:p>
                      <a:pPr marL="0" lvl="0" indent="0" algn="l" rtl="0">
                        <a:spcBef>
                          <a:spcPts val="0"/>
                        </a:spcBef>
                        <a:spcAft>
                          <a:spcPts val="0"/>
                        </a:spcAft>
                        <a:buNone/>
                      </a:pPr>
                      <a:r>
                        <a:rPr lang="en-GB" sz="6000"/>
                        <a:t>knot</a:t>
                      </a:r>
                      <a:endParaRPr sz="6000"/>
                    </a:p>
                  </a:txBody>
                  <a:tcPr marL="121900" marR="121900" marT="121900" marB="121900"/>
                </a:tc>
                <a:tc>
                  <a:txBody>
                    <a:bodyPr/>
                    <a:lstStyle/>
                    <a:p>
                      <a:pPr marL="0" lvl="0" indent="0" algn="l" rtl="0">
                        <a:spcBef>
                          <a:spcPts val="0"/>
                        </a:spcBef>
                        <a:spcAft>
                          <a:spcPts val="0"/>
                        </a:spcAft>
                        <a:buNone/>
                      </a:pPr>
                      <a:r>
                        <a:rPr lang="en-GB" sz="6000"/>
                        <a:t>not</a:t>
                      </a:r>
                      <a:endParaRPr sz="6000"/>
                    </a:p>
                  </a:txBody>
                  <a:tcPr marL="121900" marR="121900" marT="121900" marB="121900"/>
                </a:tc>
                <a:extLst>
                  <a:ext uri="{0D108BD9-81ED-4DB2-BD59-A6C34878D82A}">
                    <a16:rowId xmlns:a16="http://schemas.microsoft.com/office/drawing/2014/main" val="10002"/>
                  </a:ext>
                </a:extLst>
              </a:tr>
            </a:tbl>
          </a:graphicData>
        </a:graphic>
      </p:graphicFrame>
      <p:pic>
        <p:nvPicPr>
          <p:cNvPr id="575" name="Google Shape;575;g8839de34f0_0_88"/>
          <p:cNvPicPr preferRelativeResize="0"/>
          <p:nvPr/>
        </p:nvPicPr>
        <p:blipFill>
          <a:blip r:embed="rId3">
            <a:alphaModFix/>
          </a:blip>
          <a:stretch>
            <a:fillRect/>
          </a:stretch>
        </p:blipFill>
        <p:spPr>
          <a:xfrm>
            <a:off x="4367901" y="1479400"/>
            <a:ext cx="1373948" cy="1141600"/>
          </a:xfrm>
          <a:prstGeom prst="rect">
            <a:avLst/>
          </a:prstGeom>
          <a:noFill/>
          <a:ln>
            <a:noFill/>
          </a:ln>
        </p:spPr>
      </p:pic>
      <p:pic>
        <p:nvPicPr>
          <p:cNvPr id="576" name="Google Shape;576;g8839de34f0_0_88"/>
          <p:cNvPicPr preferRelativeResize="0"/>
          <p:nvPr/>
        </p:nvPicPr>
        <p:blipFill>
          <a:blip r:embed="rId4">
            <a:alphaModFix/>
          </a:blip>
          <a:stretch>
            <a:fillRect/>
          </a:stretch>
        </p:blipFill>
        <p:spPr>
          <a:xfrm>
            <a:off x="8673251" y="1479389"/>
            <a:ext cx="1967483" cy="1293833"/>
          </a:xfrm>
          <a:prstGeom prst="rect">
            <a:avLst/>
          </a:prstGeom>
          <a:noFill/>
          <a:ln>
            <a:noFill/>
          </a:ln>
        </p:spPr>
      </p:pic>
      <p:pic>
        <p:nvPicPr>
          <p:cNvPr id="577" name="Google Shape;577;g8839de34f0_0_88"/>
          <p:cNvPicPr preferRelativeResize="0"/>
          <p:nvPr/>
        </p:nvPicPr>
        <p:blipFill>
          <a:blip r:embed="rId5">
            <a:alphaModFix/>
          </a:blip>
          <a:stretch>
            <a:fillRect/>
          </a:stretch>
        </p:blipFill>
        <p:spPr>
          <a:xfrm>
            <a:off x="4474901" y="2940601"/>
            <a:ext cx="1266940" cy="1460500"/>
          </a:xfrm>
          <a:prstGeom prst="rect">
            <a:avLst/>
          </a:prstGeom>
          <a:noFill/>
          <a:ln>
            <a:noFill/>
          </a:ln>
        </p:spPr>
      </p:pic>
      <p:pic>
        <p:nvPicPr>
          <p:cNvPr id="578" name="Google Shape;578;g8839de34f0_0_88"/>
          <p:cNvPicPr preferRelativeResize="0"/>
          <p:nvPr/>
        </p:nvPicPr>
        <p:blipFill>
          <a:blip r:embed="rId6">
            <a:alphaModFix/>
          </a:blip>
          <a:stretch>
            <a:fillRect/>
          </a:stretch>
        </p:blipFill>
        <p:spPr>
          <a:xfrm>
            <a:off x="8822289" y="3023933"/>
            <a:ext cx="1669425" cy="1293833"/>
          </a:xfrm>
          <a:prstGeom prst="rect">
            <a:avLst/>
          </a:prstGeom>
          <a:noFill/>
          <a:ln>
            <a:noFill/>
          </a:ln>
        </p:spPr>
      </p:pic>
      <p:pic>
        <p:nvPicPr>
          <p:cNvPr id="579" name="Google Shape;579;g8839de34f0_0_88"/>
          <p:cNvPicPr preferRelativeResize="0"/>
          <p:nvPr/>
        </p:nvPicPr>
        <p:blipFill>
          <a:blip r:embed="rId7">
            <a:alphaModFix/>
          </a:blip>
          <a:stretch>
            <a:fillRect/>
          </a:stretch>
        </p:blipFill>
        <p:spPr>
          <a:xfrm>
            <a:off x="3581764" y="4604533"/>
            <a:ext cx="2114336" cy="1141600"/>
          </a:xfrm>
          <a:prstGeom prst="rect">
            <a:avLst/>
          </a:prstGeom>
          <a:noFill/>
          <a:ln>
            <a:noFill/>
          </a:ln>
        </p:spPr>
      </p:pic>
      <p:pic>
        <p:nvPicPr>
          <p:cNvPr id="580" name="Google Shape;580;g8839de34f0_0_88"/>
          <p:cNvPicPr preferRelativeResize="0"/>
          <p:nvPr/>
        </p:nvPicPr>
        <p:blipFill>
          <a:blip r:embed="rId8">
            <a:alphaModFix/>
          </a:blip>
          <a:stretch>
            <a:fillRect/>
          </a:stretch>
        </p:blipFill>
        <p:spPr>
          <a:xfrm>
            <a:off x="8822288" y="4568473"/>
            <a:ext cx="1669400" cy="1365495"/>
          </a:xfrm>
          <a:prstGeom prst="rect">
            <a:avLst/>
          </a:prstGeom>
          <a:noFill/>
          <a:ln>
            <a:noFill/>
          </a:ln>
        </p:spPr>
      </p:pic>
      <p:sp>
        <p:nvSpPr>
          <p:cNvPr id="581" name="Google Shape;581;g8839de34f0_0_88"/>
          <p:cNvSpPr txBox="1"/>
          <p:nvPr/>
        </p:nvSpPr>
        <p:spPr>
          <a:xfrm>
            <a:off x="1254867" y="231367"/>
            <a:ext cx="9806000" cy="66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Take a look at these homophones.</a:t>
            </a:r>
            <a:endParaRPr sz="2133" kern="0">
              <a:solidFill>
                <a:srgbClr val="000000"/>
              </a:solidFill>
              <a:latin typeface="Arial"/>
              <a:cs typeface="Arial"/>
              <a:sym typeface="Arial"/>
            </a:endParaRPr>
          </a:p>
        </p:txBody>
      </p:sp>
    </p:spTree>
    <p:extLst>
      <p:ext uri="{BB962C8B-B14F-4D97-AF65-F5344CB8AC3E}">
        <p14:creationId xmlns:p14="http://schemas.microsoft.com/office/powerpoint/2010/main" val="26085398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85"/>
        <p:cNvGrpSpPr/>
        <p:nvPr/>
      </p:nvGrpSpPr>
      <p:grpSpPr>
        <a:xfrm>
          <a:off x="0" y="0"/>
          <a:ext cx="0" cy="0"/>
          <a:chOff x="0" y="0"/>
          <a:chExt cx="0" cy="0"/>
        </a:xfrm>
      </p:grpSpPr>
      <p:sp>
        <p:nvSpPr>
          <p:cNvPr id="586" name="Google Shape;586;g8839de34f0_0_99"/>
          <p:cNvSpPr txBox="1"/>
          <p:nvPr/>
        </p:nvSpPr>
        <p:spPr>
          <a:xfrm>
            <a:off x="544800" y="1945867"/>
            <a:ext cx="11102400" cy="3658800"/>
          </a:xfrm>
          <a:prstGeom prst="rect">
            <a:avLst/>
          </a:prstGeom>
          <a:noFill/>
          <a:ln>
            <a:noFill/>
          </a:ln>
        </p:spPr>
        <p:txBody>
          <a:bodyPr spcFirstLastPara="1" wrap="square" lIns="121900" tIns="121900" rIns="121900" bIns="121900" anchor="t" anchorCtr="0">
            <a:noAutofit/>
          </a:bodyPr>
          <a:lstStyle/>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 am </a:t>
            </a:r>
            <a:r>
              <a:rPr lang="en-GB" sz="3333" kern="0">
                <a:solidFill>
                  <a:srgbClr val="FF0000"/>
                </a:solidFill>
                <a:latin typeface="Comic Sans MS"/>
                <a:ea typeface="Comic Sans MS"/>
                <a:cs typeface="Comic Sans MS"/>
                <a:sym typeface="Comic Sans MS"/>
              </a:rPr>
              <a:t>knot/not</a:t>
            </a:r>
            <a:r>
              <a:rPr lang="en-GB" sz="3333" kern="0">
                <a:solidFill>
                  <a:srgbClr val="000000"/>
                </a:solidFill>
                <a:latin typeface="Comic Sans MS"/>
                <a:ea typeface="Comic Sans MS"/>
                <a:cs typeface="Comic Sans MS"/>
                <a:sym typeface="Comic Sans MS"/>
              </a:rPr>
              <a:t> allowed to visit my friends.</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You can </a:t>
            </a:r>
            <a:r>
              <a:rPr lang="en-GB" sz="3333" kern="0">
                <a:solidFill>
                  <a:srgbClr val="0000FF"/>
                </a:solidFill>
                <a:latin typeface="Comic Sans MS"/>
                <a:ea typeface="Comic Sans MS"/>
                <a:cs typeface="Comic Sans MS"/>
                <a:sym typeface="Comic Sans MS"/>
              </a:rPr>
              <a:t>meat/meet</a:t>
            </a:r>
            <a:r>
              <a:rPr lang="en-GB" sz="3333" kern="0">
                <a:solidFill>
                  <a:srgbClr val="000000"/>
                </a:solidFill>
                <a:latin typeface="Comic Sans MS"/>
                <a:ea typeface="Comic Sans MS"/>
                <a:cs typeface="Comic Sans MS"/>
                <a:sym typeface="Comic Sans MS"/>
              </a:rPr>
              <a:t> your friends in the park..</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Some of the books fit </a:t>
            </a:r>
            <a:r>
              <a:rPr lang="en-GB" sz="3333" kern="0">
                <a:solidFill>
                  <a:srgbClr val="CC0000"/>
                </a:solidFill>
                <a:latin typeface="Comic Sans MS"/>
                <a:ea typeface="Comic Sans MS"/>
                <a:cs typeface="Comic Sans MS"/>
                <a:sym typeface="Comic Sans MS"/>
              </a:rPr>
              <a:t>hear/here</a:t>
            </a:r>
            <a:r>
              <a:rPr lang="en-GB" sz="3333" kern="0">
                <a:solidFill>
                  <a:srgbClr val="000000"/>
                </a:solidFill>
                <a:latin typeface="Comic Sans MS"/>
                <a:ea typeface="Comic Sans MS"/>
                <a:cs typeface="Comic Sans MS"/>
                <a:sym typeface="Comic Sans MS"/>
              </a:rPr>
              <a:t> on the shelf.</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sailor tied a </a:t>
            </a:r>
            <a:r>
              <a:rPr lang="en-GB" sz="3333" kern="0">
                <a:solidFill>
                  <a:srgbClr val="FF0000"/>
                </a:solidFill>
                <a:latin typeface="Comic Sans MS"/>
                <a:ea typeface="Comic Sans MS"/>
                <a:cs typeface="Comic Sans MS"/>
                <a:sym typeface="Comic Sans MS"/>
              </a:rPr>
              <a:t>knot/not </a:t>
            </a:r>
            <a:r>
              <a:rPr lang="en-GB" sz="3333" kern="0">
                <a:solidFill>
                  <a:srgbClr val="000000"/>
                </a:solidFill>
                <a:latin typeface="Comic Sans MS"/>
                <a:ea typeface="Comic Sans MS"/>
                <a:cs typeface="Comic Sans MS"/>
                <a:sym typeface="Comic Sans MS"/>
              </a:rPr>
              <a:t>in the rope.</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 would like </a:t>
            </a:r>
            <a:r>
              <a:rPr lang="en-GB" sz="3333" kern="0">
                <a:solidFill>
                  <a:srgbClr val="0000FF"/>
                </a:solidFill>
                <a:latin typeface="Comic Sans MS"/>
                <a:ea typeface="Comic Sans MS"/>
                <a:cs typeface="Comic Sans MS"/>
                <a:sym typeface="Comic Sans MS"/>
              </a:rPr>
              <a:t>meat/meet </a:t>
            </a:r>
            <a:r>
              <a:rPr lang="en-GB" sz="3333" kern="0">
                <a:solidFill>
                  <a:srgbClr val="000000"/>
                </a:solidFill>
                <a:latin typeface="Comic Sans MS"/>
                <a:ea typeface="Comic Sans MS"/>
                <a:cs typeface="Comic Sans MS"/>
                <a:sym typeface="Comic Sans MS"/>
              </a:rPr>
              <a:t>on my sandwich please.</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 could not </a:t>
            </a:r>
            <a:r>
              <a:rPr lang="en-GB" sz="3333" kern="0">
                <a:solidFill>
                  <a:srgbClr val="CC0000"/>
                </a:solidFill>
                <a:latin typeface="Comic Sans MS"/>
                <a:ea typeface="Comic Sans MS"/>
                <a:cs typeface="Comic Sans MS"/>
                <a:sym typeface="Comic Sans MS"/>
              </a:rPr>
              <a:t>here/hear</a:t>
            </a:r>
            <a:r>
              <a:rPr lang="en-GB" sz="3333" kern="0">
                <a:solidFill>
                  <a:srgbClr val="000000"/>
                </a:solidFill>
                <a:latin typeface="Comic Sans MS"/>
                <a:ea typeface="Comic Sans MS"/>
                <a:cs typeface="Comic Sans MS"/>
                <a:sym typeface="Comic Sans MS"/>
              </a:rPr>
              <a:t> what the teacher was saying.</a:t>
            </a:r>
            <a:endParaRPr sz="3333" kern="0">
              <a:solidFill>
                <a:srgbClr val="000000"/>
              </a:solidFill>
              <a:latin typeface="Comic Sans MS"/>
              <a:ea typeface="Comic Sans MS"/>
              <a:cs typeface="Comic Sans MS"/>
              <a:sym typeface="Comic Sans MS"/>
            </a:endParaRPr>
          </a:p>
        </p:txBody>
      </p:sp>
      <p:sp>
        <p:nvSpPr>
          <p:cNvPr id="587" name="Google Shape;587;g8839de34f0_0_99"/>
          <p:cNvSpPr txBox="1"/>
          <p:nvPr/>
        </p:nvSpPr>
        <p:spPr>
          <a:xfrm>
            <a:off x="857600" y="419533"/>
            <a:ext cx="10600800" cy="108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Write the sentences out choosing the correct homophone.</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2605411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91"/>
        <p:cNvGrpSpPr/>
        <p:nvPr/>
      </p:nvGrpSpPr>
      <p:grpSpPr>
        <a:xfrm>
          <a:off x="0" y="0"/>
          <a:ext cx="0" cy="0"/>
          <a:chOff x="0" y="0"/>
          <a:chExt cx="0" cy="0"/>
        </a:xfrm>
      </p:grpSpPr>
      <p:sp>
        <p:nvSpPr>
          <p:cNvPr id="592" name="Google Shape;592;g8839de34f0_0_104"/>
          <p:cNvSpPr txBox="1"/>
          <p:nvPr/>
        </p:nvSpPr>
        <p:spPr>
          <a:xfrm>
            <a:off x="544800" y="1945867"/>
            <a:ext cx="11102400" cy="3658800"/>
          </a:xfrm>
          <a:prstGeom prst="rect">
            <a:avLst/>
          </a:prstGeom>
          <a:noFill/>
          <a:ln>
            <a:noFill/>
          </a:ln>
        </p:spPr>
        <p:txBody>
          <a:bodyPr spcFirstLastPara="1" wrap="square" lIns="121900" tIns="121900" rIns="121900" bIns="121900" anchor="t" anchorCtr="0">
            <a:noAutofit/>
          </a:bodyPr>
          <a:lstStyle/>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 am </a:t>
            </a:r>
            <a:r>
              <a:rPr lang="en-GB" sz="3333" kern="0">
                <a:solidFill>
                  <a:srgbClr val="FF0000"/>
                </a:solidFill>
                <a:latin typeface="Comic Sans MS"/>
                <a:ea typeface="Comic Sans MS"/>
                <a:cs typeface="Comic Sans MS"/>
                <a:sym typeface="Comic Sans MS"/>
              </a:rPr>
              <a:t>not</a:t>
            </a:r>
            <a:r>
              <a:rPr lang="en-GB" sz="3333" kern="0">
                <a:solidFill>
                  <a:srgbClr val="000000"/>
                </a:solidFill>
                <a:latin typeface="Comic Sans MS"/>
                <a:ea typeface="Comic Sans MS"/>
                <a:cs typeface="Comic Sans MS"/>
                <a:sym typeface="Comic Sans MS"/>
              </a:rPr>
              <a:t> allowed to visit my friends.</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You can </a:t>
            </a:r>
            <a:r>
              <a:rPr lang="en-GB" sz="3333" kern="0">
                <a:solidFill>
                  <a:srgbClr val="0000FF"/>
                </a:solidFill>
                <a:latin typeface="Comic Sans MS"/>
                <a:ea typeface="Comic Sans MS"/>
                <a:cs typeface="Comic Sans MS"/>
                <a:sym typeface="Comic Sans MS"/>
              </a:rPr>
              <a:t>meet</a:t>
            </a:r>
            <a:r>
              <a:rPr lang="en-GB" sz="3333" kern="0">
                <a:solidFill>
                  <a:srgbClr val="000000"/>
                </a:solidFill>
                <a:latin typeface="Comic Sans MS"/>
                <a:ea typeface="Comic Sans MS"/>
                <a:cs typeface="Comic Sans MS"/>
                <a:sym typeface="Comic Sans MS"/>
              </a:rPr>
              <a:t> your friends in the park.</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Some of the books fit </a:t>
            </a:r>
            <a:r>
              <a:rPr lang="en-GB" sz="3333" kern="0">
                <a:solidFill>
                  <a:srgbClr val="CC0000"/>
                </a:solidFill>
                <a:latin typeface="Comic Sans MS"/>
                <a:ea typeface="Comic Sans MS"/>
                <a:cs typeface="Comic Sans MS"/>
                <a:sym typeface="Comic Sans MS"/>
              </a:rPr>
              <a:t>here</a:t>
            </a:r>
            <a:r>
              <a:rPr lang="en-GB" sz="3333" kern="0">
                <a:solidFill>
                  <a:srgbClr val="000000"/>
                </a:solidFill>
                <a:latin typeface="Comic Sans MS"/>
                <a:ea typeface="Comic Sans MS"/>
                <a:cs typeface="Comic Sans MS"/>
                <a:sym typeface="Comic Sans MS"/>
              </a:rPr>
              <a:t> on the shelf.</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sailor tied a </a:t>
            </a:r>
            <a:r>
              <a:rPr lang="en-GB" sz="3333" kern="0">
                <a:solidFill>
                  <a:srgbClr val="FF0000"/>
                </a:solidFill>
                <a:latin typeface="Comic Sans MS"/>
                <a:ea typeface="Comic Sans MS"/>
                <a:cs typeface="Comic Sans MS"/>
                <a:sym typeface="Comic Sans MS"/>
              </a:rPr>
              <a:t>knot </a:t>
            </a:r>
            <a:r>
              <a:rPr lang="en-GB" sz="3333" kern="0">
                <a:solidFill>
                  <a:srgbClr val="000000"/>
                </a:solidFill>
                <a:latin typeface="Comic Sans MS"/>
                <a:ea typeface="Comic Sans MS"/>
                <a:cs typeface="Comic Sans MS"/>
                <a:sym typeface="Comic Sans MS"/>
              </a:rPr>
              <a:t>in the rope.</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 would like </a:t>
            </a:r>
            <a:r>
              <a:rPr lang="en-GB" sz="3333" kern="0">
                <a:solidFill>
                  <a:srgbClr val="0000FF"/>
                </a:solidFill>
                <a:latin typeface="Comic Sans MS"/>
                <a:ea typeface="Comic Sans MS"/>
                <a:cs typeface="Comic Sans MS"/>
                <a:sym typeface="Comic Sans MS"/>
              </a:rPr>
              <a:t>meat </a:t>
            </a:r>
            <a:r>
              <a:rPr lang="en-GB" sz="3333" kern="0">
                <a:solidFill>
                  <a:srgbClr val="000000"/>
                </a:solidFill>
                <a:latin typeface="Comic Sans MS"/>
                <a:ea typeface="Comic Sans MS"/>
                <a:cs typeface="Comic Sans MS"/>
                <a:sym typeface="Comic Sans MS"/>
              </a:rPr>
              <a:t>on my sandwich please.</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 could not </a:t>
            </a:r>
            <a:r>
              <a:rPr lang="en-GB" sz="3333" kern="0">
                <a:solidFill>
                  <a:srgbClr val="CC0000"/>
                </a:solidFill>
                <a:latin typeface="Comic Sans MS"/>
                <a:ea typeface="Comic Sans MS"/>
                <a:cs typeface="Comic Sans MS"/>
                <a:sym typeface="Comic Sans MS"/>
              </a:rPr>
              <a:t>hear</a:t>
            </a:r>
            <a:r>
              <a:rPr lang="en-GB" sz="3333" kern="0">
                <a:solidFill>
                  <a:srgbClr val="000000"/>
                </a:solidFill>
                <a:latin typeface="Comic Sans MS"/>
                <a:ea typeface="Comic Sans MS"/>
                <a:cs typeface="Comic Sans MS"/>
                <a:sym typeface="Comic Sans MS"/>
              </a:rPr>
              <a:t> what the teacher was saying.</a:t>
            </a:r>
            <a:endParaRPr sz="3333" kern="0">
              <a:solidFill>
                <a:srgbClr val="000000"/>
              </a:solidFill>
              <a:latin typeface="Comic Sans MS"/>
              <a:ea typeface="Comic Sans MS"/>
              <a:cs typeface="Comic Sans MS"/>
              <a:sym typeface="Comic Sans MS"/>
            </a:endParaRPr>
          </a:p>
        </p:txBody>
      </p:sp>
      <p:sp>
        <p:nvSpPr>
          <p:cNvPr id="593" name="Google Shape;593;g8839de34f0_0_104"/>
          <p:cNvSpPr txBox="1"/>
          <p:nvPr/>
        </p:nvSpPr>
        <p:spPr>
          <a:xfrm>
            <a:off x="857600" y="419533"/>
            <a:ext cx="10600800" cy="108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Answers. Check your spellings!</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3816706589"/>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974</Words>
  <Application>Microsoft Office PowerPoint</Application>
  <PresentationFormat>Widescreen</PresentationFormat>
  <Paragraphs>161</Paragraphs>
  <Slides>39</Slides>
  <Notes>39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39</vt:i4>
      </vt:variant>
    </vt:vector>
  </HeadingPairs>
  <TitlesOfParts>
    <vt:vector size="45" baseType="lpstr">
      <vt:lpstr>Arial</vt:lpstr>
      <vt:lpstr>Calibri</vt:lpstr>
      <vt:lpstr>Comic Sans MS</vt:lpstr>
      <vt:lpstr>NTR</vt:lpstr>
      <vt:lpstr>Simple Light</vt:lpstr>
      <vt:lpstr>1_Simple Light</vt:lpstr>
      <vt:lpstr>Monday 15th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are homophones?  Homophones are words that sound the same but have different meanings.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15th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2</cp:revision>
  <dcterms:created xsi:type="dcterms:W3CDTF">2020-06-12T12:54:42Z</dcterms:created>
  <dcterms:modified xsi:type="dcterms:W3CDTF">2020-06-12T12:57:41Z</dcterms:modified>
</cp:coreProperties>
</file>