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9" r:id="rId4"/>
    <p:sldId id="344" r:id="rId5"/>
    <p:sldId id="346" r:id="rId6"/>
    <p:sldId id="345" r:id="rId7"/>
    <p:sldId id="315" r:id="rId8"/>
    <p:sldId id="319" r:id="rId9"/>
    <p:sldId id="340" r:id="rId10"/>
    <p:sldId id="320" r:id="rId11"/>
    <p:sldId id="342" r:id="rId12"/>
    <p:sldId id="348" r:id="rId13"/>
    <p:sldId id="349" r:id="rId14"/>
    <p:sldId id="292" r:id="rId15"/>
    <p:sldId id="314" r:id="rId16"/>
    <p:sldId id="325" r:id="rId17"/>
    <p:sldId id="329" r:id="rId18"/>
    <p:sldId id="347" r:id="rId19"/>
    <p:sldId id="332" r:id="rId20"/>
    <p:sldId id="352" r:id="rId21"/>
    <p:sldId id="351" r:id="rId22"/>
    <p:sldId id="333" r:id="rId23"/>
    <p:sldId id="350" r:id="rId24"/>
    <p:sldId id="27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99FF99"/>
    <a:srgbClr val="CC99FF"/>
    <a:srgbClr val="660066"/>
    <a:srgbClr val="FFFF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07" autoAdjust="0"/>
    <p:restoredTop sz="88095" autoAdjust="0"/>
  </p:normalViewPr>
  <p:slideViewPr>
    <p:cSldViewPr>
      <p:cViewPr varScale="1">
        <p:scale>
          <a:sx n="65" d="100"/>
          <a:sy n="65" d="100"/>
        </p:scale>
        <p:origin x="154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BB7CDC-62F0-4BEE-9407-F9811A58A8EE}" type="datetimeFigureOut">
              <a:rPr lang="en-GB" smtClean="0"/>
              <a:t>11/06/2020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6735FC-AA90-45B9-81C3-13C1CF3B322B}" type="slidenum">
              <a:rPr lang="en-GB" smtClean="0"/>
              <a:t>‹#›</a:t>
            </a:fld>
            <a:endParaRPr lang="en-GB"/>
          </a:p>
        </p:txBody>
      </p:sp>
    </p:spTree>
    <p:extLst>
      <p:ext uri="{BB962C8B-B14F-4D97-AF65-F5344CB8AC3E}">
        <p14:creationId xmlns:p14="http://schemas.microsoft.com/office/powerpoint/2010/main" val="3726083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3</a:t>
            </a:fld>
            <a:endParaRPr lang="en-GB"/>
          </a:p>
        </p:txBody>
      </p:sp>
    </p:spTree>
    <p:extLst>
      <p:ext uri="{BB962C8B-B14F-4D97-AF65-F5344CB8AC3E}">
        <p14:creationId xmlns:p14="http://schemas.microsoft.com/office/powerpoint/2010/main" val="817409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14</a:t>
            </a:fld>
            <a:endParaRPr lang="en-GB"/>
          </a:p>
        </p:txBody>
      </p:sp>
    </p:spTree>
    <p:extLst>
      <p:ext uri="{BB962C8B-B14F-4D97-AF65-F5344CB8AC3E}">
        <p14:creationId xmlns:p14="http://schemas.microsoft.com/office/powerpoint/2010/main" val="3326236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16</a:t>
            </a:fld>
            <a:endParaRPr lang="en-GB"/>
          </a:p>
        </p:txBody>
      </p:sp>
    </p:spTree>
    <p:extLst>
      <p:ext uri="{BB962C8B-B14F-4D97-AF65-F5344CB8AC3E}">
        <p14:creationId xmlns:p14="http://schemas.microsoft.com/office/powerpoint/2010/main" val="1650439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17</a:t>
            </a:fld>
            <a:endParaRPr lang="en-GB"/>
          </a:p>
        </p:txBody>
      </p:sp>
    </p:spTree>
    <p:extLst>
      <p:ext uri="{BB962C8B-B14F-4D97-AF65-F5344CB8AC3E}">
        <p14:creationId xmlns:p14="http://schemas.microsoft.com/office/powerpoint/2010/main" val="333906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19</a:t>
            </a:fld>
            <a:endParaRPr lang="en-GB"/>
          </a:p>
        </p:txBody>
      </p:sp>
    </p:spTree>
    <p:extLst>
      <p:ext uri="{BB962C8B-B14F-4D97-AF65-F5344CB8AC3E}">
        <p14:creationId xmlns:p14="http://schemas.microsoft.com/office/powerpoint/2010/main" val="1541654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22</a:t>
            </a:fld>
            <a:endParaRPr lang="en-GB"/>
          </a:p>
        </p:txBody>
      </p:sp>
    </p:spTree>
    <p:extLst>
      <p:ext uri="{BB962C8B-B14F-4D97-AF65-F5344CB8AC3E}">
        <p14:creationId xmlns:p14="http://schemas.microsoft.com/office/powerpoint/2010/main" val="22213789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907743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64887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24822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11/06/2020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15.png"/><Relationship Id="rId2"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15.png"/><Relationship Id="rId2"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hyperlink" Target="https://www.youtube.com/watch?v=RvV23xoZRkI&amp;t=172s" TargetMode="External"/><Relationship Id="rId5" Type="http://schemas.openxmlformats.org/officeDocument/2006/relationships/image" Target="../media/image40.png"/><Relationship Id="rId4" Type="http://schemas.openxmlformats.org/officeDocument/2006/relationships/hyperlink" Target="https://www.youtube.com/watch?v=Oaq3gzswei0"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980728"/>
            <a:ext cx="7772400" cy="2448272"/>
          </a:xfrm>
        </p:spPr>
        <p:txBody>
          <a:bodyPr>
            <a:normAutofit/>
          </a:bodyPr>
          <a:lstStyle/>
          <a:p>
            <a:r>
              <a:rPr lang="en-GB" sz="5400" b="1" dirty="0" smtClean="0">
                <a:latin typeface="Comic Sans MS" panose="030F0702030302020204" pitchFamily="66" charset="0"/>
              </a:rPr>
              <a:t>Year 1 </a:t>
            </a:r>
            <a:br>
              <a:rPr lang="en-GB" sz="5400" b="1" dirty="0" smtClean="0">
                <a:latin typeface="Comic Sans MS" panose="030F0702030302020204" pitchFamily="66" charset="0"/>
              </a:rPr>
            </a:br>
            <a:r>
              <a:rPr lang="en-GB" sz="5400" b="1" dirty="0" smtClean="0">
                <a:latin typeface="Comic Sans MS" panose="030F0702030302020204" pitchFamily="66" charset="0"/>
              </a:rPr>
              <a:t>Reading and Writing </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3600" b="1" dirty="0" smtClean="0">
                <a:latin typeface="Comic Sans MS" panose="030F0702030302020204" pitchFamily="66" charset="0"/>
              </a:rPr>
              <a:t>Weeks </a:t>
            </a:r>
            <a:r>
              <a:rPr lang="en-GB" sz="3600" b="1" dirty="0" smtClean="0">
                <a:latin typeface="Comic Sans MS" panose="030F0702030302020204" pitchFamily="66" charset="0"/>
              </a:rPr>
              <a:t>8 and 9</a:t>
            </a:r>
          </a:p>
          <a:p>
            <a:r>
              <a:rPr lang="en-GB" sz="3600" b="1" dirty="0" smtClean="0">
                <a:latin typeface="Comic Sans MS" panose="030F0702030302020204" pitchFamily="66" charset="0"/>
              </a:rPr>
              <a:t>15/6/20 – 26/6/20</a:t>
            </a:r>
            <a:endParaRPr lang="en-GB" sz="3600" b="1" dirty="0">
              <a:latin typeface="Comic Sans MS" panose="030F0702030302020204" pitchFamily="66" charset="0"/>
            </a:endParaRPr>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625289"/>
            <a:ext cx="8640960" cy="4774548"/>
          </a:xfrm>
        </p:spPr>
        <p:txBody>
          <a:bodyPr>
            <a:normAutofit/>
          </a:bodyPr>
          <a:lstStyle/>
          <a:p>
            <a:pPr marL="0" indent="0" algn="ctr">
              <a:buNone/>
            </a:pPr>
            <a:r>
              <a:rPr lang="en-GB" sz="3600" b="1" dirty="0" smtClean="0">
                <a:latin typeface="Comic Sans MS" panose="030F0702030302020204" pitchFamily="66" charset="0"/>
              </a:rPr>
              <a:t>Hello Year 1!</a:t>
            </a:r>
          </a:p>
          <a:p>
            <a:pPr marL="0" indent="0" algn="ctr">
              <a:buNone/>
            </a:pPr>
            <a:r>
              <a:rPr lang="en-GB" sz="2000" dirty="0" smtClean="0">
                <a:latin typeface="Comic Sans MS" panose="030F0702030302020204" pitchFamily="66" charset="0"/>
              </a:rPr>
              <a:t>We hope you enjoyed making your very own Hungry Caterpillar book last week </a:t>
            </a:r>
            <a:r>
              <a:rPr lang="en-GB" sz="2000" dirty="0" smtClean="0">
                <a:latin typeface="Comic Sans MS" panose="030F0702030302020204" pitchFamily="66" charset="0"/>
                <a:sym typeface="Wingdings" panose="05000000000000000000" pitchFamily="2" charset="2"/>
              </a:rPr>
              <a:t> </a:t>
            </a:r>
          </a:p>
          <a:p>
            <a:pPr marL="0" indent="0" algn="ctr">
              <a:buNone/>
            </a:pPr>
            <a:endParaRPr lang="en-GB" sz="2000" dirty="0">
              <a:latin typeface="Comic Sans MS" panose="030F0702030302020204" pitchFamily="66" charset="0"/>
              <a:sym typeface="Wingdings" panose="05000000000000000000" pitchFamily="2" charset="2"/>
            </a:endParaRPr>
          </a:p>
          <a:p>
            <a:pPr marL="0" indent="0" algn="ctr">
              <a:buNone/>
            </a:pPr>
            <a:r>
              <a:rPr lang="en-GB" sz="2000" dirty="0" smtClean="0">
                <a:latin typeface="Comic Sans MS" panose="030F0702030302020204" pitchFamily="66" charset="0"/>
              </a:rPr>
              <a:t>This PowerPoint includes ten sessions for you to complete over the next two weeks.</a:t>
            </a:r>
          </a:p>
          <a:p>
            <a:pPr marL="0" indent="0" algn="ctr">
              <a:buNone/>
            </a:pPr>
            <a:endParaRPr lang="en-GB" sz="2000" dirty="0" smtClean="0">
              <a:latin typeface="Comic Sans MS" panose="030F0702030302020204" pitchFamily="66" charset="0"/>
            </a:endParaRPr>
          </a:p>
          <a:p>
            <a:pPr marL="0" indent="0" algn="ctr">
              <a:buNone/>
            </a:pPr>
            <a:r>
              <a:rPr lang="en-GB" sz="2000" dirty="0" smtClean="0">
                <a:latin typeface="Comic Sans MS" panose="030F0702030302020204" pitchFamily="66" charset="0"/>
              </a:rPr>
              <a:t>Our learning is going to be based on the poem </a:t>
            </a:r>
          </a:p>
          <a:p>
            <a:pPr marL="0" indent="0" algn="ctr">
              <a:buNone/>
            </a:pPr>
            <a:r>
              <a:rPr lang="en-GB" sz="2000" dirty="0" smtClean="0">
                <a:latin typeface="Comic Sans MS" panose="030F0702030302020204" pitchFamily="66" charset="0"/>
              </a:rPr>
              <a:t>‘Noises Off’ by Gervase </a:t>
            </a:r>
            <a:r>
              <a:rPr lang="en-GB" sz="2000" dirty="0" err="1" smtClean="0">
                <a:latin typeface="Comic Sans MS" panose="030F0702030302020204" pitchFamily="66" charset="0"/>
              </a:rPr>
              <a:t>Phinn</a:t>
            </a:r>
            <a:r>
              <a:rPr lang="en-GB" sz="2000" dirty="0" smtClean="0">
                <a:latin typeface="Comic Sans MS" panose="030F0702030302020204" pitchFamily="66" charset="0"/>
              </a:rPr>
              <a:t>.</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1775" t="23400" r="5276" b="20601"/>
          <a:stretch/>
        </p:blipFill>
        <p:spPr>
          <a:xfrm>
            <a:off x="2375756" y="4251355"/>
            <a:ext cx="4536504" cy="2296964"/>
          </a:xfrm>
          <a:prstGeom prst="rect">
            <a:avLst/>
          </a:prstGeom>
        </p:spPr>
      </p:pic>
    </p:spTree>
    <p:extLst>
      <p:ext uri="{BB962C8B-B14F-4D97-AF65-F5344CB8AC3E}">
        <p14:creationId xmlns:p14="http://schemas.microsoft.com/office/powerpoint/2010/main" val="13480182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a:ln w="38100">
            <a:solidFill>
              <a:srgbClr val="FFC000"/>
            </a:solidFill>
          </a:ln>
        </p:spPr>
        <p:txBody>
          <a:bodyPr>
            <a:noAutofit/>
          </a:bodyPr>
          <a:lstStyle/>
          <a:p>
            <a:r>
              <a:rPr lang="en-GB" sz="3600" dirty="0" smtClean="0">
                <a:latin typeface="Comic Sans MS" panose="030F0702030302020204" pitchFamily="66" charset="0"/>
              </a:rPr>
              <a:t>Lesson 1</a:t>
            </a:r>
            <a:br>
              <a:rPr lang="en-GB" sz="3600" dirty="0" smtClean="0">
                <a:latin typeface="Comic Sans MS" panose="030F0702030302020204" pitchFamily="66" charset="0"/>
              </a:rPr>
            </a:br>
            <a:r>
              <a:rPr lang="en-GB" sz="2000" dirty="0" smtClean="0">
                <a:latin typeface="Comic Sans MS" panose="030F0702030302020204" pitchFamily="66" charset="0"/>
              </a:rPr>
              <a:t>Reading for </a:t>
            </a:r>
            <a:r>
              <a:rPr lang="en-GB" sz="2000" dirty="0" smtClean="0">
                <a:latin typeface="Comic Sans MS" panose="030F0702030302020204" pitchFamily="66" charset="0"/>
              </a:rPr>
              <a:t>pleasure and meaning. </a:t>
            </a:r>
            <a:endParaRPr lang="en-GB" sz="1200" dirty="0">
              <a:latin typeface="Comic Sans MS" panose="030F0702030302020204" pitchFamily="66" charset="0"/>
            </a:endParaRPr>
          </a:p>
        </p:txBody>
      </p:sp>
      <p:sp>
        <p:nvSpPr>
          <p:cNvPr id="4" name="TextBox 3"/>
          <p:cNvSpPr txBox="1"/>
          <p:nvPr/>
        </p:nvSpPr>
        <p:spPr>
          <a:xfrm>
            <a:off x="467544" y="1747846"/>
            <a:ext cx="8496944" cy="461665"/>
          </a:xfrm>
          <a:prstGeom prst="rect">
            <a:avLst/>
          </a:prstGeom>
          <a:noFill/>
        </p:spPr>
        <p:txBody>
          <a:bodyPr wrap="square" rtlCol="0">
            <a:spAutoFit/>
          </a:bodyPr>
          <a:lstStyle/>
          <a:p>
            <a:pPr algn="ctr"/>
            <a:r>
              <a:rPr lang="en-GB" sz="2400" dirty="0" smtClean="0">
                <a:latin typeface="Comic Sans MS" panose="030F0702030302020204" pitchFamily="66" charset="0"/>
              </a:rPr>
              <a:t>Read the poem </a:t>
            </a:r>
            <a:r>
              <a:rPr lang="en-GB" sz="2400" b="1" dirty="0" smtClean="0">
                <a:latin typeface="Comic Sans MS" panose="030F0702030302020204" pitchFamily="66" charset="0"/>
              </a:rPr>
              <a:t>‘Noises Off’ </a:t>
            </a:r>
            <a:r>
              <a:rPr lang="en-GB" sz="2400" dirty="0" smtClean="0">
                <a:latin typeface="Comic Sans MS" panose="030F0702030302020204" pitchFamily="66" charset="0"/>
              </a:rPr>
              <a:t>with your grown-up. </a:t>
            </a:r>
          </a:p>
        </p:txBody>
      </p:sp>
      <p:sp>
        <p:nvSpPr>
          <p:cNvPr id="6" name="Rectangle 5"/>
          <p:cNvSpPr/>
          <p:nvPr/>
        </p:nvSpPr>
        <p:spPr>
          <a:xfrm>
            <a:off x="467544" y="4869160"/>
            <a:ext cx="8229600" cy="1631216"/>
          </a:xfrm>
          <a:prstGeom prst="rect">
            <a:avLst/>
          </a:prstGeom>
        </p:spPr>
        <p:txBody>
          <a:bodyPr wrap="square">
            <a:spAutoFit/>
          </a:bodyPr>
          <a:lstStyle/>
          <a:p>
            <a:pPr algn="ctr"/>
            <a:r>
              <a:rPr lang="en-GB" sz="2000" dirty="0" smtClean="0">
                <a:latin typeface="Comic Sans MS" panose="030F0702030302020204" pitchFamily="66" charset="0"/>
              </a:rPr>
              <a:t>As you are reading the poem, see if you can make the noise being described. For example, to represent the bushes rustling you might rub your hands together.</a:t>
            </a:r>
          </a:p>
          <a:p>
            <a:pPr algn="ctr"/>
            <a:endParaRPr lang="en-US" sz="2000" dirty="0">
              <a:latin typeface="Comic Sans MS" panose="030F0702030302020204" pitchFamily="66" charset="0"/>
            </a:endParaRPr>
          </a:p>
          <a:p>
            <a:pPr algn="ctr"/>
            <a:r>
              <a:rPr lang="en-US" sz="2000" dirty="0" smtClean="0">
                <a:latin typeface="Comic Sans MS" panose="030F0702030302020204" pitchFamily="66" charset="0"/>
              </a:rPr>
              <a:t>Discuss the meaning of any new words you come across. </a:t>
            </a:r>
            <a:r>
              <a:rPr lang="en-US" sz="2000" dirty="0" smtClean="0">
                <a:latin typeface="Comic Sans MS" panose="030F0702030302020204" pitchFamily="66" charset="0"/>
                <a:sym typeface="Wingdings" panose="05000000000000000000" pitchFamily="2" charset="2"/>
              </a:rPr>
              <a:t></a:t>
            </a:r>
            <a:endParaRPr lang="en-GB" sz="2000" dirty="0">
              <a:latin typeface="Comic Sans MS" panose="030F0702030302020204" pitchFamily="66" charset="0"/>
            </a:endParaRP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3250" t="19201" r="6951" b="27600"/>
          <a:stretch/>
        </p:blipFill>
        <p:spPr>
          <a:xfrm>
            <a:off x="611560" y="2636912"/>
            <a:ext cx="3699800" cy="1849900"/>
          </a:xfrm>
          <a:prstGeom prst="rect">
            <a:avLst/>
          </a:prstGeom>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l="6578" t="18192" r="2074" b="24409"/>
          <a:stretch/>
        </p:blipFill>
        <p:spPr>
          <a:xfrm>
            <a:off x="4588443" y="2614385"/>
            <a:ext cx="3925395" cy="1849900"/>
          </a:xfrm>
          <a:prstGeom prst="rect">
            <a:avLst/>
          </a:prstGeom>
        </p:spPr>
      </p:pic>
    </p:spTree>
    <p:extLst>
      <p:ext uri="{BB962C8B-B14F-4D97-AF65-F5344CB8AC3E}">
        <p14:creationId xmlns:p14="http://schemas.microsoft.com/office/powerpoint/2010/main" val="22269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292080" y="42803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1 – Reading for </a:t>
            </a:r>
            <a:r>
              <a:rPr lang="en-GB" sz="1100" dirty="0" smtClean="0">
                <a:latin typeface="Comic Sans MS" panose="030F0702030302020204" pitchFamily="66" charset="0"/>
              </a:rPr>
              <a:t>pleasure and meaning. </a:t>
            </a:r>
            <a:endParaRPr lang="en-GB" sz="400" dirty="0">
              <a:latin typeface="Comic Sans MS" panose="030F0702030302020204" pitchFamily="66" charset="0"/>
            </a:endParaRPr>
          </a:p>
        </p:txBody>
      </p:sp>
      <p:sp>
        <p:nvSpPr>
          <p:cNvPr id="3" name="TextBox 2"/>
          <p:cNvSpPr txBox="1"/>
          <p:nvPr/>
        </p:nvSpPr>
        <p:spPr>
          <a:xfrm>
            <a:off x="683567" y="1268760"/>
            <a:ext cx="6819943" cy="4524315"/>
          </a:xfrm>
          <a:prstGeom prst="rect">
            <a:avLst/>
          </a:prstGeom>
          <a:noFill/>
        </p:spPr>
        <p:txBody>
          <a:bodyPr wrap="square" rtlCol="0">
            <a:spAutoFit/>
          </a:bodyPr>
          <a:lstStyle/>
          <a:p>
            <a:r>
              <a:rPr lang="en-US" sz="2800" dirty="0" smtClean="0">
                <a:latin typeface="Comic Sans MS" panose="030F0702030302020204" pitchFamily="66" charset="0"/>
              </a:rPr>
              <a:t>The City’s full of </a:t>
            </a:r>
            <a:r>
              <a:rPr lang="en-US" sz="3600" dirty="0" smtClean="0">
                <a:latin typeface="Jokerman" panose="04090605060D06020702" pitchFamily="82" charset="0"/>
              </a:rPr>
              <a:t>Noises</a:t>
            </a:r>
          </a:p>
          <a:p>
            <a:endParaRPr lang="en-US" sz="2800" dirty="0">
              <a:latin typeface="Comic Sans MS" panose="030F0702030302020204" pitchFamily="66" charset="0"/>
            </a:endParaRPr>
          </a:p>
          <a:p>
            <a:r>
              <a:rPr lang="en-US" sz="2800" dirty="0" smtClean="0">
                <a:latin typeface="Comic Sans MS" panose="030F0702030302020204" pitchFamily="66" charset="0"/>
              </a:rPr>
              <a:t>Cars are honking,</a:t>
            </a:r>
          </a:p>
          <a:p>
            <a:r>
              <a:rPr lang="en-US" sz="2800" dirty="0" smtClean="0">
                <a:latin typeface="Comic Sans MS" panose="030F0702030302020204" pitchFamily="66" charset="0"/>
              </a:rPr>
              <a:t>Vans are grumbling</a:t>
            </a:r>
            <a:r>
              <a:rPr lang="en-GB" sz="2800" dirty="0" smtClean="0">
                <a:latin typeface="Comic Sans MS" panose="030F0702030302020204" pitchFamily="66" charset="0"/>
              </a:rPr>
              <a:t>,</a:t>
            </a:r>
          </a:p>
          <a:p>
            <a:r>
              <a:rPr lang="en-US" sz="2800" dirty="0" smtClean="0">
                <a:latin typeface="Comic Sans MS" panose="030F0702030302020204" pitchFamily="66" charset="0"/>
              </a:rPr>
              <a:t>Lorries juddering,</a:t>
            </a:r>
          </a:p>
          <a:p>
            <a:r>
              <a:rPr lang="en-US" sz="2800" dirty="0" smtClean="0">
                <a:latin typeface="Comic Sans MS" panose="030F0702030302020204" pitchFamily="66" charset="0"/>
              </a:rPr>
              <a:t>Buses rumbling,</a:t>
            </a:r>
          </a:p>
          <a:p>
            <a:r>
              <a:rPr lang="en-US" sz="2800" dirty="0" smtClean="0">
                <a:latin typeface="Comic Sans MS" panose="030F0702030302020204" pitchFamily="66" charset="0"/>
              </a:rPr>
              <a:t>Trams are sliding,</a:t>
            </a:r>
          </a:p>
          <a:p>
            <a:r>
              <a:rPr lang="en-US" sz="2800" dirty="0" smtClean="0">
                <a:latin typeface="Comic Sans MS" panose="030F0702030302020204" pitchFamily="66" charset="0"/>
              </a:rPr>
              <a:t>Trains clattering,</a:t>
            </a:r>
          </a:p>
          <a:p>
            <a:r>
              <a:rPr lang="en-US" sz="2800" dirty="0" smtClean="0">
                <a:latin typeface="Comic Sans MS" panose="030F0702030302020204" pitchFamily="66" charset="0"/>
              </a:rPr>
              <a:t>Motorbikes spluttering,</a:t>
            </a:r>
          </a:p>
          <a:p>
            <a:r>
              <a:rPr lang="en-US" sz="2800" dirty="0" smtClean="0">
                <a:latin typeface="Comic Sans MS" panose="030F0702030302020204" pitchFamily="66" charset="0"/>
              </a:rPr>
              <a:t>Shoppers chattering.</a:t>
            </a:r>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13250" t="19201" r="6951" b="27600"/>
          <a:stretch/>
        </p:blipFill>
        <p:spPr>
          <a:xfrm>
            <a:off x="4211960" y="2204864"/>
            <a:ext cx="4320479" cy="2160240"/>
          </a:xfrm>
          <a:prstGeom prst="rect">
            <a:avLst/>
          </a:prstGeom>
        </p:spPr>
      </p:pic>
    </p:spTree>
    <p:extLst>
      <p:ext uri="{BB962C8B-B14F-4D97-AF65-F5344CB8AC3E}">
        <p14:creationId xmlns:p14="http://schemas.microsoft.com/office/powerpoint/2010/main" val="3170633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412776"/>
            <a:ext cx="7632848" cy="4524315"/>
          </a:xfrm>
          <a:prstGeom prst="rect">
            <a:avLst/>
          </a:prstGeom>
          <a:noFill/>
        </p:spPr>
        <p:txBody>
          <a:bodyPr wrap="square" rtlCol="0">
            <a:spAutoFit/>
          </a:bodyPr>
          <a:lstStyle/>
          <a:p>
            <a:pPr algn="r"/>
            <a:r>
              <a:rPr lang="en-US" sz="2800" dirty="0" smtClean="0">
                <a:latin typeface="Comic Sans MS" panose="030F0702030302020204" pitchFamily="66" charset="0"/>
              </a:rPr>
              <a:t>The Forest’s full of </a:t>
            </a:r>
            <a:r>
              <a:rPr lang="en-US" sz="3600" dirty="0" smtClean="0">
                <a:latin typeface="Jokerman" panose="04090605060D06020702" pitchFamily="82" charset="0"/>
              </a:rPr>
              <a:t>Noises</a:t>
            </a:r>
          </a:p>
          <a:p>
            <a:pPr algn="r"/>
            <a:endParaRPr lang="en-US" sz="2800" dirty="0">
              <a:latin typeface="Comic Sans MS" panose="030F0702030302020204" pitchFamily="66" charset="0"/>
            </a:endParaRPr>
          </a:p>
          <a:p>
            <a:pPr algn="r"/>
            <a:r>
              <a:rPr lang="en-US" sz="2800" dirty="0" smtClean="0">
                <a:latin typeface="Comic Sans MS" panose="030F0702030302020204" pitchFamily="66" charset="0"/>
              </a:rPr>
              <a:t>Rabbits are rustling,</a:t>
            </a:r>
          </a:p>
          <a:p>
            <a:pPr algn="r"/>
            <a:r>
              <a:rPr lang="en-US" sz="2800" dirty="0" smtClean="0">
                <a:latin typeface="Comic Sans MS" panose="030F0702030302020204" pitchFamily="66" charset="0"/>
              </a:rPr>
              <a:t>Badgers burrowing,</a:t>
            </a:r>
          </a:p>
          <a:p>
            <a:pPr algn="r"/>
            <a:r>
              <a:rPr lang="en-US" sz="2800" dirty="0" smtClean="0">
                <a:latin typeface="Comic Sans MS" panose="030F0702030302020204" pitchFamily="66" charset="0"/>
              </a:rPr>
              <a:t>Slow worms slithering,</a:t>
            </a:r>
          </a:p>
          <a:p>
            <a:pPr algn="r"/>
            <a:r>
              <a:rPr lang="en-US" sz="2800" dirty="0" smtClean="0">
                <a:latin typeface="Comic Sans MS" panose="030F0702030302020204" pitchFamily="66" charset="0"/>
              </a:rPr>
              <a:t>Dormice scurrying,</a:t>
            </a:r>
          </a:p>
          <a:p>
            <a:pPr algn="r"/>
            <a:r>
              <a:rPr lang="en-US" sz="2800" dirty="0" smtClean="0">
                <a:latin typeface="Comic Sans MS" panose="030F0702030302020204" pitchFamily="66" charset="0"/>
              </a:rPr>
              <a:t>Foxes barking,</a:t>
            </a:r>
          </a:p>
          <a:p>
            <a:pPr algn="r"/>
            <a:r>
              <a:rPr lang="en-US" sz="2800" dirty="0" smtClean="0">
                <a:latin typeface="Comic Sans MS" panose="030F0702030302020204" pitchFamily="66" charset="0"/>
              </a:rPr>
              <a:t>Bats squeaking,</a:t>
            </a:r>
          </a:p>
          <a:p>
            <a:pPr algn="r"/>
            <a:r>
              <a:rPr lang="en-US" sz="2800" dirty="0" smtClean="0">
                <a:latin typeface="Comic Sans MS" panose="030F0702030302020204" pitchFamily="66" charset="0"/>
              </a:rPr>
              <a:t>Hedgehogs snuffling,</a:t>
            </a:r>
          </a:p>
          <a:p>
            <a:pPr algn="r"/>
            <a:r>
              <a:rPr lang="en-US" sz="2800" dirty="0" smtClean="0">
                <a:latin typeface="Comic Sans MS" panose="030F0702030302020204" pitchFamily="66" charset="0"/>
              </a:rPr>
              <a:t>Owls screeching.</a:t>
            </a: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1775" t="23400" r="5276" b="20601"/>
          <a:stretch/>
        </p:blipFill>
        <p:spPr>
          <a:xfrm>
            <a:off x="611560" y="2924944"/>
            <a:ext cx="3744416" cy="1895907"/>
          </a:xfrm>
          <a:prstGeom prst="rect">
            <a:avLst/>
          </a:prstGeom>
        </p:spPr>
      </p:pic>
      <p:sp>
        <p:nvSpPr>
          <p:cNvPr id="4" name="Title 1"/>
          <p:cNvSpPr txBox="1">
            <a:spLocks/>
          </p:cNvSpPr>
          <p:nvPr/>
        </p:nvSpPr>
        <p:spPr>
          <a:xfrm>
            <a:off x="5292080" y="42803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1 – Reading for </a:t>
            </a:r>
            <a:r>
              <a:rPr lang="en-GB" sz="1100" dirty="0" smtClean="0">
                <a:latin typeface="Comic Sans MS" panose="030F0702030302020204" pitchFamily="66" charset="0"/>
              </a:rPr>
              <a:t>pleasure and meaning. </a:t>
            </a:r>
            <a:endParaRPr lang="en-GB" sz="400" dirty="0">
              <a:latin typeface="Comic Sans MS" panose="030F0702030302020204" pitchFamily="66" charset="0"/>
            </a:endParaRPr>
          </a:p>
        </p:txBody>
      </p:sp>
    </p:spTree>
    <p:extLst>
      <p:ext uri="{BB962C8B-B14F-4D97-AF65-F5344CB8AC3E}">
        <p14:creationId xmlns:p14="http://schemas.microsoft.com/office/powerpoint/2010/main" val="1299633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980728"/>
            <a:ext cx="5976664" cy="4524315"/>
          </a:xfrm>
          <a:prstGeom prst="rect">
            <a:avLst/>
          </a:prstGeom>
          <a:noFill/>
        </p:spPr>
        <p:txBody>
          <a:bodyPr wrap="square" rtlCol="0">
            <a:spAutoFit/>
          </a:bodyPr>
          <a:lstStyle/>
          <a:p>
            <a:r>
              <a:rPr lang="en-US" sz="2800" dirty="0" smtClean="0">
                <a:latin typeface="Comic Sans MS" panose="030F0702030302020204" pitchFamily="66" charset="0"/>
              </a:rPr>
              <a:t>The Churchyard’s full of </a:t>
            </a:r>
            <a:r>
              <a:rPr lang="en-US" sz="3600" dirty="0" smtClean="0">
                <a:latin typeface="Jokerman" panose="04090605060D06020702" pitchFamily="82" charset="0"/>
              </a:rPr>
              <a:t>Noises</a:t>
            </a:r>
          </a:p>
          <a:p>
            <a:endParaRPr lang="en-US" sz="2800" dirty="0">
              <a:latin typeface="Comic Sans MS" panose="030F0702030302020204" pitchFamily="66" charset="0"/>
            </a:endParaRPr>
          </a:p>
          <a:p>
            <a:r>
              <a:rPr lang="en-US" sz="2800" dirty="0" smtClean="0">
                <a:latin typeface="Comic Sans MS" panose="030F0702030302020204" pitchFamily="66" charset="0"/>
              </a:rPr>
              <a:t>Grass is whispering,</a:t>
            </a:r>
          </a:p>
          <a:p>
            <a:r>
              <a:rPr lang="en-US" sz="2800" dirty="0" smtClean="0">
                <a:latin typeface="Comic Sans MS" panose="030F0702030302020204" pitchFamily="66" charset="0"/>
              </a:rPr>
              <a:t>Branches creaking,</a:t>
            </a:r>
          </a:p>
          <a:p>
            <a:r>
              <a:rPr lang="en-US" sz="2800" dirty="0" smtClean="0">
                <a:latin typeface="Comic Sans MS" panose="030F0702030302020204" pitchFamily="66" charset="0"/>
              </a:rPr>
              <a:t>Blossoms fluttering,</a:t>
            </a:r>
          </a:p>
          <a:p>
            <a:r>
              <a:rPr lang="en-US" sz="2800" dirty="0" smtClean="0">
                <a:latin typeface="Comic Sans MS" panose="030F0702030302020204" pitchFamily="66" charset="0"/>
              </a:rPr>
              <a:t>Gate squeaking,</a:t>
            </a:r>
          </a:p>
          <a:p>
            <a:r>
              <a:rPr lang="en-US" sz="2800" dirty="0" smtClean="0">
                <a:latin typeface="Comic Sans MS" panose="030F0702030302020204" pitchFamily="66" charset="0"/>
              </a:rPr>
              <a:t>Bushes rustling,</a:t>
            </a:r>
          </a:p>
          <a:p>
            <a:r>
              <a:rPr lang="en-US" sz="2800" dirty="0" smtClean="0">
                <a:latin typeface="Comic Sans MS" panose="030F0702030302020204" pitchFamily="66" charset="0"/>
              </a:rPr>
              <a:t>Birds singing,</a:t>
            </a:r>
          </a:p>
          <a:p>
            <a:r>
              <a:rPr lang="en-US" sz="2800" dirty="0" smtClean="0">
                <a:latin typeface="Comic Sans MS" panose="030F0702030302020204" pitchFamily="66" charset="0"/>
              </a:rPr>
              <a:t>Bees buzzing,</a:t>
            </a:r>
          </a:p>
          <a:p>
            <a:r>
              <a:rPr lang="en-US" sz="2800" dirty="0" smtClean="0">
                <a:latin typeface="Comic Sans MS" panose="030F0702030302020204" pitchFamily="66" charset="0"/>
              </a:rPr>
              <a:t>Bells ringing.</a:t>
            </a: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6578" t="18192" r="2074" b="24409"/>
          <a:stretch/>
        </p:blipFill>
        <p:spPr>
          <a:xfrm>
            <a:off x="3707904" y="4077072"/>
            <a:ext cx="4896544" cy="2307567"/>
          </a:xfrm>
          <a:prstGeom prst="rect">
            <a:avLst/>
          </a:prstGeom>
        </p:spPr>
      </p:pic>
      <p:sp>
        <p:nvSpPr>
          <p:cNvPr id="4" name="Title 1"/>
          <p:cNvSpPr txBox="1">
            <a:spLocks/>
          </p:cNvSpPr>
          <p:nvPr/>
        </p:nvSpPr>
        <p:spPr>
          <a:xfrm>
            <a:off x="5292080" y="42803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1 – Reading for </a:t>
            </a:r>
            <a:r>
              <a:rPr lang="en-GB" sz="1100" dirty="0" smtClean="0">
                <a:latin typeface="Comic Sans MS" panose="030F0702030302020204" pitchFamily="66" charset="0"/>
              </a:rPr>
              <a:t>pleasure and meaning. </a:t>
            </a:r>
            <a:endParaRPr lang="en-GB" sz="400" dirty="0">
              <a:latin typeface="Comic Sans MS" panose="030F0702030302020204" pitchFamily="66" charset="0"/>
            </a:endParaRPr>
          </a:p>
        </p:txBody>
      </p:sp>
    </p:spTree>
    <p:extLst>
      <p:ext uri="{BB962C8B-B14F-4D97-AF65-F5344CB8AC3E}">
        <p14:creationId xmlns:p14="http://schemas.microsoft.com/office/powerpoint/2010/main" val="2592142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55650" y="1331472"/>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dirty="0" smtClean="0">
                <a:solidFill>
                  <a:schemeClr val="tx1"/>
                </a:solidFill>
                <a:latin typeface="Comic Sans MS" panose="030F0702030302020204" pitchFamily="66" charset="0"/>
              </a:rPr>
              <a:t>The poem includes many doing words (verbs). These words tell us </a:t>
            </a:r>
            <a:r>
              <a:rPr lang="en-GB" altLang="en-US" sz="2400" dirty="0" smtClean="0">
                <a:solidFill>
                  <a:schemeClr val="tx1"/>
                </a:solidFill>
                <a:latin typeface="Comic Sans MS" panose="030F0702030302020204" pitchFamily="66" charset="0"/>
              </a:rPr>
              <a:t>which </a:t>
            </a:r>
            <a:r>
              <a:rPr lang="en-GB" altLang="en-US" sz="2400" dirty="0" smtClean="0">
                <a:solidFill>
                  <a:schemeClr val="tx1"/>
                </a:solidFill>
                <a:latin typeface="Comic Sans MS" panose="030F0702030302020204" pitchFamily="66" charset="0"/>
              </a:rPr>
              <a:t>noise the object or animal is making. How many doing words can you spot?</a:t>
            </a:r>
            <a:endParaRPr lang="en-GB" altLang="en-US" sz="2400" dirty="0">
              <a:solidFill>
                <a:schemeClr val="tx1"/>
              </a:solidFill>
              <a:latin typeface="Comic Sans MS" panose="030F0702030302020204" pitchFamily="66" charset="0"/>
            </a:endParaRPr>
          </a:p>
        </p:txBody>
      </p:sp>
      <p:sp>
        <p:nvSpPr>
          <p:cNvPr id="11" name="Title 1"/>
          <p:cNvSpPr txBox="1">
            <a:spLocks/>
          </p:cNvSpPr>
          <p:nvPr/>
        </p:nvSpPr>
        <p:spPr>
          <a:xfrm>
            <a:off x="457200" y="371475"/>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2 – </a:t>
            </a:r>
            <a:r>
              <a:rPr lang="en-GB" sz="3200" dirty="0" smtClean="0">
                <a:latin typeface="Comic Sans MS" panose="030F0702030302020204" pitchFamily="66" charset="0"/>
              </a:rPr>
              <a:t>Doing words (verbs).</a:t>
            </a:r>
            <a:endParaRPr lang="en-GB" sz="1100" dirty="0">
              <a:latin typeface="Comic Sans MS" panose="030F0702030302020204" pitchFamily="66" charset="0"/>
            </a:endParaRPr>
          </a:p>
        </p:txBody>
      </p:sp>
      <p:sp>
        <p:nvSpPr>
          <p:cNvPr id="2" name="TextBox 1"/>
          <p:cNvSpPr txBox="1"/>
          <p:nvPr/>
        </p:nvSpPr>
        <p:spPr>
          <a:xfrm>
            <a:off x="733089" y="2839753"/>
            <a:ext cx="3914570" cy="3785652"/>
          </a:xfrm>
          <a:prstGeom prst="rect">
            <a:avLst/>
          </a:prstGeom>
          <a:noFill/>
          <a:ln>
            <a:solidFill>
              <a:srgbClr val="FFC000"/>
            </a:solidFill>
          </a:ln>
        </p:spPr>
        <p:txBody>
          <a:bodyPr wrap="square" rtlCol="0">
            <a:spAutoFit/>
          </a:bodyPr>
          <a:lstStyle/>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pPr algn="ctr"/>
            <a:r>
              <a:rPr lang="en-GB" sz="2000" dirty="0" smtClean="0">
                <a:latin typeface="Comic Sans MS" panose="030F0702030302020204" pitchFamily="66" charset="0"/>
              </a:rPr>
              <a:t>Choose 4 of the doing words from the poem and make a list or draw pictures of other things that might make a similar noise. </a:t>
            </a:r>
          </a:p>
          <a:p>
            <a:pPr algn="ctr"/>
            <a:endParaRPr lang="en-GB" sz="2000" dirty="0">
              <a:latin typeface="Comic Sans MS" panose="030F0702030302020204" pitchFamily="66" charset="0"/>
            </a:endParaRPr>
          </a:p>
        </p:txBody>
      </p:sp>
      <p:sp>
        <p:nvSpPr>
          <p:cNvPr id="14" name="TextBox 13"/>
          <p:cNvSpPr txBox="1"/>
          <p:nvPr/>
        </p:nvSpPr>
        <p:spPr>
          <a:xfrm>
            <a:off x="4860032" y="2839753"/>
            <a:ext cx="3528318" cy="3785652"/>
          </a:xfrm>
          <a:prstGeom prst="rect">
            <a:avLst/>
          </a:prstGeom>
          <a:noFill/>
          <a:ln>
            <a:solidFill>
              <a:srgbClr val="FFC000"/>
            </a:solidFill>
          </a:ln>
        </p:spPr>
        <p:txBody>
          <a:bodyPr wrap="square" rtlCol="0">
            <a:spAutoFit/>
          </a:bodyPr>
          <a:lstStyle/>
          <a:p>
            <a:r>
              <a:rPr lang="en-GB" sz="2400" b="1" dirty="0" smtClean="0">
                <a:latin typeface="Comic Sans MS" panose="030F0702030302020204" pitchFamily="66" charset="0"/>
              </a:rPr>
              <a:t>Example:</a:t>
            </a:r>
          </a:p>
          <a:p>
            <a:r>
              <a:rPr lang="en-US" sz="2400" dirty="0" smtClean="0">
                <a:latin typeface="Comic Sans MS" panose="030F0702030302020204" pitchFamily="66" charset="0"/>
              </a:rPr>
              <a:t>‘Bats squeaking’ </a:t>
            </a:r>
          </a:p>
          <a:p>
            <a:endParaRPr lang="en-US" sz="2400" dirty="0" smtClean="0">
              <a:latin typeface="Comic Sans MS" panose="030F0702030302020204" pitchFamily="66" charset="0"/>
            </a:endParaRPr>
          </a:p>
          <a:p>
            <a:r>
              <a:rPr lang="en-US" sz="2400" dirty="0" smtClean="0">
                <a:latin typeface="Comic Sans MS" panose="030F0702030302020204" pitchFamily="66" charset="0"/>
              </a:rPr>
              <a:t>Mice</a:t>
            </a:r>
          </a:p>
          <a:p>
            <a:endParaRPr lang="en-US" sz="2400" dirty="0">
              <a:latin typeface="Comic Sans MS" panose="030F0702030302020204" pitchFamily="66" charset="0"/>
            </a:endParaRPr>
          </a:p>
          <a:p>
            <a:r>
              <a:rPr lang="en-US" sz="2400" dirty="0" smtClean="0">
                <a:latin typeface="Comic Sans MS" panose="030F0702030302020204" pitchFamily="66" charset="0"/>
              </a:rPr>
              <a:t>Rats</a:t>
            </a:r>
          </a:p>
          <a:p>
            <a:endParaRPr lang="en-US" sz="2400" dirty="0">
              <a:latin typeface="Comic Sans MS" panose="030F0702030302020204" pitchFamily="66" charset="0"/>
            </a:endParaRPr>
          </a:p>
          <a:p>
            <a:r>
              <a:rPr lang="en-US" sz="2400" dirty="0" smtClean="0">
                <a:latin typeface="Comic Sans MS" panose="030F0702030302020204" pitchFamily="66" charset="0"/>
              </a:rPr>
              <a:t>Rabbits</a:t>
            </a:r>
          </a:p>
          <a:p>
            <a:endParaRPr lang="en-US" sz="2400" dirty="0">
              <a:latin typeface="Comic Sans MS" panose="030F0702030302020204" pitchFamily="66" charset="0"/>
            </a:endParaRPr>
          </a:p>
          <a:p>
            <a:r>
              <a:rPr lang="en-US" sz="2400" dirty="0" smtClean="0">
                <a:latin typeface="Comic Sans MS" panose="030F0702030302020204" pitchFamily="66" charset="0"/>
              </a:rPr>
              <a:t>Guinea pigs</a:t>
            </a:r>
          </a:p>
        </p:txBody>
      </p:sp>
      <p:pic>
        <p:nvPicPr>
          <p:cNvPr id="2054" name="Picture 6" descr="Activity Clip Art - Royalty Free - GoGraph"/>
          <p:cNvPicPr>
            <a:picLocks noChangeAspect="1" noChangeArrowheads="1"/>
          </p:cNvPicPr>
          <p:nvPr/>
        </p:nvPicPr>
        <p:blipFill rotWithShape="1">
          <a:blip r:embed="rId2">
            <a:extLst>
              <a:ext uri="{28A0092B-C50C-407E-A947-70E740481C1C}">
                <a14:useLocalDpi xmlns:a14="http://schemas.microsoft.com/office/drawing/2010/main" val="0"/>
              </a:ext>
            </a:extLst>
          </a:blip>
          <a:srcRect b="6868"/>
          <a:stretch/>
        </p:blipFill>
        <p:spPr bwMode="auto">
          <a:xfrm>
            <a:off x="1552136" y="2892973"/>
            <a:ext cx="2276475" cy="172095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Mice clipart, Mice Transparent FREE for download on WebStockReview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4183" y="3716226"/>
            <a:ext cx="1464441" cy="107154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Cartoon Rats Pictures - Cliparts.co | Cartoon rat, Cartoon pics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8998" b="9793"/>
          <a:stretch/>
        </p:blipFill>
        <p:spPr bwMode="auto">
          <a:xfrm>
            <a:off x="7248624" y="4365104"/>
            <a:ext cx="1078085" cy="87551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Free Rabbit Clipart - Clip Art Pictures - Graphics - Illustratio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2100" y="4941168"/>
            <a:ext cx="1251507" cy="911813"/>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Library of guinea pig picture royalty free stock free png files ..."/>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48624" y="5801490"/>
            <a:ext cx="1035323" cy="697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8960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664781" y="1622149"/>
            <a:ext cx="2557554" cy="3792634"/>
          </a:xfrm>
          <a:prstGeom prst="rect">
            <a:avLst/>
          </a:prstGeom>
          <a:solidFill>
            <a:srgbClr val="89ACD9">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Rectangle 46"/>
          <p:cNvSpPr/>
          <p:nvPr/>
        </p:nvSpPr>
        <p:spPr>
          <a:xfrm>
            <a:off x="6113499" y="1590403"/>
            <a:ext cx="2557554" cy="3792634"/>
          </a:xfrm>
          <a:prstGeom prst="rect">
            <a:avLst/>
          </a:prstGeom>
          <a:solidFill>
            <a:srgbClr val="89ACD9">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Rectangle 40"/>
          <p:cNvSpPr/>
          <p:nvPr/>
        </p:nvSpPr>
        <p:spPr>
          <a:xfrm>
            <a:off x="3398962" y="1590403"/>
            <a:ext cx="2557554" cy="3792634"/>
          </a:xfrm>
          <a:prstGeom prst="rect">
            <a:avLst/>
          </a:prstGeom>
          <a:solidFill>
            <a:srgbClr val="89ACD9">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Title 1"/>
          <p:cNvSpPr>
            <a:spLocks noGrp="1"/>
          </p:cNvSpPr>
          <p:nvPr>
            <p:ph type="title"/>
          </p:nvPr>
        </p:nvSpPr>
        <p:spPr>
          <a:xfrm>
            <a:off x="457200" y="310831"/>
            <a:ext cx="8229600" cy="576064"/>
          </a:xfrm>
          <a:ln w="38100">
            <a:solidFill>
              <a:srgbClr val="FFC000"/>
            </a:solidFill>
          </a:ln>
        </p:spPr>
        <p:txBody>
          <a:bodyPr>
            <a:noAutofit/>
          </a:bodyPr>
          <a:lstStyle/>
          <a:p>
            <a:r>
              <a:rPr lang="en-GB" sz="2400" dirty="0" smtClean="0">
                <a:latin typeface="Comic Sans MS" panose="030F0702030302020204" pitchFamily="66" charset="0"/>
              </a:rPr>
              <a:t>Lesson 3</a:t>
            </a:r>
            <a:r>
              <a:rPr lang="en-GB" sz="2400" dirty="0">
                <a:latin typeface="Comic Sans MS" panose="030F0702030302020204" pitchFamily="66" charset="0"/>
              </a:rPr>
              <a:t> </a:t>
            </a:r>
            <a:r>
              <a:rPr lang="en-GB" sz="2400" dirty="0" smtClean="0">
                <a:latin typeface="Comic Sans MS" panose="030F0702030302020204" pitchFamily="66" charset="0"/>
              </a:rPr>
              <a:t>– Adding ‘–</a:t>
            </a:r>
            <a:r>
              <a:rPr lang="en-GB" sz="2400" dirty="0" err="1" smtClean="0">
                <a:latin typeface="Comic Sans MS" panose="030F0702030302020204" pitchFamily="66" charset="0"/>
              </a:rPr>
              <a:t>ing</a:t>
            </a:r>
            <a:r>
              <a:rPr lang="en-GB" sz="2400" dirty="0" smtClean="0">
                <a:latin typeface="Comic Sans MS" panose="030F0702030302020204" pitchFamily="66" charset="0"/>
              </a:rPr>
              <a:t>’. </a:t>
            </a:r>
            <a:endParaRPr lang="en-GB" sz="1000" dirty="0">
              <a:latin typeface="Comic Sans MS" panose="030F0702030302020204" pitchFamily="66" charset="0"/>
            </a:endParaRPr>
          </a:p>
        </p:txBody>
      </p:sp>
      <p:sp>
        <p:nvSpPr>
          <p:cNvPr id="37" name="Rounded Rectangle 36"/>
          <p:cNvSpPr/>
          <p:nvPr/>
        </p:nvSpPr>
        <p:spPr>
          <a:xfrm>
            <a:off x="-3248" y="692696"/>
            <a:ext cx="3816350" cy="479266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4800" dirty="0">
              <a:solidFill>
                <a:schemeClr val="tx1"/>
              </a:solidFill>
              <a:latin typeface="Comic Sans MS" panose="030F0702030302020204" pitchFamily="66" charset="0"/>
            </a:endParaRPr>
          </a:p>
          <a:p>
            <a:pPr algn="ctr">
              <a:defRPr/>
            </a:pPr>
            <a:r>
              <a:rPr lang="en-GB" sz="4800" dirty="0">
                <a:solidFill>
                  <a:schemeClr val="tx1"/>
                </a:solidFill>
                <a:latin typeface="Comic Sans MS" panose="030F0702030302020204" pitchFamily="66" charset="0"/>
              </a:rPr>
              <a:t>talk</a:t>
            </a:r>
          </a:p>
          <a:p>
            <a:pPr algn="ctr">
              <a:defRPr/>
            </a:pPr>
            <a:r>
              <a:rPr lang="en-GB" sz="4800" dirty="0">
                <a:solidFill>
                  <a:schemeClr val="tx1"/>
                </a:solidFill>
                <a:latin typeface="Comic Sans MS" panose="030F0702030302020204" pitchFamily="66" charset="0"/>
              </a:rPr>
              <a:t>talking</a:t>
            </a:r>
          </a:p>
          <a:p>
            <a:pPr algn="ctr">
              <a:defRPr/>
            </a:pPr>
            <a:endParaRPr lang="en-GB" sz="4800" dirty="0">
              <a:solidFill>
                <a:schemeClr val="tx1"/>
              </a:solidFill>
              <a:latin typeface="Comic Sans MS" panose="030F0702030302020204" pitchFamily="66" charset="0"/>
            </a:endParaRPr>
          </a:p>
          <a:p>
            <a:pPr algn="ctr">
              <a:defRPr/>
            </a:pPr>
            <a:endParaRPr lang="en-GB" sz="4800" dirty="0">
              <a:solidFill>
                <a:schemeClr val="tx1"/>
              </a:solidFill>
              <a:latin typeface="Comic Sans MS" panose="030F0702030302020204" pitchFamily="66" charset="0"/>
            </a:endParaRPr>
          </a:p>
          <a:p>
            <a:pPr algn="ctr">
              <a:defRPr/>
            </a:pPr>
            <a:endParaRPr lang="en-GB" sz="4800" dirty="0">
              <a:solidFill>
                <a:schemeClr val="tx1"/>
              </a:solidFill>
              <a:latin typeface="Comic Sans MS" panose="030F0702030302020204" pitchFamily="66" charset="0"/>
            </a:endParaRPr>
          </a:p>
        </p:txBody>
      </p:sp>
      <p:pic>
        <p:nvPicPr>
          <p:cNvPr id="39"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8295" y="3327199"/>
            <a:ext cx="1333018" cy="187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260294" y="1047442"/>
            <a:ext cx="4824536" cy="707886"/>
          </a:xfrm>
          <a:prstGeom prst="rect">
            <a:avLst/>
          </a:prstGeom>
          <a:noFill/>
        </p:spPr>
        <p:txBody>
          <a:bodyPr wrap="square" rtlCol="0">
            <a:spAutoFit/>
          </a:bodyPr>
          <a:lstStyle/>
          <a:p>
            <a:r>
              <a:rPr lang="en-GB" sz="2000" dirty="0">
                <a:latin typeface="Comic Sans MS" panose="030F0702030302020204" pitchFamily="66" charset="0"/>
              </a:rPr>
              <a:t>Read these pairs of words together:</a:t>
            </a:r>
          </a:p>
          <a:p>
            <a:endParaRPr lang="en-GB" sz="2000" dirty="0">
              <a:latin typeface="Comic Sans MS" panose="030F0702030302020204" pitchFamily="66" charset="0"/>
            </a:endParaRPr>
          </a:p>
        </p:txBody>
      </p:sp>
      <p:sp>
        <p:nvSpPr>
          <p:cNvPr id="3" name="Rectangle 2"/>
          <p:cNvSpPr/>
          <p:nvPr/>
        </p:nvSpPr>
        <p:spPr>
          <a:xfrm>
            <a:off x="1281728" y="5408056"/>
            <a:ext cx="6781668" cy="1477328"/>
          </a:xfrm>
          <a:prstGeom prst="rect">
            <a:avLst/>
          </a:prstGeom>
        </p:spPr>
        <p:txBody>
          <a:bodyPr wrap="square">
            <a:spAutoFit/>
          </a:bodyPr>
          <a:lstStyle/>
          <a:p>
            <a:pPr algn="ctr">
              <a:defRPr/>
            </a:pPr>
            <a:r>
              <a:rPr lang="en-GB" dirty="0" smtClean="0">
                <a:latin typeface="Comic Sans MS" panose="030F0702030302020204" pitchFamily="66" charset="0"/>
              </a:rPr>
              <a:t>What is the same about the meaning of these words?</a:t>
            </a:r>
          </a:p>
          <a:p>
            <a:pPr algn="ctr">
              <a:defRPr/>
            </a:pPr>
            <a:endParaRPr lang="en-GB" dirty="0">
              <a:latin typeface="Comic Sans MS" panose="030F0702030302020204" pitchFamily="66" charset="0"/>
            </a:endParaRPr>
          </a:p>
          <a:p>
            <a:pPr algn="ctr">
              <a:defRPr/>
            </a:pPr>
            <a:r>
              <a:rPr lang="en-GB" dirty="0" smtClean="0">
                <a:latin typeface="Comic Sans MS" panose="030F0702030302020204" pitchFamily="66" charset="0"/>
              </a:rPr>
              <a:t>How </a:t>
            </a:r>
            <a:r>
              <a:rPr lang="en-GB" dirty="0">
                <a:latin typeface="Comic Sans MS" panose="030F0702030302020204" pitchFamily="66" charset="0"/>
              </a:rPr>
              <a:t>is the second word different?</a:t>
            </a:r>
          </a:p>
          <a:p>
            <a:pPr algn="ctr">
              <a:defRPr/>
            </a:pPr>
            <a:endParaRPr lang="en-GB" dirty="0">
              <a:latin typeface="Comic Sans MS" panose="030F0702030302020204" pitchFamily="66" charset="0"/>
            </a:endParaRPr>
          </a:p>
          <a:p>
            <a:pPr algn="ctr">
              <a:defRPr/>
            </a:pPr>
            <a:r>
              <a:rPr lang="en-GB" dirty="0">
                <a:latin typeface="Comic Sans MS" panose="030F0702030302020204" pitchFamily="66" charset="0"/>
              </a:rPr>
              <a:t>What has been added?</a:t>
            </a:r>
          </a:p>
        </p:txBody>
      </p:sp>
      <p:sp>
        <p:nvSpPr>
          <p:cNvPr id="40" name="Rounded Rectangle 39"/>
          <p:cNvSpPr/>
          <p:nvPr/>
        </p:nvSpPr>
        <p:spPr>
          <a:xfrm>
            <a:off x="2740157" y="1266676"/>
            <a:ext cx="3816350" cy="367449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4800" dirty="0">
              <a:solidFill>
                <a:schemeClr val="tx1"/>
              </a:solidFill>
              <a:latin typeface="Comic Sans MS" panose="030F0702030302020204" pitchFamily="66" charset="0"/>
            </a:endParaRPr>
          </a:p>
          <a:p>
            <a:pPr algn="ctr">
              <a:defRPr/>
            </a:pPr>
            <a:r>
              <a:rPr lang="en-GB" sz="4800" dirty="0">
                <a:solidFill>
                  <a:schemeClr val="tx1"/>
                </a:solidFill>
                <a:latin typeface="Comic Sans MS" panose="030F0702030302020204" pitchFamily="66" charset="0"/>
              </a:rPr>
              <a:t>jump </a:t>
            </a:r>
          </a:p>
          <a:p>
            <a:pPr algn="ctr">
              <a:defRPr/>
            </a:pPr>
            <a:r>
              <a:rPr lang="en-GB" sz="4800" dirty="0">
                <a:solidFill>
                  <a:schemeClr val="tx1"/>
                </a:solidFill>
                <a:latin typeface="Comic Sans MS" panose="030F0702030302020204" pitchFamily="66" charset="0"/>
              </a:rPr>
              <a:t>jumping</a:t>
            </a:r>
          </a:p>
          <a:p>
            <a:pPr algn="ctr">
              <a:defRPr/>
            </a:pPr>
            <a:endParaRPr lang="en-GB" sz="4800" dirty="0">
              <a:solidFill>
                <a:schemeClr val="tx1"/>
              </a:solidFill>
              <a:latin typeface="Comic Sans MS" panose="030F0702030302020204" pitchFamily="66" charset="0"/>
            </a:endParaRPr>
          </a:p>
          <a:p>
            <a:pPr algn="ctr">
              <a:defRPr/>
            </a:pPr>
            <a:endParaRPr lang="en-GB" sz="4800" dirty="0">
              <a:solidFill>
                <a:schemeClr val="tx1"/>
              </a:solidFill>
              <a:latin typeface="Comic Sans MS" panose="030F0702030302020204" pitchFamily="66" charset="0"/>
            </a:endParaRPr>
          </a:p>
          <a:p>
            <a:pPr algn="ctr">
              <a:defRPr/>
            </a:pPr>
            <a:endParaRPr lang="en-GB" sz="4800" dirty="0">
              <a:solidFill>
                <a:schemeClr val="tx1"/>
              </a:solidFill>
              <a:latin typeface="Comic Sans MS" panose="030F0702030302020204" pitchFamily="66" charset="0"/>
            </a:endParaRPr>
          </a:p>
        </p:txBody>
      </p:sp>
      <p:pic>
        <p:nvPicPr>
          <p:cNvPr id="4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8994" y="3359620"/>
            <a:ext cx="1587137" cy="1807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ounded Rectangle 42"/>
          <p:cNvSpPr/>
          <p:nvPr/>
        </p:nvSpPr>
        <p:spPr>
          <a:xfrm>
            <a:off x="5483562" y="1206478"/>
            <a:ext cx="3816350" cy="308661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4800" dirty="0">
              <a:solidFill>
                <a:schemeClr val="tx1"/>
              </a:solidFill>
              <a:latin typeface="Comic Sans MS" panose="030F0702030302020204" pitchFamily="66" charset="0"/>
            </a:endParaRPr>
          </a:p>
          <a:p>
            <a:pPr algn="ctr">
              <a:defRPr/>
            </a:pPr>
            <a:r>
              <a:rPr lang="en-GB" sz="4800" dirty="0">
                <a:solidFill>
                  <a:schemeClr val="tx1"/>
                </a:solidFill>
                <a:latin typeface="Comic Sans MS" panose="030F0702030302020204" pitchFamily="66" charset="0"/>
              </a:rPr>
              <a:t>sing </a:t>
            </a:r>
          </a:p>
          <a:p>
            <a:pPr algn="ctr">
              <a:defRPr/>
            </a:pPr>
            <a:r>
              <a:rPr lang="en-GB" sz="4800" dirty="0">
                <a:solidFill>
                  <a:schemeClr val="tx1"/>
                </a:solidFill>
                <a:latin typeface="Comic Sans MS" panose="030F0702030302020204" pitchFamily="66" charset="0"/>
              </a:rPr>
              <a:t>singing</a:t>
            </a:r>
          </a:p>
          <a:p>
            <a:pPr algn="ctr">
              <a:defRPr/>
            </a:pPr>
            <a:endParaRPr lang="en-GB" sz="4800" dirty="0">
              <a:solidFill>
                <a:schemeClr val="tx1"/>
              </a:solidFill>
              <a:latin typeface="Comic Sans MS" panose="030F0702030302020204" pitchFamily="66" charset="0"/>
            </a:endParaRPr>
          </a:p>
          <a:p>
            <a:pPr algn="ctr">
              <a:defRPr/>
            </a:pPr>
            <a:endParaRPr lang="en-GB" sz="4800" dirty="0">
              <a:solidFill>
                <a:schemeClr val="tx1"/>
              </a:solidFill>
              <a:latin typeface="Comic Sans MS" panose="030F0702030302020204" pitchFamily="66" charset="0"/>
            </a:endParaRPr>
          </a:p>
        </p:txBody>
      </p:sp>
      <p:pic>
        <p:nvPicPr>
          <p:cNvPr id="45"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55351" y="3253822"/>
            <a:ext cx="1273033" cy="19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593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124744"/>
            <a:ext cx="7632700" cy="2742778"/>
          </a:xfrm>
          <a:prstGeom prst="rect">
            <a:avLst/>
          </a:prstGeom>
          <a:solidFill>
            <a:srgbClr val="8AC5D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p:cNvSpPr/>
          <p:nvPr/>
        </p:nvSpPr>
        <p:spPr>
          <a:xfrm>
            <a:off x="740045" y="4048127"/>
            <a:ext cx="7632700" cy="2261194"/>
          </a:xfrm>
          <a:prstGeom prst="rect">
            <a:avLst/>
          </a:prstGeom>
          <a:solidFill>
            <a:srgbClr val="89ACD9">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p:cNvSpPr/>
          <p:nvPr/>
        </p:nvSpPr>
        <p:spPr>
          <a:xfrm>
            <a:off x="1301317" y="1374398"/>
            <a:ext cx="6541365" cy="2585323"/>
          </a:xfrm>
          <a:prstGeom prst="rect">
            <a:avLst/>
          </a:prstGeom>
        </p:spPr>
        <p:txBody>
          <a:bodyPr wrap="square">
            <a:spAutoFit/>
          </a:bodyPr>
          <a:lstStyle/>
          <a:p>
            <a:pPr algn="ctr">
              <a:defRPr/>
            </a:pPr>
            <a:r>
              <a:rPr lang="en-GB" dirty="0" smtClean="0">
                <a:latin typeface="Comic Sans MS" panose="030F0702030302020204" pitchFamily="66" charset="0"/>
              </a:rPr>
              <a:t>All of these words are things </a:t>
            </a:r>
            <a:r>
              <a:rPr lang="en-GB" dirty="0">
                <a:latin typeface="Comic Sans MS" panose="030F0702030302020204" pitchFamily="66" charset="0"/>
              </a:rPr>
              <a:t>you can do</a:t>
            </a:r>
            <a:r>
              <a:rPr lang="en-GB" dirty="0" smtClean="0">
                <a:latin typeface="Comic Sans MS" panose="030F0702030302020204" pitchFamily="66" charset="0"/>
              </a:rPr>
              <a:t>.</a:t>
            </a:r>
          </a:p>
          <a:p>
            <a:pPr algn="ctr">
              <a:defRPr/>
            </a:pPr>
            <a:endParaRPr lang="en-GB" dirty="0" smtClean="0">
              <a:latin typeface="Comic Sans MS" panose="030F0702030302020204" pitchFamily="66" charset="0"/>
            </a:endParaRPr>
          </a:p>
          <a:p>
            <a:pPr algn="ctr">
              <a:defRPr/>
            </a:pPr>
            <a:r>
              <a:rPr lang="en-GB" dirty="0">
                <a:latin typeface="Comic Sans MS" panose="030F0702030302020204" pitchFamily="66" charset="0"/>
              </a:rPr>
              <a:t>These ‘doing’ words are called verbs. They describe an action.</a:t>
            </a:r>
          </a:p>
          <a:p>
            <a:pPr algn="ctr">
              <a:defRPr/>
            </a:pPr>
            <a:endParaRPr lang="en-GB" dirty="0">
              <a:latin typeface="Comic Sans MS" panose="030F0702030302020204" pitchFamily="66" charset="0"/>
            </a:endParaRPr>
          </a:p>
          <a:p>
            <a:pPr algn="ctr">
              <a:defRPr/>
            </a:pPr>
            <a:r>
              <a:rPr lang="en-GB" dirty="0">
                <a:latin typeface="Comic Sans MS" panose="030F0702030302020204" pitchFamily="66" charset="0"/>
              </a:rPr>
              <a:t>Can you think of any more ‘doing’ words? </a:t>
            </a:r>
          </a:p>
          <a:p>
            <a:pPr algn="ctr">
              <a:defRPr/>
            </a:pPr>
            <a:r>
              <a:rPr lang="en-GB" dirty="0">
                <a:latin typeface="Comic Sans MS" panose="030F0702030302020204" pitchFamily="66" charset="0"/>
              </a:rPr>
              <a:t>Act out the action and see if your partner can guess the word.</a:t>
            </a:r>
          </a:p>
          <a:p>
            <a:pPr algn="ctr">
              <a:defRPr/>
            </a:pPr>
            <a:endParaRPr lang="en-GB" dirty="0">
              <a:latin typeface="Comic Sans MS" panose="030F0702030302020204" pitchFamily="66" charset="0"/>
            </a:endParaRP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672065">
            <a:off x="7844936" y="2862866"/>
            <a:ext cx="963612"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840750">
            <a:off x="350332" y="482362"/>
            <a:ext cx="1063625"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1119457">
            <a:off x="7980341" y="412382"/>
            <a:ext cx="911225" cy="13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872861">
            <a:off x="282067" y="3160225"/>
            <a:ext cx="11080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2"/>
          <p:cNvPicPr>
            <a:picLocks noChangeAspect="1"/>
          </p:cNvPicPr>
          <p:nvPr/>
        </p:nvPicPr>
        <p:blipFill>
          <a:blip r:embed="rId6">
            <a:extLst>
              <a:ext uri="{28A0092B-C50C-407E-A947-70E740481C1C}">
                <a14:useLocalDpi xmlns:a14="http://schemas.microsoft.com/office/drawing/2010/main" val="0"/>
              </a:ext>
            </a:extLst>
          </a:blip>
          <a:srcRect b="46053"/>
          <a:stretch>
            <a:fillRect/>
          </a:stretch>
        </p:blipFill>
        <p:spPr bwMode="auto">
          <a:xfrm rot="21151559">
            <a:off x="461258" y="5550163"/>
            <a:ext cx="1103312"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56001">
            <a:off x="7791655" y="5182636"/>
            <a:ext cx="833438"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460045" y="4374390"/>
            <a:ext cx="6184706" cy="1754326"/>
          </a:xfrm>
          <a:prstGeom prst="rect">
            <a:avLst/>
          </a:prstGeom>
        </p:spPr>
        <p:txBody>
          <a:bodyPr wrap="none">
            <a:spAutoFit/>
          </a:bodyPr>
          <a:lstStyle/>
          <a:p>
            <a:pPr algn="ctr">
              <a:defRPr/>
            </a:pPr>
            <a:r>
              <a:rPr lang="en-GB" dirty="0" smtClean="0">
                <a:latin typeface="Comic Sans MS" panose="030F0702030302020204" pitchFamily="66" charset="0"/>
              </a:rPr>
              <a:t>The second word in each pair has –</a:t>
            </a:r>
            <a:r>
              <a:rPr lang="en-GB" dirty="0" err="1" smtClean="0">
                <a:latin typeface="Comic Sans MS" panose="030F0702030302020204" pitchFamily="66" charset="0"/>
              </a:rPr>
              <a:t>ing</a:t>
            </a:r>
            <a:r>
              <a:rPr lang="en-GB" dirty="0" smtClean="0">
                <a:latin typeface="Comic Sans MS" panose="030F0702030302020204" pitchFamily="66" charset="0"/>
              </a:rPr>
              <a:t> added at the end.</a:t>
            </a:r>
          </a:p>
          <a:p>
            <a:pPr algn="ctr">
              <a:defRPr/>
            </a:pPr>
            <a:endParaRPr lang="en-US" dirty="0">
              <a:latin typeface="Comic Sans MS" panose="030F0702030302020204" pitchFamily="66" charset="0"/>
            </a:endParaRPr>
          </a:p>
          <a:p>
            <a:pPr algn="ctr">
              <a:defRPr/>
            </a:pPr>
            <a:r>
              <a:rPr lang="en-US" dirty="0" smtClean="0">
                <a:latin typeface="Comic Sans MS" panose="030F0702030302020204" pitchFamily="66" charset="0"/>
              </a:rPr>
              <a:t>How does this change the meaning of the word?</a:t>
            </a:r>
          </a:p>
          <a:p>
            <a:pPr algn="ctr">
              <a:defRPr/>
            </a:pPr>
            <a:endParaRPr lang="en-US" dirty="0">
              <a:latin typeface="Comic Sans MS" panose="030F0702030302020204" pitchFamily="66" charset="0"/>
            </a:endParaRPr>
          </a:p>
          <a:p>
            <a:pPr algn="ctr">
              <a:defRPr/>
            </a:pPr>
            <a:r>
              <a:rPr lang="en-US" dirty="0" smtClean="0">
                <a:latin typeface="Comic Sans MS" panose="030F0702030302020204" pitchFamily="66" charset="0"/>
              </a:rPr>
              <a:t>It tells us that the action is happening </a:t>
            </a:r>
            <a:r>
              <a:rPr lang="en-US" b="1" dirty="0" smtClean="0">
                <a:latin typeface="Comic Sans MS" panose="030F0702030302020204" pitchFamily="66" charset="0"/>
              </a:rPr>
              <a:t>now</a:t>
            </a:r>
            <a:r>
              <a:rPr lang="en-US" dirty="0" smtClean="0">
                <a:latin typeface="Comic Sans MS" panose="030F0702030302020204" pitchFamily="66" charset="0"/>
              </a:rPr>
              <a:t>.</a:t>
            </a:r>
            <a:endParaRPr lang="en-GB" dirty="0">
              <a:latin typeface="Comic Sans MS" panose="030F0702030302020204" pitchFamily="66" charset="0"/>
            </a:endParaRPr>
          </a:p>
          <a:p>
            <a:pPr algn="ctr">
              <a:defRPr/>
            </a:pPr>
            <a:endParaRPr lang="en-GB" dirty="0">
              <a:latin typeface="Comic Sans MS" panose="030F0702030302020204" pitchFamily="66" charset="0"/>
            </a:endParaRPr>
          </a:p>
        </p:txBody>
      </p:sp>
      <p:sp>
        <p:nvSpPr>
          <p:cNvPr id="13" name="Title 1"/>
          <p:cNvSpPr txBox="1">
            <a:spLocks/>
          </p:cNvSpPr>
          <p:nvPr/>
        </p:nvSpPr>
        <p:spPr>
          <a:xfrm>
            <a:off x="4105873" y="548680"/>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3 – adding </a:t>
            </a:r>
            <a:r>
              <a:rPr lang="en-GB" sz="1400" dirty="0" err="1" smtClean="0">
                <a:latin typeface="Comic Sans MS" panose="030F0702030302020204" pitchFamily="66" charset="0"/>
              </a:rPr>
              <a:t>ing</a:t>
            </a:r>
            <a:r>
              <a:rPr lang="en-GB" sz="1400" dirty="0" smtClean="0">
                <a:latin typeface="Comic Sans MS" panose="030F0702030302020204" pitchFamily="66" charset="0"/>
              </a:rPr>
              <a:t>. </a:t>
            </a:r>
            <a:endParaRPr lang="en-GB" sz="600" dirty="0">
              <a:latin typeface="Comic Sans MS" panose="030F0702030302020204" pitchFamily="66" charset="0"/>
            </a:endParaRPr>
          </a:p>
        </p:txBody>
      </p:sp>
    </p:spTree>
    <p:extLst>
      <p:ext uri="{BB962C8B-B14F-4D97-AF65-F5344CB8AC3E}">
        <p14:creationId xmlns:p14="http://schemas.microsoft.com/office/powerpoint/2010/main" val="4035612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910749"/>
            <a:ext cx="8856983" cy="6370975"/>
          </a:xfrm>
          <a:prstGeom prst="rect">
            <a:avLst/>
          </a:prstGeom>
          <a:noFill/>
        </p:spPr>
        <p:txBody>
          <a:bodyPr wrap="square" rtlCol="0">
            <a:spAutoFit/>
          </a:bodyPr>
          <a:lstStyle/>
          <a:p>
            <a:pPr algn="ctr"/>
            <a:r>
              <a:rPr lang="en-GB" sz="2800" dirty="0" smtClean="0">
                <a:latin typeface="Comic Sans MS" panose="030F0702030302020204" pitchFamily="66" charset="0"/>
              </a:rPr>
              <a:t>Can you add –</a:t>
            </a:r>
            <a:r>
              <a:rPr lang="en-GB" sz="2800" dirty="0" err="1" smtClean="0">
                <a:latin typeface="Comic Sans MS" panose="030F0702030302020204" pitchFamily="66" charset="0"/>
              </a:rPr>
              <a:t>ing</a:t>
            </a:r>
            <a:r>
              <a:rPr lang="en-GB" sz="2800" dirty="0" smtClean="0">
                <a:latin typeface="Comic Sans MS" panose="030F0702030302020204" pitchFamily="66" charset="0"/>
              </a:rPr>
              <a:t> to make a new word?</a:t>
            </a:r>
          </a:p>
          <a:p>
            <a:pPr algn="ctr"/>
            <a:r>
              <a:rPr lang="en-GB" sz="2000" dirty="0" smtClean="0">
                <a:latin typeface="Comic Sans MS" panose="030F0702030302020204" pitchFamily="66" charset="0"/>
              </a:rPr>
              <a:t>Write the new word on a piece of paper. You could draw a picture too </a:t>
            </a:r>
            <a:r>
              <a:rPr lang="en-GB" sz="2000" dirty="0" smtClean="0">
                <a:latin typeface="Comic Sans MS" panose="030F0702030302020204" pitchFamily="66" charset="0"/>
                <a:sym typeface="Wingdings" panose="05000000000000000000" pitchFamily="2" charset="2"/>
              </a:rPr>
              <a:t></a:t>
            </a:r>
            <a:endParaRPr lang="en-GB" sz="2000" dirty="0">
              <a:latin typeface="Comic Sans MS" panose="030F0702030302020204" pitchFamily="66" charset="0"/>
            </a:endParaRPr>
          </a:p>
          <a:p>
            <a:pPr algn="ctr"/>
            <a:endParaRPr lang="en-GB" sz="2800" dirty="0" smtClean="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smtClean="0">
              <a:latin typeface="Comic Sans MS" panose="030F0702030302020204" pitchFamily="66" charset="0"/>
            </a:endParaRPr>
          </a:p>
          <a:p>
            <a:pPr algn="ctr"/>
            <a:r>
              <a:rPr lang="en-GB" sz="3200" dirty="0" smtClean="0">
                <a:latin typeface="Comic Sans MS" panose="030F0702030302020204" pitchFamily="66" charset="0"/>
              </a:rPr>
              <a:t> </a:t>
            </a: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r"/>
            <a:endParaRPr lang="en-GB" sz="1200" dirty="0" smtClean="0">
              <a:latin typeface="Comic Sans MS" panose="030F0702030302020204" pitchFamily="66" charset="0"/>
            </a:endParaRPr>
          </a:p>
          <a:p>
            <a:pPr algn="r"/>
            <a:r>
              <a:rPr lang="en-GB" sz="1200" dirty="0" smtClean="0">
                <a:latin typeface="Comic Sans MS" panose="030F0702030302020204" pitchFamily="66" charset="0"/>
              </a:rPr>
              <a:t> </a:t>
            </a:r>
          </a:p>
        </p:txBody>
      </p:sp>
      <p:sp>
        <p:nvSpPr>
          <p:cNvPr id="2" name="TextBox 1"/>
          <p:cNvSpPr txBox="1"/>
          <p:nvPr/>
        </p:nvSpPr>
        <p:spPr>
          <a:xfrm>
            <a:off x="1043608" y="3585857"/>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cook</a:t>
            </a:r>
            <a:endParaRPr lang="en-GB" sz="2800" dirty="0">
              <a:latin typeface="Comic Sans MS" panose="030F0702030302020204" pitchFamily="66" charset="0"/>
            </a:endParaRPr>
          </a:p>
        </p:txBody>
      </p:sp>
      <p:sp>
        <p:nvSpPr>
          <p:cNvPr id="7" name="TextBox 6"/>
          <p:cNvSpPr txBox="1"/>
          <p:nvPr/>
        </p:nvSpPr>
        <p:spPr>
          <a:xfrm>
            <a:off x="1043608" y="6153342"/>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go</a:t>
            </a:r>
            <a:endParaRPr lang="en-GB" sz="2800" dirty="0">
              <a:latin typeface="Comic Sans MS" panose="030F0702030302020204" pitchFamily="66" charset="0"/>
            </a:endParaRPr>
          </a:p>
        </p:txBody>
      </p:sp>
      <p:sp>
        <p:nvSpPr>
          <p:cNvPr id="10" name="TextBox 9"/>
          <p:cNvSpPr txBox="1"/>
          <p:nvPr/>
        </p:nvSpPr>
        <p:spPr>
          <a:xfrm>
            <a:off x="4211960" y="3585857"/>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meet</a:t>
            </a:r>
            <a:endParaRPr lang="en-GB" sz="2800" dirty="0">
              <a:latin typeface="Comic Sans MS" panose="030F0702030302020204" pitchFamily="66" charset="0"/>
            </a:endParaRPr>
          </a:p>
        </p:txBody>
      </p:sp>
      <p:sp>
        <p:nvSpPr>
          <p:cNvPr id="12" name="TextBox 11"/>
          <p:cNvSpPr txBox="1"/>
          <p:nvPr/>
        </p:nvSpPr>
        <p:spPr>
          <a:xfrm>
            <a:off x="4211960" y="6143749"/>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see</a:t>
            </a:r>
            <a:endParaRPr lang="en-GB" sz="2800" dirty="0">
              <a:latin typeface="Comic Sans MS" panose="030F0702030302020204" pitchFamily="66" charset="0"/>
            </a:endParaRPr>
          </a:p>
        </p:txBody>
      </p:sp>
      <p:sp>
        <p:nvSpPr>
          <p:cNvPr id="14" name="TextBox 13"/>
          <p:cNvSpPr txBox="1"/>
          <p:nvPr/>
        </p:nvSpPr>
        <p:spPr>
          <a:xfrm>
            <a:off x="6993376" y="3587856"/>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fly</a:t>
            </a:r>
            <a:endParaRPr lang="en-GB" sz="28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966280" y="1700808"/>
            <a:ext cx="1512168" cy="1865262"/>
          </a:xfrm>
          <a:prstGeom prst="rect">
            <a:avLst/>
          </a:prstGeom>
        </p:spPr>
      </p:pic>
      <p:pic>
        <p:nvPicPr>
          <p:cNvPr id="5" name="Picture 4"/>
          <p:cNvPicPr>
            <a:picLocks noChangeAspect="1"/>
          </p:cNvPicPr>
          <p:nvPr/>
        </p:nvPicPr>
        <p:blipFill>
          <a:blip r:embed="rId3"/>
          <a:stretch>
            <a:fillRect/>
          </a:stretch>
        </p:blipFill>
        <p:spPr>
          <a:xfrm>
            <a:off x="4290920" y="1754983"/>
            <a:ext cx="1289192" cy="1769908"/>
          </a:xfrm>
          <a:prstGeom prst="rect">
            <a:avLst/>
          </a:prstGeom>
        </p:spPr>
      </p:pic>
      <p:pic>
        <p:nvPicPr>
          <p:cNvPr id="8" name="Picture 7"/>
          <p:cNvPicPr>
            <a:picLocks noChangeAspect="1"/>
          </p:cNvPicPr>
          <p:nvPr/>
        </p:nvPicPr>
        <p:blipFill>
          <a:blip r:embed="rId4"/>
          <a:stretch>
            <a:fillRect/>
          </a:stretch>
        </p:blipFill>
        <p:spPr>
          <a:xfrm>
            <a:off x="7035218" y="1811204"/>
            <a:ext cx="1195267" cy="1548706"/>
          </a:xfrm>
          <a:prstGeom prst="rect">
            <a:avLst/>
          </a:prstGeom>
        </p:spPr>
      </p:pic>
      <p:pic>
        <p:nvPicPr>
          <p:cNvPr id="9" name="Picture 8"/>
          <p:cNvPicPr>
            <a:picLocks noChangeAspect="1"/>
          </p:cNvPicPr>
          <p:nvPr/>
        </p:nvPicPr>
        <p:blipFill>
          <a:blip r:embed="rId5"/>
          <a:stretch>
            <a:fillRect/>
          </a:stretch>
        </p:blipFill>
        <p:spPr>
          <a:xfrm>
            <a:off x="1134930" y="4319208"/>
            <a:ext cx="1174868" cy="1782794"/>
          </a:xfrm>
          <a:prstGeom prst="rect">
            <a:avLst/>
          </a:prstGeom>
        </p:spPr>
      </p:pic>
      <p:pic>
        <p:nvPicPr>
          <p:cNvPr id="11" name="Picture 10"/>
          <p:cNvPicPr>
            <a:picLocks noChangeAspect="1"/>
          </p:cNvPicPr>
          <p:nvPr/>
        </p:nvPicPr>
        <p:blipFill>
          <a:blip r:embed="rId6"/>
          <a:stretch>
            <a:fillRect/>
          </a:stretch>
        </p:blipFill>
        <p:spPr>
          <a:xfrm>
            <a:off x="3971561" y="4365104"/>
            <a:ext cx="1848950" cy="1716325"/>
          </a:xfrm>
          <a:prstGeom prst="rect">
            <a:avLst/>
          </a:prstGeom>
        </p:spPr>
      </p:pic>
      <p:pic>
        <p:nvPicPr>
          <p:cNvPr id="21" name="Picture 10"/>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61304" y="4304490"/>
            <a:ext cx="1184814" cy="17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p:cNvSpPr txBox="1"/>
          <p:nvPr/>
        </p:nvSpPr>
        <p:spPr>
          <a:xfrm>
            <a:off x="6969635" y="6150073"/>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read</a:t>
            </a:r>
            <a:endParaRPr lang="en-GB" sz="2800" dirty="0">
              <a:latin typeface="Comic Sans MS" panose="030F0702030302020204" pitchFamily="66" charset="0"/>
            </a:endParaRPr>
          </a:p>
        </p:txBody>
      </p:sp>
      <p:sp>
        <p:nvSpPr>
          <p:cNvPr id="16" name="Title 1"/>
          <p:cNvSpPr txBox="1">
            <a:spLocks/>
          </p:cNvSpPr>
          <p:nvPr/>
        </p:nvSpPr>
        <p:spPr>
          <a:xfrm>
            <a:off x="4929040" y="511757"/>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3 – adding </a:t>
            </a:r>
            <a:r>
              <a:rPr lang="en-GB" sz="1400" dirty="0" err="1" smtClean="0">
                <a:latin typeface="Comic Sans MS" panose="030F0702030302020204" pitchFamily="66" charset="0"/>
              </a:rPr>
              <a:t>ing</a:t>
            </a:r>
            <a:r>
              <a:rPr lang="en-GB" sz="1400" dirty="0" smtClean="0">
                <a:latin typeface="Comic Sans MS" panose="030F0702030302020204" pitchFamily="66" charset="0"/>
              </a:rPr>
              <a:t>. </a:t>
            </a:r>
            <a:endParaRPr lang="en-GB" sz="600" dirty="0">
              <a:latin typeface="Comic Sans MS" panose="030F0702030302020204" pitchFamily="66" charset="0"/>
            </a:endParaRPr>
          </a:p>
        </p:txBody>
      </p:sp>
    </p:spTree>
    <p:extLst>
      <p:ext uri="{BB962C8B-B14F-4D97-AF65-F5344CB8AC3E}">
        <p14:creationId xmlns:p14="http://schemas.microsoft.com/office/powerpoint/2010/main" val="38294335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910749"/>
            <a:ext cx="8856983" cy="6063198"/>
          </a:xfrm>
          <a:prstGeom prst="rect">
            <a:avLst/>
          </a:prstGeom>
          <a:noFill/>
        </p:spPr>
        <p:txBody>
          <a:bodyPr wrap="square" rtlCol="0">
            <a:spAutoFit/>
          </a:bodyPr>
          <a:lstStyle/>
          <a:p>
            <a:pPr algn="ctr"/>
            <a:r>
              <a:rPr lang="en-GB" sz="2800" dirty="0" smtClean="0">
                <a:latin typeface="Comic Sans MS" panose="030F0702030302020204" pitchFamily="66" charset="0"/>
              </a:rPr>
              <a:t>Answers. Did you spell the –</a:t>
            </a:r>
            <a:r>
              <a:rPr lang="en-GB" sz="2800" dirty="0" err="1" smtClean="0">
                <a:latin typeface="Comic Sans MS" panose="030F0702030302020204" pitchFamily="66" charset="0"/>
              </a:rPr>
              <a:t>ing</a:t>
            </a:r>
            <a:r>
              <a:rPr lang="en-GB" sz="2800" dirty="0" smtClean="0">
                <a:latin typeface="Comic Sans MS" panose="030F0702030302020204" pitchFamily="66" charset="0"/>
              </a:rPr>
              <a:t> words correctly?</a:t>
            </a:r>
            <a:endParaRPr lang="en-GB" sz="2000" dirty="0">
              <a:latin typeface="Comic Sans MS" panose="030F0702030302020204" pitchFamily="66" charset="0"/>
            </a:endParaRPr>
          </a:p>
          <a:p>
            <a:pPr algn="ctr"/>
            <a:endParaRPr lang="en-GB" sz="2800" dirty="0" smtClean="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smtClean="0">
              <a:latin typeface="Comic Sans MS" panose="030F0702030302020204" pitchFamily="66" charset="0"/>
            </a:endParaRPr>
          </a:p>
          <a:p>
            <a:pPr algn="ctr"/>
            <a:r>
              <a:rPr lang="en-GB" sz="3200" dirty="0" smtClean="0">
                <a:latin typeface="Comic Sans MS" panose="030F0702030302020204" pitchFamily="66" charset="0"/>
              </a:rPr>
              <a:t> </a:t>
            </a: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r"/>
            <a:endParaRPr lang="en-GB" sz="1200" dirty="0" smtClean="0">
              <a:latin typeface="Comic Sans MS" panose="030F0702030302020204" pitchFamily="66" charset="0"/>
            </a:endParaRPr>
          </a:p>
          <a:p>
            <a:pPr algn="r"/>
            <a:r>
              <a:rPr lang="en-GB" sz="1200" dirty="0" smtClean="0">
                <a:latin typeface="Comic Sans MS" panose="030F0702030302020204" pitchFamily="66" charset="0"/>
              </a:rPr>
              <a:t> </a:t>
            </a:r>
          </a:p>
        </p:txBody>
      </p:sp>
      <p:sp>
        <p:nvSpPr>
          <p:cNvPr id="2" name="TextBox 1"/>
          <p:cNvSpPr txBox="1"/>
          <p:nvPr/>
        </p:nvSpPr>
        <p:spPr>
          <a:xfrm>
            <a:off x="966280" y="3585857"/>
            <a:ext cx="1687160"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cook</a:t>
            </a:r>
            <a:r>
              <a:rPr lang="en-US" sz="2800" dirty="0" smtClean="0">
                <a:solidFill>
                  <a:srgbClr val="FF0000"/>
                </a:solidFill>
                <a:latin typeface="Comic Sans MS" panose="030F0702030302020204" pitchFamily="66" charset="0"/>
              </a:rPr>
              <a:t>ing</a:t>
            </a:r>
            <a:endParaRPr lang="en-GB" sz="2800" dirty="0">
              <a:solidFill>
                <a:srgbClr val="FF0000"/>
              </a:solidFill>
              <a:latin typeface="Comic Sans MS" panose="030F0702030302020204" pitchFamily="66" charset="0"/>
            </a:endParaRPr>
          </a:p>
        </p:txBody>
      </p:sp>
      <p:sp>
        <p:nvSpPr>
          <p:cNvPr id="7" name="TextBox 6"/>
          <p:cNvSpPr txBox="1"/>
          <p:nvPr/>
        </p:nvSpPr>
        <p:spPr>
          <a:xfrm>
            <a:off x="1043608" y="6153342"/>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go</a:t>
            </a:r>
            <a:r>
              <a:rPr lang="en-US" sz="2800" dirty="0" smtClean="0">
                <a:solidFill>
                  <a:srgbClr val="FF0000"/>
                </a:solidFill>
                <a:latin typeface="Comic Sans MS" panose="030F0702030302020204" pitchFamily="66" charset="0"/>
              </a:rPr>
              <a:t>ing</a:t>
            </a:r>
            <a:endParaRPr lang="en-GB" sz="2800" dirty="0">
              <a:solidFill>
                <a:srgbClr val="FF0000"/>
              </a:solidFill>
              <a:latin typeface="Comic Sans MS" panose="030F0702030302020204" pitchFamily="66" charset="0"/>
            </a:endParaRPr>
          </a:p>
        </p:txBody>
      </p:sp>
      <p:sp>
        <p:nvSpPr>
          <p:cNvPr id="10" name="TextBox 9"/>
          <p:cNvSpPr txBox="1"/>
          <p:nvPr/>
        </p:nvSpPr>
        <p:spPr>
          <a:xfrm>
            <a:off x="4170720" y="3585857"/>
            <a:ext cx="1529591"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meet</a:t>
            </a:r>
            <a:r>
              <a:rPr lang="en-US" sz="2800" dirty="0" smtClean="0">
                <a:solidFill>
                  <a:srgbClr val="FF0000"/>
                </a:solidFill>
                <a:latin typeface="Comic Sans MS" panose="030F0702030302020204" pitchFamily="66" charset="0"/>
              </a:rPr>
              <a:t>ing</a:t>
            </a:r>
            <a:endParaRPr lang="en-GB" sz="2800" dirty="0">
              <a:solidFill>
                <a:srgbClr val="FF0000"/>
              </a:solidFill>
              <a:latin typeface="Comic Sans MS" panose="030F0702030302020204" pitchFamily="66" charset="0"/>
            </a:endParaRPr>
          </a:p>
        </p:txBody>
      </p:sp>
      <p:sp>
        <p:nvSpPr>
          <p:cNvPr id="12" name="TextBox 11"/>
          <p:cNvSpPr txBox="1"/>
          <p:nvPr/>
        </p:nvSpPr>
        <p:spPr>
          <a:xfrm>
            <a:off x="4211960" y="6143749"/>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see</a:t>
            </a:r>
            <a:r>
              <a:rPr lang="en-US" sz="2800" dirty="0" smtClean="0">
                <a:solidFill>
                  <a:srgbClr val="FF0000"/>
                </a:solidFill>
                <a:latin typeface="Comic Sans MS" panose="030F0702030302020204" pitchFamily="66" charset="0"/>
              </a:rPr>
              <a:t>ing</a:t>
            </a:r>
            <a:endParaRPr lang="en-GB" sz="2800" dirty="0">
              <a:solidFill>
                <a:srgbClr val="FF0000"/>
              </a:solidFill>
              <a:latin typeface="Comic Sans MS" panose="030F0702030302020204" pitchFamily="66" charset="0"/>
            </a:endParaRPr>
          </a:p>
        </p:txBody>
      </p:sp>
      <p:sp>
        <p:nvSpPr>
          <p:cNvPr id="14" name="TextBox 13"/>
          <p:cNvSpPr txBox="1"/>
          <p:nvPr/>
        </p:nvSpPr>
        <p:spPr>
          <a:xfrm>
            <a:off x="6993376" y="3587856"/>
            <a:ext cx="1368152"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fly</a:t>
            </a:r>
            <a:r>
              <a:rPr lang="en-US" sz="2800" dirty="0" smtClean="0">
                <a:solidFill>
                  <a:srgbClr val="FF0000"/>
                </a:solidFill>
                <a:latin typeface="Comic Sans MS" panose="030F0702030302020204" pitchFamily="66" charset="0"/>
              </a:rPr>
              <a:t>ing</a:t>
            </a:r>
            <a:endParaRPr lang="en-GB" sz="2800" dirty="0">
              <a:solidFill>
                <a:srgbClr val="FF000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966280" y="1700808"/>
            <a:ext cx="1512168" cy="1865262"/>
          </a:xfrm>
          <a:prstGeom prst="rect">
            <a:avLst/>
          </a:prstGeom>
        </p:spPr>
      </p:pic>
      <p:pic>
        <p:nvPicPr>
          <p:cNvPr id="5" name="Picture 4"/>
          <p:cNvPicPr>
            <a:picLocks noChangeAspect="1"/>
          </p:cNvPicPr>
          <p:nvPr/>
        </p:nvPicPr>
        <p:blipFill>
          <a:blip r:embed="rId3"/>
          <a:stretch>
            <a:fillRect/>
          </a:stretch>
        </p:blipFill>
        <p:spPr>
          <a:xfrm>
            <a:off x="4290920" y="1754983"/>
            <a:ext cx="1289192" cy="1769908"/>
          </a:xfrm>
          <a:prstGeom prst="rect">
            <a:avLst/>
          </a:prstGeom>
        </p:spPr>
      </p:pic>
      <p:pic>
        <p:nvPicPr>
          <p:cNvPr id="8" name="Picture 7"/>
          <p:cNvPicPr>
            <a:picLocks noChangeAspect="1"/>
          </p:cNvPicPr>
          <p:nvPr/>
        </p:nvPicPr>
        <p:blipFill>
          <a:blip r:embed="rId4"/>
          <a:stretch>
            <a:fillRect/>
          </a:stretch>
        </p:blipFill>
        <p:spPr>
          <a:xfrm>
            <a:off x="7035218" y="1811204"/>
            <a:ext cx="1195267" cy="1548706"/>
          </a:xfrm>
          <a:prstGeom prst="rect">
            <a:avLst/>
          </a:prstGeom>
        </p:spPr>
      </p:pic>
      <p:pic>
        <p:nvPicPr>
          <p:cNvPr id="9" name="Picture 8"/>
          <p:cNvPicPr>
            <a:picLocks noChangeAspect="1"/>
          </p:cNvPicPr>
          <p:nvPr/>
        </p:nvPicPr>
        <p:blipFill>
          <a:blip r:embed="rId5"/>
          <a:stretch>
            <a:fillRect/>
          </a:stretch>
        </p:blipFill>
        <p:spPr>
          <a:xfrm>
            <a:off x="1134930" y="4319208"/>
            <a:ext cx="1174868" cy="1782794"/>
          </a:xfrm>
          <a:prstGeom prst="rect">
            <a:avLst/>
          </a:prstGeom>
        </p:spPr>
      </p:pic>
      <p:pic>
        <p:nvPicPr>
          <p:cNvPr id="11" name="Picture 10"/>
          <p:cNvPicPr>
            <a:picLocks noChangeAspect="1"/>
          </p:cNvPicPr>
          <p:nvPr/>
        </p:nvPicPr>
        <p:blipFill>
          <a:blip r:embed="rId6"/>
          <a:stretch>
            <a:fillRect/>
          </a:stretch>
        </p:blipFill>
        <p:spPr>
          <a:xfrm>
            <a:off x="3971561" y="4365104"/>
            <a:ext cx="1848950" cy="1716325"/>
          </a:xfrm>
          <a:prstGeom prst="rect">
            <a:avLst/>
          </a:prstGeom>
        </p:spPr>
      </p:pic>
      <p:pic>
        <p:nvPicPr>
          <p:cNvPr id="21" name="Picture 10"/>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61304" y="4304490"/>
            <a:ext cx="1184814" cy="17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p:cNvSpPr txBox="1"/>
          <p:nvPr/>
        </p:nvSpPr>
        <p:spPr>
          <a:xfrm>
            <a:off x="6872308" y="6152169"/>
            <a:ext cx="1562805" cy="523220"/>
          </a:xfrm>
          <a:prstGeom prst="rect">
            <a:avLst/>
          </a:prstGeom>
          <a:noFill/>
          <a:ln>
            <a:solidFill>
              <a:schemeClr val="tx1"/>
            </a:solidFill>
          </a:ln>
        </p:spPr>
        <p:txBody>
          <a:bodyPr wrap="square" rtlCol="0">
            <a:spAutoFit/>
          </a:bodyPr>
          <a:lstStyle/>
          <a:p>
            <a:pPr algn="ctr"/>
            <a:r>
              <a:rPr lang="en-US" sz="2800" dirty="0" smtClean="0">
                <a:latin typeface="Comic Sans MS" panose="030F0702030302020204" pitchFamily="66" charset="0"/>
              </a:rPr>
              <a:t>read</a:t>
            </a:r>
            <a:r>
              <a:rPr lang="en-US" sz="2800" dirty="0" smtClean="0">
                <a:solidFill>
                  <a:srgbClr val="FF0000"/>
                </a:solidFill>
                <a:latin typeface="Comic Sans MS" panose="030F0702030302020204" pitchFamily="66" charset="0"/>
              </a:rPr>
              <a:t>ing</a:t>
            </a:r>
            <a:endParaRPr lang="en-GB" sz="2800" dirty="0">
              <a:solidFill>
                <a:srgbClr val="FF0000"/>
              </a:solidFill>
              <a:latin typeface="Comic Sans MS" panose="030F0702030302020204" pitchFamily="66" charset="0"/>
            </a:endParaRPr>
          </a:p>
        </p:txBody>
      </p:sp>
      <p:sp>
        <p:nvSpPr>
          <p:cNvPr id="16" name="Title 1"/>
          <p:cNvSpPr txBox="1">
            <a:spLocks/>
          </p:cNvSpPr>
          <p:nvPr/>
        </p:nvSpPr>
        <p:spPr>
          <a:xfrm>
            <a:off x="5079025" y="511757"/>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3 – adding </a:t>
            </a:r>
            <a:r>
              <a:rPr lang="en-GB" sz="1400" dirty="0" err="1" smtClean="0">
                <a:latin typeface="Comic Sans MS" panose="030F0702030302020204" pitchFamily="66" charset="0"/>
              </a:rPr>
              <a:t>ing</a:t>
            </a:r>
            <a:r>
              <a:rPr lang="en-GB" sz="1400" dirty="0" smtClean="0">
                <a:latin typeface="Comic Sans MS" panose="030F0702030302020204" pitchFamily="66" charset="0"/>
              </a:rPr>
              <a:t>. </a:t>
            </a:r>
            <a:endParaRPr lang="en-GB" sz="600" dirty="0">
              <a:latin typeface="Comic Sans MS" panose="030F0702030302020204" pitchFamily="66" charset="0"/>
            </a:endParaRPr>
          </a:p>
        </p:txBody>
      </p:sp>
    </p:spTree>
    <p:extLst>
      <p:ext uri="{BB962C8B-B14F-4D97-AF65-F5344CB8AC3E}">
        <p14:creationId xmlns:p14="http://schemas.microsoft.com/office/powerpoint/2010/main" val="10973085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004048" y="47667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3 – adding </a:t>
            </a:r>
            <a:r>
              <a:rPr lang="en-GB" sz="1400" dirty="0" err="1" smtClean="0">
                <a:latin typeface="Comic Sans MS" panose="030F0702030302020204" pitchFamily="66" charset="0"/>
              </a:rPr>
              <a:t>ing</a:t>
            </a:r>
            <a:r>
              <a:rPr lang="en-GB" sz="1400" dirty="0" smtClean="0">
                <a:latin typeface="Comic Sans MS" panose="030F0702030302020204" pitchFamily="66" charset="0"/>
              </a:rPr>
              <a:t>. </a:t>
            </a:r>
            <a:endParaRPr lang="en-GB" sz="6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151525" y="1703756"/>
            <a:ext cx="1080311" cy="1117822"/>
          </a:xfrm>
          <a:prstGeom prst="rect">
            <a:avLst/>
          </a:prstGeom>
        </p:spPr>
      </p:pic>
      <p:sp>
        <p:nvSpPr>
          <p:cNvPr id="4" name="TextBox 3"/>
          <p:cNvSpPr txBox="1"/>
          <p:nvPr/>
        </p:nvSpPr>
        <p:spPr>
          <a:xfrm>
            <a:off x="1619672" y="947617"/>
            <a:ext cx="6336704" cy="400110"/>
          </a:xfrm>
          <a:prstGeom prst="rect">
            <a:avLst/>
          </a:prstGeom>
          <a:noFill/>
        </p:spPr>
        <p:txBody>
          <a:bodyPr wrap="square" rtlCol="0">
            <a:spAutoFit/>
          </a:bodyPr>
          <a:lstStyle/>
          <a:p>
            <a:pPr algn="ctr"/>
            <a:r>
              <a:rPr lang="en-US" sz="2000" dirty="0" smtClean="0">
                <a:latin typeface="Comic Sans MS" panose="030F0702030302020204" pitchFamily="66" charset="0"/>
              </a:rPr>
              <a:t>Can you choose the correct word to fill the gaps?</a:t>
            </a:r>
            <a:endParaRPr lang="en-GB" sz="2000" dirty="0">
              <a:latin typeface="Comic Sans MS" panose="030F0702030302020204" pitchFamily="66" charset="0"/>
            </a:endParaRPr>
          </a:p>
        </p:txBody>
      </p:sp>
      <p:sp>
        <p:nvSpPr>
          <p:cNvPr id="5" name="Title 1"/>
          <p:cNvSpPr txBox="1">
            <a:spLocks/>
          </p:cNvSpPr>
          <p:nvPr/>
        </p:nvSpPr>
        <p:spPr>
          <a:xfrm>
            <a:off x="992447" y="1618188"/>
            <a:ext cx="5595776" cy="1324463"/>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6" name="TextBox 5"/>
          <p:cNvSpPr txBox="1"/>
          <p:nvPr/>
        </p:nvSpPr>
        <p:spPr>
          <a:xfrm>
            <a:off x="2447527" y="1901185"/>
            <a:ext cx="3435537" cy="369332"/>
          </a:xfrm>
          <a:prstGeom prst="rect">
            <a:avLst/>
          </a:prstGeom>
          <a:noFill/>
        </p:spPr>
        <p:txBody>
          <a:bodyPr wrap="square" rtlCol="0">
            <a:spAutoFit/>
          </a:bodyPr>
          <a:lstStyle/>
          <a:p>
            <a:r>
              <a:rPr lang="en-US" dirty="0" smtClean="0">
                <a:latin typeface="Comic Sans MS" panose="030F0702030302020204" pitchFamily="66" charset="0"/>
              </a:rPr>
              <a:t>Jess is ________________ .</a:t>
            </a:r>
            <a:endParaRPr lang="en-GB" dirty="0">
              <a:latin typeface="Comic Sans MS" panose="030F0702030302020204" pitchFamily="66" charset="0"/>
            </a:endParaRPr>
          </a:p>
        </p:txBody>
      </p:sp>
      <p:sp>
        <p:nvSpPr>
          <p:cNvPr id="7" name="TextBox 6"/>
          <p:cNvSpPr txBox="1"/>
          <p:nvPr/>
        </p:nvSpPr>
        <p:spPr>
          <a:xfrm>
            <a:off x="2653127" y="2453112"/>
            <a:ext cx="3024336" cy="369332"/>
          </a:xfrm>
          <a:prstGeom prst="rect">
            <a:avLst/>
          </a:prstGeom>
          <a:noFill/>
        </p:spPr>
        <p:txBody>
          <a:bodyPr wrap="square" rtlCol="0">
            <a:spAutoFit/>
          </a:bodyPr>
          <a:lstStyle/>
          <a:p>
            <a:r>
              <a:rPr lang="en-US" dirty="0">
                <a:latin typeface="Comic Sans MS" panose="030F0702030302020204" pitchFamily="66" charset="0"/>
              </a:rPr>
              <a:t>c</a:t>
            </a:r>
            <a:r>
              <a:rPr lang="en-US" dirty="0" smtClean="0">
                <a:latin typeface="Comic Sans MS" panose="030F0702030302020204" pitchFamily="66" charset="0"/>
              </a:rPr>
              <a:t>ry		crying</a:t>
            </a:r>
            <a:endParaRPr lang="en-GB" dirty="0">
              <a:latin typeface="Comic Sans MS" panose="030F0702030302020204" pitchFamily="66" charset="0"/>
            </a:endParaRPr>
          </a:p>
        </p:txBody>
      </p:sp>
      <p:sp>
        <p:nvSpPr>
          <p:cNvPr id="8" name="Title 1"/>
          <p:cNvSpPr txBox="1">
            <a:spLocks/>
          </p:cNvSpPr>
          <p:nvPr/>
        </p:nvSpPr>
        <p:spPr>
          <a:xfrm>
            <a:off x="1021886" y="3182079"/>
            <a:ext cx="5595777" cy="153312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9" name="Picture 8"/>
          <p:cNvPicPr>
            <a:picLocks noChangeAspect="1"/>
          </p:cNvPicPr>
          <p:nvPr/>
        </p:nvPicPr>
        <p:blipFill>
          <a:blip r:embed="rId3"/>
          <a:stretch>
            <a:fillRect/>
          </a:stretch>
        </p:blipFill>
        <p:spPr>
          <a:xfrm>
            <a:off x="1097516" y="3281861"/>
            <a:ext cx="1350012" cy="1433347"/>
          </a:xfrm>
          <a:prstGeom prst="rect">
            <a:avLst/>
          </a:prstGeom>
        </p:spPr>
      </p:pic>
      <p:sp>
        <p:nvSpPr>
          <p:cNvPr id="10" name="TextBox 9"/>
          <p:cNvSpPr txBox="1"/>
          <p:nvPr/>
        </p:nvSpPr>
        <p:spPr>
          <a:xfrm>
            <a:off x="2460523" y="3464456"/>
            <a:ext cx="4140697" cy="369332"/>
          </a:xfrm>
          <a:prstGeom prst="rect">
            <a:avLst/>
          </a:prstGeom>
          <a:noFill/>
        </p:spPr>
        <p:txBody>
          <a:bodyPr wrap="square" rtlCol="0">
            <a:spAutoFit/>
          </a:bodyPr>
          <a:lstStyle/>
          <a:p>
            <a:r>
              <a:rPr lang="en-US" dirty="0" smtClean="0">
                <a:latin typeface="Comic Sans MS" panose="030F0702030302020204" pitchFamily="66" charset="0"/>
              </a:rPr>
              <a:t>Ted likes to ________________ .</a:t>
            </a:r>
            <a:endParaRPr lang="en-GB" dirty="0">
              <a:latin typeface="Comic Sans MS" panose="030F0702030302020204" pitchFamily="66" charset="0"/>
            </a:endParaRPr>
          </a:p>
        </p:txBody>
      </p:sp>
      <p:sp>
        <p:nvSpPr>
          <p:cNvPr id="11" name="TextBox 10"/>
          <p:cNvSpPr txBox="1"/>
          <p:nvPr/>
        </p:nvSpPr>
        <p:spPr>
          <a:xfrm>
            <a:off x="2871724" y="4192423"/>
            <a:ext cx="3024336" cy="369332"/>
          </a:xfrm>
          <a:prstGeom prst="rect">
            <a:avLst/>
          </a:prstGeom>
          <a:noFill/>
        </p:spPr>
        <p:txBody>
          <a:bodyPr wrap="square" rtlCol="0">
            <a:spAutoFit/>
          </a:bodyPr>
          <a:lstStyle/>
          <a:p>
            <a:r>
              <a:rPr lang="en-US" dirty="0" smtClean="0">
                <a:latin typeface="Comic Sans MS" panose="030F0702030302020204" pitchFamily="66" charset="0"/>
              </a:rPr>
              <a:t>help		helping</a:t>
            </a:r>
            <a:endParaRPr lang="en-GB" dirty="0">
              <a:latin typeface="Comic Sans MS" panose="030F0702030302020204" pitchFamily="66" charset="0"/>
            </a:endParaRPr>
          </a:p>
        </p:txBody>
      </p:sp>
      <p:sp>
        <p:nvSpPr>
          <p:cNvPr id="12" name="Title 1"/>
          <p:cNvSpPr txBox="1">
            <a:spLocks/>
          </p:cNvSpPr>
          <p:nvPr/>
        </p:nvSpPr>
        <p:spPr>
          <a:xfrm>
            <a:off x="992446" y="4920390"/>
            <a:ext cx="5595777" cy="153312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13" name="Picture 12"/>
          <p:cNvPicPr>
            <a:picLocks noChangeAspect="1"/>
          </p:cNvPicPr>
          <p:nvPr/>
        </p:nvPicPr>
        <p:blipFill>
          <a:blip r:embed="rId4"/>
          <a:stretch>
            <a:fillRect/>
          </a:stretch>
        </p:blipFill>
        <p:spPr>
          <a:xfrm>
            <a:off x="1185851" y="5093618"/>
            <a:ext cx="1432482" cy="1186671"/>
          </a:xfrm>
          <a:prstGeom prst="rect">
            <a:avLst/>
          </a:prstGeom>
        </p:spPr>
      </p:pic>
      <p:sp>
        <p:nvSpPr>
          <p:cNvPr id="14" name="TextBox 13"/>
          <p:cNvSpPr txBox="1"/>
          <p:nvPr/>
        </p:nvSpPr>
        <p:spPr>
          <a:xfrm>
            <a:off x="2519669" y="5317621"/>
            <a:ext cx="4140697" cy="369332"/>
          </a:xfrm>
          <a:prstGeom prst="rect">
            <a:avLst/>
          </a:prstGeom>
          <a:noFill/>
        </p:spPr>
        <p:txBody>
          <a:bodyPr wrap="square" rtlCol="0">
            <a:spAutoFit/>
          </a:bodyPr>
          <a:lstStyle/>
          <a:p>
            <a:r>
              <a:rPr lang="en-US" dirty="0" smtClean="0">
                <a:latin typeface="Comic Sans MS" panose="030F0702030302020204" pitchFamily="66" charset="0"/>
              </a:rPr>
              <a:t>The bee is ________________ .</a:t>
            </a:r>
            <a:endParaRPr lang="en-GB" dirty="0">
              <a:latin typeface="Comic Sans MS" panose="030F0702030302020204" pitchFamily="66" charset="0"/>
            </a:endParaRPr>
          </a:p>
        </p:txBody>
      </p:sp>
      <p:sp>
        <p:nvSpPr>
          <p:cNvPr id="15" name="TextBox 14"/>
          <p:cNvSpPr txBox="1"/>
          <p:nvPr/>
        </p:nvSpPr>
        <p:spPr>
          <a:xfrm>
            <a:off x="3018703" y="5892135"/>
            <a:ext cx="3024336" cy="369332"/>
          </a:xfrm>
          <a:prstGeom prst="rect">
            <a:avLst/>
          </a:prstGeom>
          <a:noFill/>
        </p:spPr>
        <p:txBody>
          <a:bodyPr wrap="square" rtlCol="0">
            <a:spAutoFit/>
          </a:bodyPr>
          <a:lstStyle/>
          <a:p>
            <a:r>
              <a:rPr lang="en-US" dirty="0" smtClean="0">
                <a:latin typeface="Comic Sans MS" panose="030F0702030302020204" pitchFamily="66" charset="0"/>
              </a:rPr>
              <a:t>buzz		buzzing</a:t>
            </a:r>
            <a:endParaRPr lang="en-GB" dirty="0">
              <a:latin typeface="Comic Sans MS" panose="030F0702030302020204" pitchFamily="66" charset="0"/>
            </a:endParaRPr>
          </a:p>
        </p:txBody>
      </p:sp>
    </p:spTree>
    <p:extLst>
      <p:ext uri="{BB962C8B-B14F-4D97-AF65-F5344CB8AC3E}">
        <p14:creationId xmlns:p14="http://schemas.microsoft.com/office/powerpoint/2010/main" val="874013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004048" y="47667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3 – adding </a:t>
            </a:r>
            <a:r>
              <a:rPr lang="en-GB" sz="1400" dirty="0" err="1" smtClean="0">
                <a:latin typeface="Comic Sans MS" panose="030F0702030302020204" pitchFamily="66" charset="0"/>
              </a:rPr>
              <a:t>ing</a:t>
            </a:r>
            <a:r>
              <a:rPr lang="en-GB" sz="1400" dirty="0" smtClean="0">
                <a:latin typeface="Comic Sans MS" panose="030F0702030302020204" pitchFamily="66" charset="0"/>
              </a:rPr>
              <a:t>. </a:t>
            </a:r>
            <a:endParaRPr lang="en-GB" sz="6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151525" y="1703756"/>
            <a:ext cx="1080311" cy="1117822"/>
          </a:xfrm>
          <a:prstGeom prst="rect">
            <a:avLst/>
          </a:prstGeom>
        </p:spPr>
      </p:pic>
      <p:sp>
        <p:nvSpPr>
          <p:cNvPr id="4" name="TextBox 3"/>
          <p:cNvSpPr txBox="1"/>
          <p:nvPr/>
        </p:nvSpPr>
        <p:spPr>
          <a:xfrm>
            <a:off x="1619672" y="947617"/>
            <a:ext cx="6336704" cy="400110"/>
          </a:xfrm>
          <a:prstGeom prst="rect">
            <a:avLst/>
          </a:prstGeom>
          <a:noFill/>
        </p:spPr>
        <p:txBody>
          <a:bodyPr wrap="square" rtlCol="0">
            <a:spAutoFit/>
          </a:bodyPr>
          <a:lstStyle/>
          <a:p>
            <a:pPr algn="ctr"/>
            <a:r>
              <a:rPr lang="en-US" sz="2000" dirty="0" smtClean="0">
                <a:latin typeface="Comic Sans MS" panose="030F0702030302020204" pitchFamily="66" charset="0"/>
              </a:rPr>
              <a:t>Can you choose the correct word to fill the gaps?</a:t>
            </a:r>
            <a:endParaRPr lang="en-GB" sz="2000" dirty="0">
              <a:latin typeface="Comic Sans MS" panose="030F0702030302020204" pitchFamily="66" charset="0"/>
            </a:endParaRPr>
          </a:p>
        </p:txBody>
      </p:sp>
      <p:sp>
        <p:nvSpPr>
          <p:cNvPr id="5" name="Title 1"/>
          <p:cNvSpPr txBox="1">
            <a:spLocks/>
          </p:cNvSpPr>
          <p:nvPr/>
        </p:nvSpPr>
        <p:spPr>
          <a:xfrm>
            <a:off x="992447" y="1618188"/>
            <a:ext cx="5595776" cy="1324463"/>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6" name="TextBox 5"/>
          <p:cNvSpPr txBox="1"/>
          <p:nvPr/>
        </p:nvSpPr>
        <p:spPr>
          <a:xfrm>
            <a:off x="2447527" y="1901185"/>
            <a:ext cx="3435537" cy="369332"/>
          </a:xfrm>
          <a:prstGeom prst="rect">
            <a:avLst/>
          </a:prstGeom>
          <a:noFill/>
        </p:spPr>
        <p:txBody>
          <a:bodyPr wrap="square" rtlCol="0">
            <a:spAutoFit/>
          </a:bodyPr>
          <a:lstStyle/>
          <a:p>
            <a:r>
              <a:rPr lang="en-US" dirty="0" smtClean="0">
                <a:latin typeface="Comic Sans MS" panose="030F0702030302020204" pitchFamily="66" charset="0"/>
              </a:rPr>
              <a:t>Jess is ________________ .</a:t>
            </a:r>
            <a:endParaRPr lang="en-GB" dirty="0">
              <a:latin typeface="Comic Sans MS" panose="030F0702030302020204" pitchFamily="66" charset="0"/>
            </a:endParaRPr>
          </a:p>
        </p:txBody>
      </p:sp>
      <p:sp>
        <p:nvSpPr>
          <p:cNvPr id="7" name="TextBox 6"/>
          <p:cNvSpPr txBox="1"/>
          <p:nvPr/>
        </p:nvSpPr>
        <p:spPr>
          <a:xfrm>
            <a:off x="2653127" y="2453112"/>
            <a:ext cx="3024336" cy="369332"/>
          </a:xfrm>
          <a:prstGeom prst="rect">
            <a:avLst/>
          </a:prstGeom>
          <a:noFill/>
        </p:spPr>
        <p:txBody>
          <a:bodyPr wrap="square" rtlCol="0">
            <a:spAutoFit/>
          </a:bodyPr>
          <a:lstStyle/>
          <a:p>
            <a:r>
              <a:rPr lang="en-US" dirty="0">
                <a:latin typeface="Comic Sans MS" panose="030F0702030302020204" pitchFamily="66" charset="0"/>
              </a:rPr>
              <a:t>c</a:t>
            </a:r>
            <a:r>
              <a:rPr lang="en-US" dirty="0" smtClean="0">
                <a:latin typeface="Comic Sans MS" panose="030F0702030302020204" pitchFamily="66" charset="0"/>
              </a:rPr>
              <a:t>ry		crying</a:t>
            </a:r>
            <a:endParaRPr lang="en-GB" dirty="0">
              <a:latin typeface="Comic Sans MS" panose="030F0702030302020204" pitchFamily="66" charset="0"/>
            </a:endParaRPr>
          </a:p>
        </p:txBody>
      </p:sp>
      <p:sp>
        <p:nvSpPr>
          <p:cNvPr id="8" name="Title 1"/>
          <p:cNvSpPr txBox="1">
            <a:spLocks/>
          </p:cNvSpPr>
          <p:nvPr/>
        </p:nvSpPr>
        <p:spPr>
          <a:xfrm>
            <a:off x="1021886" y="3182079"/>
            <a:ext cx="5595777" cy="153312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9" name="Picture 8"/>
          <p:cNvPicPr>
            <a:picLocks noChangeAspect="1"/>
          </p:cNvPicPr>
          <p:nvPr/>
        </p:nvPicPr>
        <p:blipFill>
          <a:blip r:embed="rId3"/>
          <a:stretch>
            <a:fillRect/>
          </a:stretch>
        </p:blipFill>
        <p:spPr>
          <a:xfrm>
            <a:off x="1097516" y="3281861"/>
            <a:ext cx="1350012" cy="1433347"/>
          </a:xfrm>
          <a:prstGeom prst="rect">
            <a:avLst/>
          </a:prstGeom>
        </p:spPr>
      </p:pic>
      <p:sp>
        <p:nvSpPr>
          <p:cNvPr id="10" name="TextBox 9"/>
          <p:cNvSpPr txBox="1"/>
          <p:nvPr/>
        </p:nvSpPr>
        <p:spPr>
          <a:xfrm>
            <a:off x="2460523" y="3464456"/>
            <a:ext cx="4140697" cy="369332"/>
          </a:xfrm>
          <a:prstGeom prst="rect">
            <a:avLst/>
          </a:prstGeom>
          <a:noFill/>
        </p:spPr>
        <p:txBody>
          <a:bodyPr wrap="square" rtlCol="0">
            <a:spAutoFit/>
          </a:bodyPr>
          <a:lstStyle/>
          <a:p>
            <a:r>
              <a:rPr lang="en-US" dirty="0" smtClean="0">
                <a:latin typeface="Comic Sans MS" panose="030F0702030302020204" pitchFamily="66" charset="0"/>
              </a:rPr>
              <a:t>Ted likes to ________________ .</a:t>
            </a:r>
            <a:endParaRPr lang="en-GB" dirty="0">
              <a:latin typeface="Comic Sans MS" panose="030F0702030302020204" pitchFamily="66" charset="0"/>
            </a:endParaRPr>
          </a:p>
        </p:txBody>
      </p:sp>
      <p:sp>
        <p:nvSpPr>
          <p:cNvPr id="11" name="TextBox 10"/>
          <p:cNvSpPr txBox="1"/>
          <p:nvPr/>
        </p:nvSpPr>
        <p:spPr>
          <a:xfrm>
            <a:off x="3912116" y="3464456"/>
            <a:ext cx="3024336" cy="369332"/>
          </a:xfrm>
          <a:prstGeom prst="rect">
            <a:avLst/>
          </a:prstGeom>
          <a:noFill/>
        </p:spPr>
        <p:txBody>
          <a:bodyPr wrap="square" rtlCol="0">
            <a:spAutoFit/>
          </a:bodyPr>
          <a:lstStyle/>
          <a:p>
            <a:r>
              <a:rPr lang="en-US" dirty="0" smtClean="0">
                <a:latin typeface="Comic Sans MS" panose="030F0702030302020204" pitchFamily="66" charset="0"/>
              </a:rPr>
              <a:t>help</a:t>
            </a:r>
            <a:endParaRPr lang="en-GB" dirty="0">
              <a:latin typeface="Comic Sans MS" panose="030F0702030302020204" pitchFamily="66" charset="0"/>
            </a:endParaRPr>
          </a:p>
        </p:txBody>
      </p:sp>
      <p:sp>
        <p:nvSpPr>
          <p:cNvPr id="12" name="Title 1"/>
          <p:cNvSpPr txBox="1">
            <a:spLocks/>
          </p:cNvSpPr>
          <p:nvPr/>
        </p:nvSpPr>
        <p:spPr>
          <a:xfrm>
            <a:off x="992446" y="4920390"/>
            <a:ext cx="5595777" cy="153312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13" name="Picture 12"/>
          <p:cNvPicPr>
            <a:picLocks noChangeAspect="1"/>
          </p:cNvPicPr>
          <p:nvPr/>
        </p:nvPicPr>
        <p:blipFill>
          <a:blip r:embed="rId4"/>
          <a:stretch>
            <a:fillRect/>
          </a:stretch>
        </p:blipFill>
        <p:spPr>
          <a:xfrm>
            <a:off x="1185851" y="5093618"/>
            <a:ext cx="1432482" cy="1186671"/>
          </a:xfrm>
          <a:prstGeom prst="rect">
            <a:avLst/>
          </a:prstGeom>
        </p:spPr>
      </p:pic>
      <p:sp>
        <p:nvSpPr>
          <p:cNvPr id="14" name="TextBox 13"/>
          <p:cNvSpPr txBox="1"/>
          <p:nvPr/>
        </p:nvSpPr>
        <p:spPr>
          <a:xfrm>
            <a:off x="2519669" y="5317621"/>
            <a:ext cx="4140697" cy="369332"/>
          </a:xfrm>
          <a:prstGeom prst="rect">
            <a:avLst/>
          </a:prstGeom>
          <a:noFill/>
        </p:spPr>
        <p:txBody>
          <a:bodyPr wrap="square" rtlCol="0">
            <a:spAutoFit/>
          </a:bodyPr>
          <a:lstStyle/>
          <a:p>
            <a:r>
              <a:rPr lang="en-US" dirty="0" smtClean="0">
                <a:latin typeface="Comic Sans MS" panose="030F0702030302020204" pitchFamily="66" charset="0"/>
              </a:rPr>
              <a:t>The bee is ________________ .</a:t>
            </a:r>
            <a:endParaRPr lang="en-GB" dirty="0">
              <a:latin typeface="Comic Sans MS" panose="030F0702030302020204" pitchFamily="66" charset="0"/>
            </a:endParaRPr>
          </a:p>
        </p:txBody>
      </p:sp>
      <p:sp>
        <p:nvSpPr>
          <p:cNvPr id="15" name="TextBox 14"/>
          <p:cNvSpPr txBox="1"/>
          <p:nvPr/>
        </p:nvSpPr>
        <p:spPr>
          <a:xfrm>
            <a:off x="3018703" y="5892135"/>
            <a:ext cx="3024336" cy="369332"/>
          </a:xfrm>
          <a:prstGeom prst="rect">
            <a:avLst/>
          </a:prstGeom>
          <a:noFill/>
        </p:spPr>
        <p:txBody>
          <a:bodyPr wrap="square" rtlCol="0">
            <a:spAutoFit/>
          </a:bodyPr>
          <a:lstStyle/>
          <a:p>
            <a:r>
              <a:rPr lang="en-US" dirty="0" smtClean="0">
                <a:latin typeface="Comic Sans MS" panose="030F0702030302020204" pitchFamily="66" charset="0"/>
              </a:rPr>
              <a:t>buzz		buzzing</a:t>
            </a:r>
            <a:endParaRPr lang="en-GB" dirty="0">
              <a:latin typeface="Comic Sans MS" panose="030F0702030302020204" pitchFamily="66" charset="0"/>
            </a:endParaRPr>
          </a:p>
        </p:txBody>
      </p:sp>
      <p:sp>
        <p:nvSpPr>
          <p:cNvPr id="16" name="Oval 15"/>
          <p:cNvSpPr/>
          <p:nvPr/>
        </p:nvSpPr>
        <p:spPr>
          <a:xfrm>
            <a:off x="4199914" y="2276872"/>
            <a:ext cx="1368152" cy="7044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2687746" y="4025587"/>
            <a:ext cx="1368152" cy="7044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4674887" y="5749086"/>
            <a:ext cx="1368152" cy="7044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62129" y="118896"/>
            <a:ext cx="2790310" cy="646331"/>
          </a:xfrm>
          <a:prstGeom prst="rect">
            <a:avLst/>
          </a:prstGeom>
          <a:noFill/>
        </p:spPr>
        <p:txBody>
          <a:bodyPr wrap="square" rtlCol="0">
            <a:spAutoFit/>
          </a:bodyPr>
          <a:lstStyle/>
          <a:p>
            <a:r>
              <a:rPr lang="en-US" sz="3600" dirty="0" smtClean="0">
                <a:latin typeface="Comic Sans MS" panose="030F0702030302020204" pitchFamily="66" charset="0"/>
              </a:rPr>
              <a:t>ANSWERS</a:t>
            </a:r>
            <a:endParaRPr lang="en-GB" sz="3600" dirty="0">
              <a:latin typeface="Comic Sans MS" panose="030F0702030302020204" pitchFamily="66" charset="0"/>
            </a:endParaRPr>
          </a:p>
        </p:txBody>
      </p:sp>
      <p:sp>
        <p:nvSpPr>
          <p:cNvPr id="20" name="TextBox 19"/>
          <p:cNvSpPr txBox="1"/>
          <p:nvPr/>
        </p:nvSpPr>
        <p:spPr>
          <a:xfrm>
            <a:off x="3371822" y="1916832"/>
            <a:ext cx="3024336" cy="369332"/>
          </a:xfrm>
          <a:prstGeom prst="rect">
            <a:avLst/>
          </a:prstGeom>
          <a:noFill/>
        </p:spPr>
        <p:txBody>
          <a:bodyPr wrap="square" rtlCol="0">
            <a:spAutoFit/>
          </a:bodyPr>
          <a:lstStyle/>
          <a:p>
            <a:r>
              <a:rPr lang="en-US" dirty="0" smtClean="0">
                <a:latin typeface="Comic Sans MS" panose="030F0702030302020204" pitchFamily="66" charset="0"/>
              </a:rPr>
              <a:t>crying</a:t>
            </a:r>
            <a:endParaRPr lang="en-GB" dirty="0">
              <a:latin typeface="Comic Sans MS" panose="030F0702030302020204" pitchFamily="66" charset="0"/>
            </a:endParaRPr>
          </a:p>
        </p:txBody>
      </p:sp>
      <p:sp>
        <p:nvSpPr>
          <p:cNvPr id="21" name="TextBox 20"/>
          <p:cNvSpPr txBox="1"/>
          <p:nvPr/>
        </p:nvSpPr>
        <p:spPr>
          <a:xfrm>
            <a:off x="3053498" y="4218227"/>
            <a:ext cx="3024336" cy="369332"/>
          </a:xfrm>
          <a:prstGeom prst="rect">
            <a:avLst/>
          </a:prstGeom>
          <a:noFill/>
        </p:spPr>
        <p:txBody>
          <a:bodyPr wrap="square" rtlCol="0">
            <a:spAutoFit/>
          </a:bodyPr>
          <a:lstStyle/>
          <a:p>
            <a:r>
              <a:rPr lang="en-US" dirty="0" smtClean="0">
                <a:latin typeface="Comic Sans MS" panose="030F0702030302020204" pitchFamily="66" charset="0"/>
              </a:rPr>
              <a:t>help		helping</a:t>
            </a:r>
            <a:endParaRPr lang="en-GB" dirty="0">
              <a:latin typeface="Comic Sans MS" panose="030F0702030302020204" pitchFamily="66" charset="0"/>
            </a:endParaRPr>
          </a:p>
        </p:txBody>
      </p:sp>
      <p:sp>
        <p:nvSpPr>
          <p:cNvPr id="22" name="TextBox 21"/>
          <p:cNvSpPr txBox="1"/>
          <p:nvPr/>
        </p:nvSpPr>
        <p:spPr>
          <a:xfrm>
            <a:off x="3846795" y="5317621"/>
            <a:ext cx="3024336" cy="369332"/>
          </a:xfrm>
          <a:prstGeom prst="rect">
            <a:avLst/>
          </a:prstGeom>
          <a:noFill/>
        </p:spPr>
        <p:txBody>
          <a:bodyPr wrap="square" rtlCol="0">
            <a:spAutoFit/>
          </a:bodyPr>
          <a:lstStyle/>
          <a:p>
            <a:r>
              <a:rPr lang="en-US" dirty="0" smtClean="0">
                <a:latin typeface="Comic Sans MS" panose="030F0702030302020204" pitchFamily="66" charset="0"/>
              </a:rPr>
              <a:t>buzzing</a:t>
            </a:r>
            <a:endParaRPr lang="en-GB" dirty="0">
              <a:latin typeface="Comic Sans MS" panose="030F0702030302020204" pitchFamily="66" charset="0"/>
            </a:endParaRPr>
          </a:p>
        </p:txBody>
      </p:sp>
    </p:spTree>
    <p:extLst>
      <p:ext uri="{BB962C8B-B14F-4D97-AF65-F5344CB8AC3E}">
        <p14:creationId xmlns:p14="http://schemas.microsoft.com/office/powerpoint/2010/main" val="140863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576064"/>
          </a:xfrm>
          <a:ln w="38100">
            <a:solidFill>
              <a:srgbClr val="FFC000"/>
            </a:solidFill>
          </a:ln>
        </p:spPr>
        <p:txBody>
          <a:bodyPr>
            <a:noAutofit/>
          </a:bodyPr>
          <a:lstStyle/>
          <a:p>
            <a:r>
              <a:rPr lang="en-GB" sz="2400" dirty="0" smtClean="0">
                <a:latin typeface="Comic Sans MS" panose="030F0702030302020204" pitchFamily="66" charset="0"/>
              </a:rPr>
              <a:t>Lesson </a:t>
            </a:r>
            <a:r>
              <a:rPr lang="en-GB" sz="2400" dirty="0">
                <a:latin typeface="Comic Sans MS" panose="030F0702030302020204" pitchFamily="66" charset="0"/>
              </a:rPr>
              <a:t>4</a:t>
            </a:r>
            <a:r>
              <a:rPr lang="en-GB" sz="2400" dirty="0" smtClean="0">
                <a:latin typeface="Comic Sans MS" panose="030F0702030302020204" pitchFamily="66" charset="0"/>
              </a:rPr>
              <a:t> – Collecting ideas. </a:t>
            </a:r>
            <a:endParaRPr lang="en-GB" sz="1000" dirty="0">
              <a:latin typeface="Comic Sans MS" panose="030F0702030302020204" pitchFamily="66" charset="0"/>
            </a:endParaRPr>
          </a:p>
        </p:txBody>
      </p:sp>
      <p:sp>
        <p:nvSpPr>
          <p:cNvPr id="4" name="TextBox 3"/>
          <p:cNvSpPr txBox="1"/>
          <p:nvPr/>
        </p:nvSpPr>
        <p:spPr>
          <a:xfrm>
            <a:off x="369876" y="1052736"/>
            <a:ext cx="8424936" cy="2862322"/>
          </a:xfrm>
          <a:prstGeom prst="rect">
            <a:avLst/>
          </a:prstGeom>
          <a:noFill/>
        </p:spPr>
        <p:txBody>
          <a:bodyPr wrap="square" rtlCol="0">
            <a:spAutoFit/>
          </a:bodyPr>
          <a:lstStyle/>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pPr algn="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sp>
        <p:nvSpPr>
          <p:cNvPr id="6" name="TextBox 5"/>
          <p:cNvSpPr txBox="1"/>
          <p:nvPr/>
        </p:nvSpPr>
        <p:spPr>
          <a:xfrm>
            <a:off x="827583" y="1247849"/>
            <a:ext cx="7715935" cy="4708981"/>
          </a:xfrm>
          <a:prstGeom prst="rect">
            <a:avLst/>
          </a:prstGeom>
          <a:noFill/>
        </p:spPr>
        <p:txBody>
          <a:bodyPr wrap="square" rtlCol="0">
            <a:spAutoFit/>
          </a:bodyPr>
          <a:lstStyle/>
          <a:p>
            <a:pPr algn="ctr"/>
            <a:r>
              <a:rPr lang="en-GB" sz="2000" dirty="0" smtClean="0">
                <a:latin typeface="Comic Sans MS" panose="030F0702030302020204" pitchFamily="66" charset="0"/>
              </a:rPr>
              <a:t>Today we would like you go to on a Listening Walk. You could go into the garden, go for a walk in your local area, or even listen out of a window at home! </a:t>
            </a:r>
            <a:endParaRPr lang="en-GB" sz="2000" dirty="0">
              <a:latin typeface="Comic Sans MS" panose="030F0702030302020204" pitchFamily="66" charset="0"/>
            </a:endParaRPr>
          </a:p>
          <a:p>
            <a:endParaRPr lang="en-GB" sz="2000" dirty="0" smtClean="0">
              <a:latin typeface="Comic Sans MS" panose="030F0702030302020204" pitchFamily="66" charset="0"/>
            </a:endParaRPr>
          </a:p>
          <a:p>
            <a:pPr algn="ctr"/>
            <a:r>
              <a:rPr lang="en-US" sz="2000" dirty="0" smtClean="0">
                <a:latin typeface="Comic Sans MS" panose="030F0702030302020204" pitchFamily="66" charset="0"/>
              </a:rPr>
              <a:t>Have a look at the things around you. What are they doing? What noise are they making? You might even want to close your eyes! This can help us notice the sounds of things we can’t see.</a:t>
            </a:r>
          </a:p>
          <a:p>
            <a:pPr algn="ctr"/>
            <a:endParaRPr lang="en-US" sz="2000" dirty="0">
              <a:latin typeface="Comic Sans MS" panose="030F0702030302020204" pitchFamily="66" charset="0"/>
            </a:endParaRPr>
          </a:p>
          <a:p>
            <a:pPr algn="ctr"/>
            <a:r>
              <a:rPr lang="en-US" sz="2000" dirty="0" smtClean="0">
                <a:latin typeface="Comic Sans MS" panose="030F0702030302020204" pitchFamily="66" charset="0"/>
              </a:rPr>
              <a:t>You could make a list, draws some pictures or take photographs/ videos of the sounds you collect.</a:t>
            </a:r>
          </a:p>
          <a:p>
            <a:pPr algn="ctr"/>
            <a:endParaRPr lang="en-US" sz="2000" dirty="0">
              <a:latin typeface="Comic Sans MS" panose="030F0702030302020204" pitchFamily="66" charset="0"/>
            </a:endParaRPr>
          </a:p>
          <a:p>
            <a:pPr algn="ctr"/>
            <a:r>
              <a:rPr lang="en-US" sz="2000" dirty="0" smtClean="0">
                <a:latin typeface="Comic Sans MS" panose="030F0702030302020204" pitchFamily="66" charset="0"/>
              </a:rPr>
              <a:t>Examples:</a:t>
            </a:r>
            <a:r>
              <a:rPr lang="en-US" sz="2000" dirty="0" smtClean="0">
                <a:latin typeface="Comic Sans MS" panose="030F0702030302020204" pitchFamily="66" charset="0"/>
              </a:rPr>
              <a:t> </a:t>
            </a:r>
          </a:p>
          <a:p>
            <a:pPr algn="ctr"/>
            <a:r>
              <a:rPr lang="en-US" sz="2000" dirty="0" smtClean="0">
                <a:latin typeface="Comic Sans MS" panose="030F0702030302020204" pitchFamily="66" charset="0"/>
              </a:rPr>
              <a:t>birds </a:t>
            </a:r>
            <a:r>
              <a:rPr lang="en-US" sz="2000" dirty="0" smtClean="0">
                <a:latin typeface="Comic Sans MS" panose="030F0702030302020204" pitchFamily="66" charset="0"/>
              </a:rPr>
              <a:t>tweeting</a:t>
            </a:r>
          </a:p>
          <a:p>
            <a:pPr algn="ctr"/>
            <a:r>
              <a:rPr lang="en-US" sz="2000" dirty="0" smtClean="0">
                <a:latin typeface="Comic Sans MS" panose="030F0702030302020204" pitchFamily="66" charset="0"/>
              </a:rPr>
              <a:t>children giggling</a:t>
            </a:r>
          </a:p>
          <a:p>
            <a:pPr algn="ctr"/>
            <a:r>
              <a:rPr lang="en-US" sz="2000" dirty="0" smtClean="0">
                <a:latin typeface="Comic Sans MS" panose="030F0702030302020204" pitchFamily="66" charset="0"/>
              </a:rPr>
              <a:t>wind howling</a:t>
            </a:r>
            <a:endParaRPr lang="en-GB" sz="2000" dirty="0">
              <a:latin typeface="Comic Sans MS" panose="030F0702030302020204" pitchFamily="66" charset="0"/>
            </a:endParaRPr>
          </a:p>
        </p:txBody>
      </p:sp>
      <p:pic>
        <p:nvPicPr>
          <p:cNvPr id="1030" name="Picture 6" descr="Flying Bird Clipart Set - Download Free Vectors, Clipart Graphics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408" y="4319519"/>
            <a:ext cx="1232850" cy="12328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ids Laughing Illustrations, Royalty-Free Vector Graphics &amp; Clip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4525671"/>
            <a:ext cx="1984264" cy="198426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Windy clipart winter wind, Windy winter wind Transparent FREE for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343205">
            <a:off x="1508572" y="5443154"/>
            <a:ext cx="1786699" cy="1027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2466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750842" y="4869160"/>
            <a:ext cx="7709590" cy="1860701"/>
          </a:xfrm>
          <a:prstGeom prst="round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14" name="Rectangle 2"/>
          <p:cNvSpPr>
            <a:spLocks noChangeArrowheads="1"/>
          </p:cNvSpPr>
          <p:nvPr/>
        </p:nvSpPr>
        <p:spPr bwMode="auto">
          <a:xfrm>
            <a:off x="395536" y="1313473"/>
            <a:ext cx="8424936" cy="496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sz="2400" dirty="0" smtClean="0">
                <a:solidFill>
                  <a:schemeClr val="tx1"/>
                </a:solidFill>
                <a:latin typeface="Comic Sans MS" panose="030F0702030302020204" pitchFamily="66" charset="0"/>
              </a:rPr>
              <a:t>Using your ideas you collected on your listening walk, we would like you to have a go at writing your own verse for a poem</a:t>
            </a:r>
            <a:r>
              <a:rPr lang="en-US" altLang="en-US" sz="2400" dirty="0" smtClean="0">
                <a:solidFill>
                  <a:schemeClr val="tx1"/>
                </a:solidFill>
                <a:latin typeface="Comic Sans MS" panose="030F0702030302020204" pitchFamily="66" charset="0"/>
              </a:rPr>
              <a:t>.</a:t>
            </a:r>
          </a:p>
          <a:p>
            <a:pPr algn="ctr" eaLnBrk="1" hangingPunct="1">
              <a:lnSpc>
                <a:spcPct val="100000"/>
              </a:lnSpc>
              <a:spcBef>
                <a:spcPct val="0"/>
              </a:spcBef>
              <a:buFontTx/>
              <a:buNone/>
            </a:pPr>
            <a:endParaRPr lang="en-US" altLang="en-US" sz="2400" dirty="0">
              <a:solidFill>
                <a:schemeClr val="tx1"/>
              </a:solidFill>
              <a:latin typeface="Comic Sans MS" panose="030F0702030302020204" pitchFamily="66" charset="0"/>
            </a:endParaRPr>
          </a:p>
          <a:p>
            <a:pPr algn="ctr" eaLnBrk="1" hangingPunct="1">
              <a:lnSpc>
                <a:spcPct val="150000"/>
              </a:lnSpc>
              <a:spcBef>
                <a:spcPct val="0"/>
              </a:spcBef>
              <a:buFontTx/>
              <a:buNone/>
            </a:pPr>
            <a:r>
              <a:rPr lang="en-US" altLang="en-US" sz="2400" dirty="0" smtClean="0">
                <a:solidFill>
                  <a:schemeClr val="tx1"/>
                </a:solidFill>
                <a:latin typeface="Comic Sans MS" panose="030F0702030302020204" pitchFamily="66" charset="0"/>
              </a:rPr>
              <a:t>You can use the structure of the ‘Noises Off’ poem to help you. </a:t>
            </a:r>
          </a:p>
          <a:p>
            <a:pPr algn="ctr" eaLnBrk="1" hangingPunct="1">
              <a:lnSpc>
                <a:spcPct val="150000"/>
              </a:lnSpc>
              <a:spcBef>
                <a:spcPct val="0"/>
              </a:spcBef>
              <a:buFontTx/>
              <a:buNone/>
            </a:pPr>
            <a:endParaRPr lang="en-US" altLang="en-US" sz="1100" dirty="0">
              <a:solidFill>
                <a:schemeClr val="tx1"/>
              </a:solidFill>
              <a:latin typeface="Comic Sans MS" panose="030F0702030302020204" pitchFamily="66" charset="0"/>
            </a:endParaRPr>
          </a:p>
          <a:p>
            <a:pPr algn="ctr" eaLnBrk="1" hangingPunct="1">
              <a:lnSpc>
                <a:spcPct val="150000"/>
              </a:lnSpc>
              <a:spcBef>
                <a:spcPct val="0"/>
              </a:spcBef>
              <a:buFontTx/>
              <a:buNone/>
            </a:pPr>
            <a:r>
              <a:rPr lang="en-US" altLang="en-US" sz="2400" dirty="0" smtClean="0">
                <a:solidFill>
                  <a:schemeClr val="tx1"/>
                </a:solidFill>
                <a:latin typeface="Comic Sans MS" panose="030F0702030302020204" pitchFamily="66" charset="0"/>
              </a:rPr>
              <a:t>Remember:</a:t>
            </a:r>
          </a:p>
          <a:p>
            <a:pPr algn="ctr" eaLnBrk="1" hangingPunct="1">
              <a:lnSpc>
                <a:spcPct val="100000"/>
              </a:lnSpc>
              <a:spcBef>
                <a:spcPct val="0"/>
              </a:spcBef>
              <a:buFontTx/>
              <a:buNone/>
            </a:pPr>
            <a:endParaRPr lang="en-US" altLang="en-US" sz="2400" dirty="0">
              <a:solidFill>
                <a:schemeClr val="tx1"/>
              </a:solidFill>
              <a:latin typeface="Comic Sans MS" panose="030F0702030302020204" pitchFamily="66" charset="0"/>
            </a:endParaRPr>
          </a:p>
          <a:p>
            <a:pPr algn="ctr" eaLnBrk="1" hangingPunct="1">
              <a:lnSpc>
                <a:spcPct val="100000"/>
              </a:lnSpc>
              <a:spcBef>
                <a:spcPct val="0"/>
              </a:spcBef>
              <a:buFontTx/>
              <a:buNone/>
            </a:pPr>
            <a:endParaRPr lang="en-US" altLang="en-US" sz="2400" dirty="0" smtClean="0">
              <a:solidFill>
                <a:schemeClr val="tx1"/>
              </a:solidFill>
              <a:latin typeface="Comic Sans MS" panose="030F0702030302020204" pitchFamily="66" charset="0"/>
            </a:endParaRPr>
          </a:p>
          <a:p>
            <a:pPr algn="ctr" eaLnBrk="1" hangingPunct="1">
              <a:lnSpc>
                <a:spcPct val="100000"/>
              </a:lnSpc>
              <a:spcBef>
                <a:spcPct val="0"/>
              </a:spcBef>
              <a:buFontTx/>
              <a:buNone/>
            </a:pPr>
            <a:endParaRPr lang="en-US" altLang="en-US" sz="2400" dirty="0" smtClean="0">
              <a:solidFill>
                <a:schemeClr val="tx1"/>
              </a:solidFill>
              <a:latin typeface="Comic Sans MS" panose="030F0702030302020204" pitchFamily="66" charset="0"/>
            </a:endParaRPr>
          </a:p>
          <a:p>
            <a:pPr algn="ctr" eaLnBrk="1" hangingPunct="1">
              <a:lnSpc>
                <a:spcPct val="100000"/>
              </a:lnSpc>
              <a:spcBef>
                <a:spcPct val="0"/>
              </a:spcBef>
              <a:buFontTx/>
              <a:buNone/>
            </a:pPr>
            <a:endParaRPr lang="en-US" altLang="en-US" sz="2400" dirty="0">
              <a:solidFill>
                <a:schemeClr val="tx1"/>
              </a:solidFill>
              <a:latin typeface="Comic Sans MS" panose="030F0702030302020204" pitchFamily="66" charset="0"/>
            </a:endParaRPr>
          </a:p>
        </p:txBody>
      </p:sp>
      <p:sp>
        <p:nvSpPr>
          <p:cNvPr id="13319" name="Rectangle 32"/>
          <p:cNvSpPr>
            <a:spLocks noChangeArrowheads="1"/>
          </p:cNvSpPr>
          <p:nvPr/>
        </p:nvSpPr>
        <p:spPr bwMode="auto">
          <a:xfrm>
            <a:off x="5093219" y="8933073"/>
            <a:ext cx="182994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ea typeface="MS PGothic" panose="020B0600070205080204" pitchFamily="34" charset="-128"/>
              </a:rPr>
              <a:t>Can you write your own sentence using a singular word for a friend to correct?</a:t>
            </a:r>
          </a:p>
        </p:txBody>
      </p:sp>
      <p:sp>
        <p:nvSpPr>
          <p:cNvPr id="33" name="Title 1"/>
          <p:cNvSpPr>
            <a:spLocks noGrp="1"/>
          </p:cNvSpPr>
          <p:nvPr>
            <p:ph type="title"/>
          </p:nvPr>
        </p:nvSpPr>
        <p:spPr>
          <a:xfrm>
            <a:off x="630859" y="476672"/>
            <a:ext cx="8229600" cy="484595"/>
          </a:xfrm>
          <a:ln w="38100">
            <a:solidFill>
              <a:srgbClr val="FFC000"/>
            </a:solidFill>
          </a:ln>
        </p:spPr>
        <p:txBody>
          <a:bodyPr>
            <a:noAutofit/>
          </a:bodyPr>
          <a:lstStyle/>
          <a:p>
            <a:r>
              <a:rPr lang="en-GB" sz="2400" dirty="0" smtClean="0">
                <a:latin typeface="Comic Sans MS" panose="030F0702030302020204" pitchFamily="66" charset="0"/>
              </a:rPr>
              <a:t>Lesson 5 – Writing a poem.</a:t>
            </a:r>
            <a:endParaRPr lang="en-GB" sz="1000" dirty="0">
              <a:latin typeface="Comic Sans MS" panose="030F0702030302020204" pitchFamily="66" charset="0"/>
            </a:endParaRPr>
          </a:p>
        </p:txBody>
      </p:sp>
      <p:pic>
        <p:nvPicPr>
          <p:cNvPr id="2050" name="Picture 2" descr="Letters clipart capital, Letters capital Transparent FREE for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9891" y="5421084"/>
            <a:ext cx="1551651" cy="116373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97462" y="4835987"/>
            <a:ext cx="2236510" cy="585097"/>
          </a:xfrm>
          <a:prstGeom prst="rect">
            <a:avLst/>
          </a:prstGeom>
        </p:spPr>
        <p:txBody>
          <a:bodyPr wrap="none">
            <a:spAutoFit/>
          </a:bodyPr>
          <a:lstStyle/>
          <a:p>
            <a:pPr marL="342900" indent="-342900" algn="ctr">
              <a:lnSpc>
                <a:spcPct val="150000"/>
              </a:lnSpc>
              <a:spcBef>
                <a:spcPct val="0"/>
              </a:spcBef>
            </a:pPr>
            <a:r>
              <a:rPr lang="en-US" altLang="en-US" sz="2400" dirty="0" smtClean="0">
                <a:latin typeface="Comic Sans MS" panose="030F0702030302020204" pitchFamily="66" charset="0"/>
              </a:rPr>
              <a:t>capital </a:t>
            </a:r>
            <a:r>
              <a:rPr lang="en-US" altLang="en-US" sz="2400" dirty="0">
                <a:latin typeface="Comic Sans MS" panose="030F0702030302020204" pitchFamily="66" charset="0"/>
              </a:rPr>
              <a:t>letters</a:t>
            </a:r>
          </a:p>
        </p:txBody>
      </p:sp>
      <p:sp>
        <p:nvSpPr>
          <p:cNvPr id="3" name="Rectangle 2"/>
          <p:cNvSpPr/>
          <p:nvPr/>
        </p:nvSpPr>
        <p:spPr>
          <a:xfrm>
            <a:off x="3645663" y="4835987"/>
            <a:ext cx="2108269" cy="585097"/>
          </a:xfrm>
          <a:prstGeom prst="rect">
            <a:avLst/>
          </a:prstGeom>
        </p:spPr>
        <p:txBody>
          <a:bodyPr wrap="none">
            <a:spAutoFit/>
          </a:bodyPr>
          <a:lstStyle/>
          <a:p>
            <a:pPr marL="342900" indent="-342900" algn="ctr">
              <a:lnSpc>
                <a:spcPct val="150000"/>
              </a:lnSpc>
              <a:spcBef>
                <a:spcPct val="0"/>
              </a:spcBef>
            </a:pPr>
            <a:r>
              <a:rPr lang="en-US" altLang="en-US" sz="2400" dirty="0" smtClean="0">
                <a:latin typeface="Comic Sans MS" panose="030F0702030302020204" pitchFamily="66" charset="0"/>
              </a:rPr>
              <a:t>finger </a:t>
            </a:r>
            <a:r>
              <a:rPr lang="en-US" altLang="en-US" sz="2400" dirty="0">
                <a:latin typeface="Comic Sans MS" panose="030F0702030302020204" pitchFamily="66" charset="0"/>
              </a:rPr>
              <a:t>spaces</a:t>
            </a:r>
          </a:p>
        </p:txBody>
      </p:sp>
      <p:sp>
        <p:nvSpPr>
          <p:cNvPr id="8" name="Rectangle 7"/>
          <p:cNvSpPr/>
          <p:nvPr/>
        </p:nvSpPr>
        <p:spPr>
          <a:xfrm>
            <a:off x="6304094" y="4835987"/>
            <a:ext cx="1754006" cy="585097"/>
          </a:xfrm>
          <a:prstGeom prst="rect">
            <a:avLst/>
          </a:prstGeom>
        </p:spPr>
        <p:txBody>
          <a:bodyPr wrap="none">
            <a:spAutoFit/>
          </a:bodyPr>
          <a:lstStyle/>
          <a:p>
            <a:pPr marL="342900" indent="-342900" algn="ctr">
              <a:lnSpc>
                <a:spcPct val="150000"/>
              </a:lnSpc>
              <a:spcBef>
                <a:spcPct val="0"/>
              </a:spcBef>
            </a:pPr>
            <a:r>
              <a:rPr lang="en-US" altLang="en-US" sz="2400" dirty="0" smtClean="0">
                <a:latin typeface="Comic Sans MS" panose="030F0702030302020204" pitchFamily="66" charset="0"/>
              </a:rPr>
              <a:t>illustration</a:t>
            </a:r>
            <a:endParaRPr lang="en-US" altLang="en-US" sz="2400" dirty="0">
              <a:latin typeface="Comic Sans MS" panose="030F0702030302020204" pitchFamily="66" charset="0"/>
            </a:endParaRPr>
          </a:p>
        </p:txBody>
      </p:sp>
      <p:pic>
        <p:nvPicPr>
          <p:cNvPr id="2052" name="Picture 4" descr="What are Finger Spaces? - Twinkl Teaching Wik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5772" y="5454257"/>
            <a:ext cx="1019773" cy="118811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34739" y="5437418"/>
            <a:ext cx="1472811" cy="1124744"/>
          </a:xfrm>
          <a:prstGeom prst="rect">
            <a:avLst/>
          </a:prstGeom>
        </p:spPr>
      </p:pic>
    </p:spTree>
    <p:extLst>
      <p:ext uri="{BB962C8B-B14F-4D97-AF65-F5344CB8AC3E}">
        <p14:creationId xmlns:p14="http://schemas.microsoft.com/office/powerpoint/2010/main" val="22834056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576064"/>
          </a:xfrm>
          <a:ln w="38100">
            <a:solidFill>
              <a:srgbClr val="FFC000"/>
            </a:solidFill>
          </a:ln>
        </p:spPr>
        <p:txBody>
          <a:bodyPr>
            <a:noAutofit/>
          </a:bodyPr>
          <a:lstStyle/>
          <a:p>
            <a:r>
              <a:rPr lang="en-GB" sz="2400" dirty="0" smtClean="0">
                <a:latin typeface="Comic Sans MS" panose="030F0702030302020204" pitchFamily="66" charset="0"/>
              </a:rPr>
              <a:t>Lesson 6 – </a:t>
            </a:r>
            <a:r>
              <a:rPr lang="en-GB" sz="2400" dirty="0" smtClean="0">
                <a:latin typeface="Comic Sans MS" panose="030F0702030302020204" pitchFamily="66" charset="0"/>
              </a:rPr>
              <a:t>Reading for pleasure and meaning.  </a:t>
            </a:r>
            <a:endParaRPr lang="en-GB" sz="1000" dirty="0">
              <a:latin typeface="Comic Sans MS" panose="030F0702030302020204" pitchFamily="66" charset="0"/>
            </a:endParaRPr>
          </a:p>
        </p:txBody>
      </p:sp>
      <p:sp>
        <p:nvSpPr>
          <p:cNvPr id="4" name="TextBox 3"/>
          <p:cNvSpPr txBox="1"/>
          <p:nvPr/>
        </p:nvSpPr>
        <p:spPr>
          <a:xfrm>
            <a:off x="369876" y="1052736"/>
            <a:ext cx="8424936" cy="2862322"/>
          </a:xfrm>
          <a:prstGeom prst="rect">
            <a:avLst/>
          </a:prstGeom>
          <a:noFill/>
        </p:spPr>
        <p:txBody>
          <a:bodyPr wrap="square" rtlCol="0">
            <a:spAutoFit/>
          </a:bodyPr>
          <a:lstStyle/>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pPr algn="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sp>
        <p:nvSpPr>
          <p:cNvPr id="6" name="TextBox 5"/>
          <p:cNvSpPr txBox="1"/>
          <p:nvPr/>
        </p:nvSpPr>
        <p:spPr>
          <a:xfrm>
            <a:off x="467545" y="1247849"/>
            <a:ext cx="8075974" cy="1569660"/>
          </a:xfrm>
          <a:prstGeom prst="rect">
            <a:avLst/>
          </a:prstGeom>
          <a:noFill/>
        </p:spPr>
        <p:txBody>
          <a:bodyPr wrap="square" rtlCol="0">
            <a:spAutoFit/>
          </a:bodyPr>
          <a:lstStyle/>
          <a:p>
            <a:pPr algn="ctr"/>
            <a:r>
              <a:rPr lang="en-GB" sz="2400" dirty="0" smtClean="0">
                <a:latin typeface="Comic Sans MS" panose="030F0702030302020204" pitchFamily="66" charset="0"/>
              </a:rPr>
              <a:t>Here is another verse from the poem. Read it with your grown-up. Afterwards, draw a picture to go with the poem. Try to include all of the things mentioned!</a:t>
            </a:r>
          </a:p>
          <a:p>
            <a:pPr algn="ctr"/>
            <a:endParaRPr lang="en-GB" sz="2400" dirty="0">
              <a:latin typeface="Comic Sans MS" panose="030F0702030302020204" pitchFamily="66" charset="0"/>
            </a:endParaRPr>
          </a:p>
        </p:txBody>
      </p:sp>
      <p:sp>
        <p:nvSpPr>
          <p:cNvPr id="5" name="TextBox 4"/>
          <p:cNvSpPr txBox="1"/>
          <p:nvPr/>
        </p:nvSpPr>
        <p:spPr>
          <a:xfrm>
            <a:off x="-36513" y="2792466"/>
            <a:ext cx="5976664" cy="3908762"/>
          </a:xfrm>
          <a:prstGeom prst="rect">
            <a:avLst/>
          </a:prstGeom>
          <a:noFill/>
        </p:spPr>
        <p:txBody>
          <a:bodyPr wrap="square" rtlCol="0">
            <a:spAutoFit/>
          </a:bodyPr>
          <a:lstStyle/>
          <a:p>
            <a:pPr algn="ctr"/>
            <a:r>
              <a:rPr lang="en-US" sz="2400" dirty="0" smtClean="0">
                <a:latin typeface="Comic Sans MS" panose="030F0702030302020204" pitchFamily="66" charset="0"/>
              </a:rPr>
              <a:t>The Kitchen’s full of </a:t>
            </a:r>
            <a:r>
              <a:rPr lang="en-US" sz="3200" dirty="0" smtClean="0">
                <a:latin typeface="Jokerman" panose="04090605060D06020702" pitchFamily="82" charset="0"/>
              </a:rPr>
              <a:t>Noises</a:t>
            </a:r>
          </a:p>
          <a:p>
            <a:pPr algn="ctr"/>
            <a:endParaRPr lang="en-US" dirty="0">
              <a:latin typeface="Comic Sans MS" panose="030F0702030302020204" pitchFamily="66" charset="0"/>
            </a:endParaRPr>
          </a:p>
          <a:p>
            <a:pPr algn="ctr"/>
            <a:r>
              <a:rPr lang="en-US" sz="2400" dirty="0" smtClean="0">
                <a:latin typeface="Comic Sans MS" panose="030F0702030302020204" pitchFamily="66" charset="0"/>
              </a:rPr>
              <a:t>Taps are dripping,</a:t>
            </a:r>
          </a:p>
          <a:p>
            <a:pPr algn="ctr"/>
            <a:r>
              <a:rPr lang="en-US" sz="2400" dirty="0" smtClean="0">
                <a:latin typeface="Comic Sans MS" panose="030F0702030302020204" pitchFamily="66" charset="0"/>
              </a:rPr>
              <a:t>Cupboards banging,</a:t>
            </a:r>
          </a:p>
          <a:p>
            <a:pPr algn="ctr"/>
            <a:r>
              <a:rPr lang="en-US" sz="2400" dirty="0" smtClean="0">
                <a:latin typeface="Comic Sans MS" panose="030F0702030302020204" pitchFamily="66" charset="0"/>
              </a:rPr>
              <a:t>Kettle boiling,</a:t>
            </a:r>
          </a:p>
          <a:p>
            <a:pPr algn="ctr"/>
            <a:r>
              <a:rPr lang="en-US" sz="2400" dirty="0" smtClean="0">
                <a:latin typeface="Comic Sans MS" panose="030F0702030302020204" pitchFamily="66" charset="0"/>
              </a:rPr>
              <a:t>Pans clanging,</a:t>
            </a:r>
          </a:p>
          <a:p>
            <a:pPr algn="ctr"/>
            <a:r>
              <a:rPr lang="en-US" sz="2400" dirty="0" smtClean="0">
                <a:latin typeface="Comic Sans MS" panose="030F0702030302020204" pitchFamily="66" charset="0"/>
              </a:rPr>
              <a:t>Chairs scraping,</a:t>
            </a:r>
          </a:p>
          <a:p>
            <a:pPr algn="ctr"/>
            <a:r>
              <a:rPr lang="en-US" sz="2400" dirty="0" smtClean="0">
                <a:latin typeface="Comic Sans MS" panose="030F0702030302020204" pitchFamily="66" charset="0"/>
              </a:rPr>
              <a:t>Cups cracking,</a:t>
            </a:r>
          </a:p>
          <a:p>
            <a:pPr algn="ctr"/>
            <a:r>
              <a:rPr lang="en-US" sz="2400" dirty="0" smtClean="0">
                <a:latin typeface="Comic Sans MS" panose="030F0702030302020204" pitchFamily="66" charset="0"/>
              </a:rPr>
              <a:t>Cutlery clinking,</a:t>
            </a:r>
          </a:p>
          <a:p>
            <a:pPr algn="ctr"/>
            <a:r>
              <a:rPr lang="en-US" sz="2400" dirty="0" smtClean="0">
                <a:latin typeface="Comic Sans MS" panose="030F0702030302020204" pitchFamily="66" charset="0"/>
              </a:rPr>
              <a:t>Plates stacking.</a:t>
            </a:r>
          </a:p>
        </p:txBody>
      </p:sp>
      <p:sp>
        <p:nvSpPr>
          <p:cNvPr id="7" name="Oval Callout 6"/>
          <p:cNvSpPr/>
          <p:nvPr/>
        </p:nvSpPr>
        <p:spPr>
          <a:xfrm>
            <a:off x="5593322" y="2728521"/>
            <a:ext cx="3083768" cy="1557821"/>
          </a:xfrm>
          <a:prstGeom prst="wedgeEllipseCallout">
            <a:avLst>
              <a:gd name="adj1" fmla="val 4231"/>
              <a:gd name="adj2" fmla="val 97201"/>
            </a:avLst>
          </a:prstGeom>
          <a:solidFill>
            <a:schemeClr val="bg1">
              <a:lumMod val="85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Comic Sans MS" panose="030F0702030302020204" pitchFamily="66" charset="0"/>
              </a:rPr>
              <a:t>Discuss the meaning of any new words you come </a:t>
            </a:r>
            <a:r>
              <a:rPr lang="en-US" dirty="0" smtClean="0">
                <a:solidFill>
                  <a:schemeClr val="tx1"/>
                </a:solidFill>
                <a:latin typeface="Comic Sans MS" panose="030F0702030302020204" pitchFamily="66" charset="0"/>
              </a:rPr>
              <a:t>across</a:t>
            </a:r>
            <a:r>
              <a:rPr lang="en-US" dirty="0">
                <a:solidFill>
                  <a:schemeClr val="tx1"/>
                </a:solidFill>
                <a:latin typeface="Comic Sans MS" panose="030F0702030302020204" pitchFamily="66" charset="0"/>
              </a:rPr>
              <a:t>!</a:t>
            </a:r>
            <a:endParaRPr lang="en-GB" dirty="0">
              <a:solidFill>
                <a:schemeClr val="tx1"/>
              </a:solidFill>
              <a:latin typeface="Comic Sans MS" panose="030F0702030302020204" pitchFamily="66" charset="0"/>
            </a:endParaRPr>
          </a:p>
        </p:txBody>
      </p:sp>
      <p:sp>
        <p:nvSpPr>
          <p:cNvPr id="8" name="Rounded Rectangle 7"/>
          <p:cNvSpPr/>
          <p:nvPr/>
        </p:nvSpPr>
        <p:spPr>
          <a:xfrm>
            <a:off x="467544" y="2564905"/>
            <a:ext cx="4968551" cy="4150504"/>
          </a:xfrm>
          <a:prstGeom prst="round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descr="81,085 Small Boy Stock Vector Illustration And Royalty Free Small ..."/>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8889" l="1159" r="94783"/>
                    </a14:imgEffect>
                  </a14:imgLayer>
                </a14:imgProps>
              </a:ext>
              <a:ext uri="{28A0092B-C50C-407E-A947-70E740481C1C}">
                <a14:useLocalDpi xmlns:a14="http://schemas.microsoft.com/office/drawing/2010/main" val="0"/>
              </a:ext>
            </a:extLst>
          </a:blip>
          <a:srcRect/>
          <a:stretch>
            <a:fillRect/>
          </a:stretch>
        </p:blipFill>
        <p:spPr bwMode="auto">
          <a:xfrm>
            <a:off x="6894174" y="4386827"/>
            <a:ext cx="1800836" cy="2348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638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576064"/>
          </a:xfrm>
          <a:ln w="38100">
            <a:solidFill>
              <a:srgbClr val="FFC000"/>
            </a:solidFill>
          </a:ln>
        </p:spPr>
        <p:txBody>
          <a:bodyPr>
            <a:noAutofit/>
          </a:bodyPr>
          <a:lstStyle/>
          <a:p>
            <a:r>
              <a:rPr lang="en-GB" sz="2400" dirty="0" smtClean="0">
                <a:latin typeface="Comic Sans MS" panose="030F0702030302020204" pitchFamily="66" charset="0"/>
              </a:rPr>
              <a:t>Lesson 7 – Sorting verbs.  </a:t>
            </a:r>
            <a:endParaRPr lang="en-GB" sz="1000" dirty="0">
              <a:latin typeface="Comic Sans MS" panose="030F0702030302020204" pitchFamily="66" charset="0"/>
            </a:endParaRPr>
          </a:p>
        </p:txBody>
      </p:sp>
      <p:sp>
        <p:nvSpPr>
          <p:cNvPr id="4" name="TextBox 3"/>
          <p:cNvSpPr txBox="1"/>
          <p:nvPr/>
        </p:nvSpPr>
        <p:spPr>
          <a:xfrm>
            <a:off x="369876" y="1052736"/>
            <a:ext cx="8424936" cy="2862322"/>
          </a:xfrm>
          <a:prstGeom prst="rect">
            <a:avLst/>
          </a:prstGeom>
          <a:noFill/>
        </p:spPr>
        <p:txBody>
          <a:bodyPr wrap="square" rtlCol="0">
            <a:spAutoFit/>
          </a:bodyPr>
          <a:lstStyle/>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pPr algn="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sp>
        <p:nvSpPr>
          <p:cNvPr id="6" name="TextBox 5"/>
          <p:cNvSpPr txBox="1"/>
          <p:nvPr/>
        </p:nvSpPr>
        <p:spPr>
          <a:xfrm>
            <a:off x="333872" y="1143693"/>
            <a:ext cx="8496943" cy="1107996"/>
          </a:xfrm>
          <a:prstGeom prst="rect">
            <a:avLst/>
          </a:prstGeom>
          <a:noFill/>
        </p:spPr>
        <p:txBody>
          <a:bodyPr wrap="square" rtlCol="0">
            <a:spAutoFit/>
          </a:bodyPr>
          <a:lstStyle/>
          <a:p>
            <a:pPr algn="ctr"/>
            <a:r>
              <a:rPr lang="en-GB" sz="2200" dirty="0" smtClean="0">
                <a:latin typeface="Comic Sans MS" panose="030F0702030302020204" pitchFamily="66" charset="0"/>
              </a:rPr>
              <a:t>Think back to the sounds you heard in your garden and the kitchen sounds from the poem. Sort the doing words into the setting where you would be most likely to hear the sound.</a:t>
            </a:r>
            <a:endParaRPr lang="en-GB" sz="2200" dirty="0">
              <a:latin typeface="Comic Sans MS" panose="030F0702030302020204" pitchFamily="66" charset="0"/>
            </a:endParaRPr>
          </a:p>
        </p:txBody>
      </p:sp>
      <p:pic>
        <p:nvPicPr>
          <p:cNvPr id="6146" name="Picture 2" descr="Home Garden Clip Art - Royalty Free - GoGraph"/>
          <p:cNvPicPr>
            <a:picLocks noChangeAspect="1" noChangeArrowheads="1"/>
          </p:cNvPicPr>
          <p:nvPr/>
        </p:nvPicPr>
        <p:blipFill rotWithShape="1">
          <a:blip r:embed="rId3">
            <a:extLst>
              <a:ext uri="{28A0092B-C50C-407E-A947-70E740481C1C}">
                <a14:useLocalDpi xmlns:a14="http://schemas.microsoft.com/office/drawing/2010/main" val="0"/>
              </a:ext>
            </a:extLst>
          </a:blip>
          <a:srcRect b="10764"/>
          <a:stretch/>
        </p:blipFill>
        <p:spPr bwMode="auto">
          <a:xfrm>
            <a:off x="1691680" y="2311067"/>
            <a:ext cx="2388870" cy="179028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95+ Kitchen Vector Art ... Kitchen Clipart | ClipartLoo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388213"/>
            <a:ext cx="2927521" cy="1760339"/>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2"/>
          <p:cNvSpPr/>
          <p:nvPr/>
        </p:nvSpPr>
        <p:spPr>
          <a:xfrm>
            <a:off x="6246576" y="4356337"/>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2060"/>
                </a:solidFill>
                <a:latin typeface="Comic Sans MS" panose="030F0702030302020204" pitchFamily="66" charset="0"/>
              </a:rPr>
              <a:t>birds </a:t>
            </a:r>
            <a:r>
              <a:rPr lang="en-GB" sz="2000" dirty="0" smtClean="0">
                <a:solidFill>
                  <a:srgbClr val="002060"/>
                </a:solidFill>
                <a:latin typeface="Comic Sans MS" panose="030F0702030302020204" pitchFamily="66" charset="0"/>
              </a:rPr>
              <a:t>tweeting</a:t>
            </a:r>
            <a:endParaRPr lang="en-GB" sz="2000" dirty="0">
              <a:solidFill>
                <a:srgbClr val="002060"/>
              </a:solidFill>
              <a:latin typeface="Comic Sans MS" panose="030F0702030302020204" pitchFamily="66" charset="0"/>
            </a:endParaRPr>
          </a:p>
        </p:txBody>
      </p:sp>
      <p:sp>
        <p:nvSpPr>
          <p:cNvPr id="16" name="Rounded Rectangle 15"/>
          <p:cNvSpPr/>
          <p:nvPr/>
        </p:nvSpPr>
        <p:spPr>
          <a:xfrm>
            <a:off x="971600" y="5159578"/>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2060"/>
                </a:solidFill>
                <a:latin typeface="Comic Sans MS" panose="030F0702030302020204" pitchFamily="66" charset="0"/>
              </a:rPr>
              <a:t>leaves rustling</a:t>
            </a:r>
          </a:p>
        </p:txBody>
      </p:sp>
      <p:sp>
        <p:nvSpPr>
          <p:cNvPr id="18" name="Rounded Rectangle 17"/>
          <p:cNvSpPr/>
          <p:nvPr/>
        </p:nvSpPr>
        <p:spPr>
          <a:xfrm>
            <a:off x="6284876" y="6021286"/>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2060"/>
                </a:solidFill>
                <a:latin typeface="Comic Sans MS" panose="030F0702030302020204" pitchFamily="66" charset="0"/>
              </a:rPr>
              <a:t>horns honking</a:t>
            </a:r>
          </a:p>
        </p:txBody>
      </p:sp>
      <p:sp>
        <p:nvSpPr>
          <p:cNvPr id="19" name="Rounded Rectangle 18"/>
          <p:cNvSpPr/>
          <p:nvPr/>
        </p:nvSpPr>
        <p:spPr>
          <a:xfrm>
            <a:off x="3631686" y="5546445"/>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2060"/>
                </a:solidFill>
                <a:latin typeface="Comic Sans MS" panose="030F0702030302020204" pitchFamily="66" charset="0"/>
              </a:rPr>
              <a:t>wind blowing</a:t>
            </a:r>
            <a:endParaRPr lang="en-GB" sz="2000" dirty="0">
              <a:solidFill>
                <a:srgbClr val="002060"/>
              </a:solidFill>
              <a:latin typeface="Comic Sans MS" panose="030F0702030302020204" pitchFamily="66" charset="0"/>
            </a:endParaRPr>
          </a:p>
        </p:txBody>
      </p:sp>
      <p:sp>
        <p:nvSpPr>
          <p:cNvPr id="20" name="Rounded Rectangle 19"/>
          <p:cNvSpPr/>
          <p:nvPr/>
        </p:nvSpPr>
        <p:spPr>
          <a:xfrm>
            <a:off x="978496" y="6010811"/>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2060"/>
                </a:solidFill>
                <a:latin typeface="Comic Sans MS" panose="030F0702030302020204" pitchFamily="66" charset="0"/>
              </a:rPr>
              <a:t>toaster popping</a:t>
            </a:r>
          </a:p>
        </p:txBody>
      </p:sp>
      <p:sp>
        <p:nvSpPr>
          <p:cNvPr id="21" name="Rounded Rectangle 20"/>
          <p:cNvSpPr/>
          <p:nvPr/>
        </p:nvSpPr>
        <p:spPr>
          <a:xfrm>
            <a:off x="967196" y="4308345"/>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2060"/>
                </a:solidFill>
                <a:latin typeface="Comic Sans MS" panose="030F0702030302020204" pitchFamily="66" charset="0"/>
              </a:rPr>
              <a:t>glasses clinking</a:t>
            </a:r>
            <a:endParaRPr lang="en-GB" sz="2000" dirty="0">
              <a:solidFill>
                <a:srgbClr val="002060"/>
              </a:solidFill>
              <a:latin typeface="Comic Sans MS" panose="030F0702030302020204" pitchFamily="66" charset="0"/>
            </a:endParaRPr>
          </a:p>
        </p:txBody>
      </p:sp>
      <p:sp>
        <p:nvSpPr>
          <p:cNvPr id="22" name="Rounded Rectangle 21"/>
          <p:cNvSpPr/>
          <p:nvPr/>
        </p:nvSpPr>
        <p:spPr>
          <a:xfrm>
            <a:off x="3628238" y="4647813"/>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2060"/>
                </a:solidFill>
                <a:latin typeface="Comic Sans MS" panose="030F0702030302020204" pitchFamily="66" charset="0"/>
              </a:rPr>
              <a:t>pans crashing</a:t>
            </a:r>
            <a:endParaRPr lang="en-GB" sz="2000" dirty="0">
              <a:solidFill>
                <a:srgbClr val="002060"/>
              </a:solidFill>
              <a:latin typeface="Comic Sans MS" panose="030F0702030302020204" pitchFamily="66" charset="0"/>
            </a:endParaRPr>
          </a:p>
        </p:txBody>
      </p:sp>
      <p:sp>
        <p:nvSpPr>
          <p:cNvPr id="23" name="Rounded Rectangle 22"/>
          <p:cNvSpPr/>
          <p:nvPr/>
        </p:nvSpPr>
        <p:spPr>
          <a:xfrm>
            <a:off x="6246576" y="5205494"/>
            <a:ext cx="2412268" cy="704333"/>
          </a:xfrm>
          <a:prstGeom prst="roundRect">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2060"/>
                </a:solidFill>
                <a:latin typeface="Comic Sans MS" panose="030F0702030302020204" pitchFamily="66" charset="0"/>
              </a:rPr>
              <a:t>mouths munching</a:t>
            </a:r>
          </a:p>
        </p:txBody>
      </p:sp>
    </p:spTree>
    <p:extLst>
      <p:ext uri="{BB962C8B-B14F-4D97-AF65-F5344CB8AC3E}">
        <p14:creationId xmlns:p14="http://schemas.microsoft.com/office/powerpoint/2010/main" val="81401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292080" y="42803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7 – Sorting verbs</a:t>
            </a:r>
            <a:endParaRPr lang="en-GB" sz="400" dirty="0">
              <a:latin typeface="Comic Sans MS" panose="030F0702030302020204" pitchFamily="66" charset="0"/>
            </a:endParaRPr>
          </a:p>
        </p:txBody>
      </p:sp>
      <p:pic>
        <p:nvPicPr>
          <p:cNvPr id="3" name="Picture 2" descr="Home Garden Clip Art - Royalty Free - GoGraph"/>
          <p:cNvPicPr>
            <a:picLocks noChangeAspect="1" noChangeArrowheads="1"/>
          </p:cNvPicPr>
          <p:nvPr/>
        </p:nvPicPr>
        <p:blipFill rotWithShape="1">
          <a:blip r:embed="rId2">
            <a:extLst>
              <a:ext uri="{28A0092B-C50C-407E-A947-70E740481C1C}">
                <a14:useLocalDpi xmlns:a14="http://schemas.microsoft.com/office/drawing/2010/main" val="0"/>
              </a:ext>
            </a:extLst>
          </a:blip>
          <a:srcRect b="10764"/>
          <a:stretch/>
        </p:blipFill>
        <p:spPr bwMode="auto">
          <a:xfrm>
            <a:off x="1457284" y="1587868"/>
            <a:ext cx="2232249" cy="167290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95+ Kitchen Vector Art ... Kitchen Clipart | ClipartLoo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11875" y="1587868"/>
            <a:ext cx="2772677" cy="16672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2129" y="118896"/>
            <a:ext cx="2790310" cy="646331"/>
          </a:xfrm>
          <a:prstGeom prst="rect">
            <a:avLst/>
          </a:prstGeom>
          <a:noFill/>
        </p:spPr>
        <p:txBody>
          <a:bodyPr wrap="square" rtlCol="0">
            <a:spAutoFit/>
          </a:bodyPr>
          <a:lstStyle/>
          <a:p>
            <a:r>
              <a:rPr lang="en-US" sz="3600" dirty="0" smtClean="0">
                <a:latin typeface="Comic Sans MS" panose="030F0702030302020204" pitchFamily="66" charset="0"/>
              </a:rPr>
              <a:t>ANSWERS</a:t>
            </a:r>
            <a:endParaRPr lang="en-GB" sz="3600" dirty="0">
              <a:latin typeface="Comic Sans MS" panose="030F0702030302020204" pitchFamily="66" charset="0"/>
            </a:endParaRPr>
          </a:p>
        </p:txBody>
      </p:sp>
      <p:sp>
        <p:nvSpPr>
          <p:cNvPr id="6" name="Rounded Rectangle 5"/>
          <p:cNvSpPr/>
          <p:nvPr/>
        </p:nvSpPr>
        <p:spPr>
          <a:xfrm>
            <a:off x="1421650" y="3453794"/>
            <a:ext cx="2412268" cy="704333"/>
          </a:xfrm>
          <a:prstGeom prst="roundRect">
            <a:avLst/>
          </a:prstGeom>
          <a:solidFill>
            <a:srgbClr val="CC99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660066"/>
                </a:solidFill>
                <a:latin typeface="Comic Sans MS" panose="030F0702030302020204" pitchFamily="66" charset="0"/>
              </a:rPr>
              <a:t>birds </a:t>
            </a:r>
            <a:r>
              <a:rPr lang="en-GB" sz="2000" dirty="0" smtClean="0">
                <a:solidFill>
                  <a:srgbClr val="660066"/>
                </a:solidFill>
                <a:latin typeface="Comic Sans MS" panose="030F0702030302020204" pitchFamily="66" charset="0"/>
              </a:rPr>
              <a:t>tweeting</a:t>
            </a:r>
            <a:endParaRPr lang="en-GB" sz="2000" dirty="0">
              <a:solidFill>
                <a:srgbClr val="660066"/>
              </a:solidFill>
              <a:latin typeface="Comic Sans MS" panose="030F0702030302020204" pitchFamily="66" charset="0"/>
            </a:endParaRPr>
          </a:p>
        </p:txBody>
      </p:sp>
      <p:sp>
        <p:nvSpPr>
          <p:cNvPr id="7" name="Rounded Rectangle 6"/>
          <p:cNvSpPr/>
          <p:nvPr/>
        </p:nvSpPr>
        <p:spPr>
          <a:xfrm>
            <a:off x="1424823" y="4295646"/>
            <a:ext cx="2412268" cy="704333"/>
          </a:xfrm>
          <a:prstGeom prst="roundRect">
            <a:avLst/>
          </a:prstGeom>
          <a:solidFill>
            <a:srgbClr val="CC99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660066"/>
                </a:solidFill>
                <a:latin typeface="Comic Sans MS" panose="030F0702030302020204" pitchFamily="66" charset="0"/>
              </a:rPr>
              <a:t>leaves rustling</a:t>
            </a:r>
          </a:p>
        </p:txBody>
      </p:sp>
      <p:sp>
        <p:nvSpPr>
          <p:cNvPr id="8" name="Rounded Rectangle 7"/>
          <p:cNvSpPr/>
          <p:nvPr/>
        </p:nvSpPr>
        <p:spPr>
          <a:xfrm>
            <a:off x="1457284" y="6023507"/>
            <a:ext cx="2412268" cy="704333"/>
          </a:xfrm>
          <a:prstGeom prst="roundRect">
            <a:avLst/>
          </a:prstGeom>
          <a:solidFill>
            <a:srgbClr val="CC99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660066"/>
                </a:solidFill>
                <a:latin typeface="Comic Sans MS" panose="030F0702030302020204" pitchFamily="66" charset="0"/>
              </a:rPr>
              <a:t>horns honking</a:t>
            </a:r>
          </a:p>
        </p:txBody>
      </p:sp>
      <p:sp>
        <p:nvSpPr>
          <p:cNvPr id="9" name="Rounded Rectangle 8"/>
          <p:cNvSpPr/>
          <p:nvPr/>
        </p:nvSpPr>
        <p:spPr>
          <a:xfrm>
            <a:off x="1441580" y="5159577"/>
            <a:ext cx="2412268" cy="704333"/>
          </a:xfrm>
          <a:prstGeom prst="roundRect">
            <a:avLst/>
          </a:prstGeom>
          <a:solidFill>
            <a:srgbClr val="CC99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660066"/>
                </a:solidFill>
                <a:latin typeface="Comic Sans MS" panose="030F0702030302020204" pitchFamily="66" charset="0"/>
              </a:rPr>
              <a:t>wind blowing</a:t>
            </a:r>
            <a:endParaRPr lang="en-GB" sz="2000" dirty="0">
              <a:solidFill>
                <a:srgbClr val="660066"/>
              </a:solidFill>
              <a:latin typeface="Comic Sans MS" panose="030F0702030302020204" pitchFamily="66" charset="0"/>
            </a:endParaRPr>
          </a:p>
        </p:txBody>
      </p:sp>
      <p:sp>
        <p:nvSpPr>
          <p:cNvPr id="10" name="Rounded Rectangle 9"/>
          <p:cNvSpPr/>
          <p:nvPr/>
        </p:nvSpPr>
        <p:spPr>
          <a:xfrm>
            <a:off x="5292080" y="5987059"/>
            <a:ext cx="2412268" cy="704333"/>
          </a:xfrm>
          <a:prstGeom prst="roundRect">
            <a:avLst/>
          </a:prstGeom>
          <a:solidFill>
            <a:srgbClr val="99FF99"/>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8000"/>
                </a:solidFill>
                <a:latin typeface="Comic Sans MS" panose="030F0702030302020204" pitchFamily="66" charset="0"/>
              </a:rPr>
              <a:t>toaster popping</a:t>
            </a:r>
          </a:p>
        </p:txBody>
      </p:sp>
      <p:sp>
        <p:nvSpPr>
          <p:cNvPr id="11" name="Rounded Rectangle 10"/>
          <p:cNvSpPr/>
          <p:nvPr/>
        </p:nvSpPr>
        <p:spPr>
          <a:xfrm>
            <a:off x="5292080" y="3465919"/>
            <a:ext cx="2412268" cy="704333"/>
          </a:xfrm>
          <a:prstGeom prst="roundRect">
            <a:avLst/>
          </a:prstGeom>
          <a:solidFill>
            <a:srgbClr val="99FF99"/>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8000"/>
                </a:solidFill>
                <a:latin typeface="Comic Sans MS" panose="030F0702030302020204" pitchFamily="66" charset="0"/>
              </a:rPr>
              <a:t>glasses clinking</a:t>
            </a:r>
            <a:endParaRPr lang="en-GB" sz="2000" dirty="0">
              <a:solidFill>
                <a:srgbClr val="008000"/>
              </a:solidFill>
              <a:latin typeface="Comic Sans MS" panose="030F0702030302020204" pitchFamily="66" charset="0"/>
            </a:endParaRPr>
          </a:p>
        </p:txBody>
      </p:sp>
      <p:sp>
        <p:nvSpPr>
          <p:cNvPr id="12" name="Rounded Rectangle 11"/>
          <p:cNvSpPr/>
          <p:nvPr/>
        </p:nvSpPr>
        <p:spPr>
          <a:xfrm>
            <a:off x="5292100" y="4306299"/>
            <a:ext cx="2412268" cy="704333"/>
          </a:xfrm>
          <a:prstGeom prst="roundRect">
            <a:avLst/>
          </a:prstGeom>
          <a:solidFill>
            <a:srgbClr val="99FF99"/>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8000"/>
                </a:solidFill>
                <a:latin typeface="Comic Sans MS" panose="030F0702030302020204" pitchFamily="66" charset="0"/>
              </a:rPr>
              <a:t>pans crashing</a:t>
            </a:r>
            <a:endParaRPr lang="en-GB" sz="2000" dirty="0">
              <a:solidFill>
                <a:srgbClr val="008000"/>
              </a:solidFill>
              <a:latin typeface="Comic Sans MS" panose="030F0702030302020204" pitchFamily="66" charset="0"/>
            </a:endParaRPr>
          </a:p>
        </p:txBody>
      </p:sp>
      <p:sp>
        <p:nvSpPr>
          <p:cNvPr id="13" name="Rounded Rectangle 12"/>
          <p:cNvSpPr/>
          <p:nvPr/>
        </p:nvSpPr>
        <p:spPr>
          <a:xfrm>
            <a:off x="5292080" y="5146679"/>
            <a:ext cx="2412268" cy="704333"/>
          </a:xfrm>
          <a:prstGeom prst="roundRect">
            <a:avLst/>
          </a:prstGeom>
          <a:solidFill>
            <a:srgbClr val="99FF99"/>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8000"/>
                </a:solidFill>
                <a:latin typeface="Comic Sans MS" panose="030F0702030302020204" pitchFamily="66" charset="0"/>
              </a:rPr>
              <a:t>mouths munching</a:t>
            </a:r>
          </a:p>
        </p:txBody>
      </p:sp>
      <p:sp>
        <p:nvSpPr>
          <p:cNvPr id="14" name="TextBox 13"/>
          <p:cNvSpPr txBox="1"/>
          <p:nvPr/>
        </p:nvSpPr>
        <p:spPr>
          <a:xfrm>
            <a:off x="1727684" y="861738"/>
            <a:ext cx="2016224" cy="646331"/>
          </a:xfrm>
          <a:prstGeom prst="rect">
            <a:avLst/>
          </a:prstGeom>
          <a:noFill/>
        </p:spPr>
        <p:txBody>
          <a:bodyPr wrap="square" rtlCol="0">
            <a:spAutoFit/>
          </a:bodyPr>
          <a:lstStyle/>
          <a:p>
            <a:r>
              <a:rPr lang="en-US" sz="3600" dirty="0" smtClean="0">
                <a:solidFill>
                  <a:srgbClr val="660066"/>
                </a:solidFill>
                <a:latin typeface="Comic Sans MS" panose="030F0702030302020204" pitchFamily="66" charset="0"/>
              </a:rPr>
              <a:t>garden</a:t>
            </a:r>
            <a:endParaRPr lang="en-GB" sz="3600" dirty="0">
              <a:solidFill>
                <a:srgbClr val="660066"/>
              </a:solidFill>
              <a:latin typeface="Comic Sans MS" panose="030F0702030302020204" pitchFamily="66" charset="0"/>
            </a:endParaRPr>
          </a:p>
        </p:txBody>
      </p:sp>
      <p:sp>
        <p:nvSpPr>
          <p:cNvPr id="15" name="TextBox 14"/>
          <p:cNvSpPr txBox="1"/>
          <p:nvPr/>
        </p:nvSpPr>
        <p:spPr>
          <a:xfrm>
            <a:off x="5490101" y="880778"/>
            <a:ext cx="2016224" cy="646331"/>
          </a:xfrm>
          <a:prstGeom prst="rect">
            <a:avLst/>
          </a:prstGeom>
          <a:noFill/>
        </p:spPr>
        <p:txBody>
          <a:bodyPr wrap="square" rtlCol="0">
            <a:spAutoFit/>
          </a:bodyPr>
          <a:lstStyle/>
          <a:p>
            <a:r>
              <a:rPr lang="en-US" sz="3600" dirty="0" smtClean="0">
                <a:solidFill>
                  <a:srgbClr val="008000"/>
                </a:solidFill>
                <a:latin typeface="Comic Sans MS" panose="030F0702030302020204" pitchFamily="66" charset="0"/>
              </a:rPr>
              <a:t>kitchen</a:t>
            </a:r>
            <a:endParaRPr lang="en-GB" sz="3600" dirty="0">
              <a:solidFill>
                <a:srgbClr val="008000"/>
              </a:solidFill>
              <a:latin typeface="Comic Sans MS" panose="030F0702030302020204" pitchFamily="66" charset="0"/>
            </a:endParaRPr>
          </a:p>
        </p:txBody>
      </p:sp>
    </p:spTree>
    <p:extLst>
      <p:ext uri="{BB962C8B-B14F-4D97-AF65-F5344CB8AC3E}">
        <p14:creationId xmlns:p14="http://schemas.microsoft.com/office/powerpoint/2010/main" val="3987647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576064"/>
          </a:xfrm>
          <a:ln w="38100">
            <a:solidFill>
              <a:srgbClr val="FFC000"/>
            </a:solidFill>
          </a:ln>
        </p:spPr>
        <p:txBody>
          <a:bodyPr>
            <a:noAutofit/>
          </a:bodyPr>
          <a:lstStyle/>
          <a:p>
            <a:r>
              <a:rPr lang="en-GB" sz="1800" dirty="0" smtClean="0">
                <a:latin typeface="Comic Sans MS" panose="030F0702030302020204" pitchFamily="66" charset="0"/>
              </a:rPr>
              <a:t>Lessons 8 – Collecting ideas.  </a:t>
            </a:r>
            <a:endParaRPr lang="en-GB" sz="800" dirty="0">
              <a:latin typeface="Comic Sans MS" panose="030F0702030302020204" pitchFamily="66" charset="0"/>
            </a:endParaRPr>
          </a:p>
        </p:txBody>
      </p:sp>
      <p:sp>
        <p:nvSpPr>
          <p:cNvPr id="4" name="TextBox 3"/>
          <p:cNvSpPr txBox="1"/>
          <p:nvPr/>
        </p:nvSpPr>
        <p:spPr>
          <a:xfrm>
            <a:off x="369876" y="1052736"/>
            <a:ext cx="8424936" cy="2862322"/>
          </a:xfrm>
          <a:prstGeom prst="rect">
            <a:avLst/>
          </a:prstGeom>
          <a:noFill/>
        </p:spPr>
        <p:txBody>
          <a:bodyPr wrap="square" rtlCol="0">
            <a:spAutoFit/>
          </a:bodyPr>
          <a:lstStyle/>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pPr algn="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sp>
        <p:nvSpPr>
          <p:cNvPr id="6" name="TextBox 5"/>
          <p:cNvSpPr txBox="1"/>
          <p:nvPr/>
        </p:nvSpPr>
        <p:spPr>
          <a:xfrm>
            <a:off x="514384" y="1076543"/>
            <a:ext cx="8135920" cy="1200329"/>
          </a:xfrm>
          <a:prstGeom prst="rect">
            <a:avLst/>
          </a:prstGeom>
          <a:noFill/>
        </p:spPr>
        <p:txBody>
          <a:bodyPr wrap="square" rtlCol="0">
            <a:spAutoFit/>
          </a:bodyPr>
          <a:lstStyle/>
          <a:p>
            <a:pPr algn="ctr"/>
            <a:r>
              <a:rPr lang="en-GB" dirty="0" smtClean="0">
                <a:latin typeface="Comic Sans MS" panose="030F0702030302020204" pitchFamily="66" charset="0"/>
              </a:rPr>
              <a:t>We are going to write the next verse of our poem about a farmyard. </a:t>
            </a:r>
            <a:r>
              <a:rPr lang="en-GB" dirty="0" smtClean="0">
                <a:latin typeface="Comic Sans MS" panose="030F0702030302020204" pitchFamily="66" charset="0"/>
              </a:rPr>
              <a:t>Today we are going to gather our ideas ready for writing this verse. </a:t>
            </a:r>
            <a:r>
              <a:rPr lang="en-GB" dirty="0">
                <a:latin typeface="Comic Sans MS" panose="030F0702030302020204" pitchFamily="66" charset="0"/>
              </a:rPr>
              <a:t>M</a:t>
            </a:r>
            <a:r>
              <a:rPr lang="en-GB" dirty="0" smtClean="0">
                <a:latin typeface="Comic Sans MS" panose="030F0702030302020204" pitchFamily="66" charset="0"/>
              </a:rPr>
              <a:t>ake </a:t>
            </a:r>
            <a:r>
              <a:rPr lang="en-GB" dirty="0" smtClean="0">
                <a:latin typeface="Comic Sans MS" panose="030F0702030302020204" pitchFamily="66" charset="0"/>
              </a:rPr>
              <a:t>a list (with words or drawings) of all the sounds you </a:t>
            </a:r>
            <a:r>
              <a:rPr lang="en-GB" dirty="0" smtClean="0">
                <a:latin typeface="Comic Sans MS" panose="030F0702030302020204" pitchFamily="66" charset="0"/>
              </a:rPr>
              <a:t>would be able to hear at a farm, using the picture clues to help you.</a:t>
            </a:r>
            <a:endParaRPr lang="en-GB" dirty="0" smtClean="0">
              <a:latin typeface="Comic Sans MS" panose="030F0702030302020204" pitchFamily="66" charset="0"/>
            </a:endParaRPr>
          </a:p>
        </p:txBody>
      </p:sp>
      <p:pic>
        <p:nvPicPr>
          <p:cNvPr id="3076" name="Picture 4" descr="Farmyard Animals &amp; Tractor Scene 100% Cotton Remnant (42 x 112cm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93850" y="2348880"/>
            <a:ext cx="4376987" cy="4376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4485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Farmyard Animals &amp; Tractor Scene 100% Cotton Remnant (42 x 112cm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844824"/>
            <a:ext cx="4376987" cy="43769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39552" y="982469"/>
            <a:ext cx="8135920" cy="646331"/>
          </a:xfrm>
          <a:prstGeom prst="rect">
            <a:avLst/>
          </a:prstGeom>
          <a:noFill/>
        </p:spPr>
        <p:txBody>
          <a:bodyPr wrap="square" rtlCol="0">
            <a:spAutoFit/>
          </a:bodyPr>
          <a:lstStyle/>
          <a:p>
            <a:pPr algn="ctr"/>
            <a:r>
              <a:rPr lang="en-GB" dirty="0" smtClean="0">
                <a:latin typeface="Comic Sans MS" panose="030F0702030302020204" pitchFamily="66" charset="0"/>
              </a:rPr>
              <a:t>Here are some of the ideas we came up with! You might have thought of others too </a:t>
            </a:r>
            <a:r>
              <a:rPr lang="en-GB" dirty="0" smtClean="0">
                <a:latin typeface="Comic Sans MS" panose="030F0702030302020204" pitchFamily="66" charset="0"/>
                <a:sym typeface="Wingdings" panose="05000000000000000000" pitchFamily="2" charset="2"/>
              </a:rPr>
              <a:t> </a:t>
            </a:r>
            <a:endParaRPr lang="en-GB" dirty="0" smtClean="0">
              <a:latin typeface="Comic Sans MS" panose="030F0702030302020204" pitchFamily="66" charset="0"/>
            </a:endParaRPr>
          </a:p>
        </p:txBody>
      </p:sp>
      <p:cxnSp>
        <p:nvCxnSpPr>
          <p:cNvPr id="5" name="Straight Arrow Connector 4"/>
          <p:cNvCxnSpPr/>
          <p:nvPr/>
        </p:nvCxnSpPr>
        <p:spPr>
          <a:xfrm flipV="1">
            <a:off x="5039560" y="2135971"/>
            <a:ext cx="1260632" cy="6842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6485775" y="1951305"/>
            <a:ext cx="2160240" cy="369332"/>
          </a:xfrm>
          <a:prstGeom prst="rect">
            <a:avLst/>
          </a:prstGeom>
          <a:noFill/>
        </p:spPr>
        <p:txBody>
          <a:bodyPr wrap="square" rtlCol="0">
            <a:spAutoFit/>
          </a:bodyPr>
          <a:lstStyle/>
          <a:p>
            <a:r>
              <a:rPr lang="en-US" dirty="0" smtClean="0">
                <a:latin typeface="Comic Sans MS" panose="030F0702030302020204" pitchFamily="66" charset="0"/>
              </a:rPr>
              <a:t>chickens clucking</a:t>
            </a:r>
            <a:endParaRPr lang="en-GB" dirty="0">
              <a:latin typeface="Comic Sans MS" panose="030F0702030302020204" pitchFamily="66" charset="0"/>
            </a:endParaRPr>
          </a:p>
        </p:txBody>
      </p:sp>
      <p:cxnSp>
        <p:nvCxnSpPr>
          <p:cNvPr id="7" name="Straight Arrow Connector 6"/>
          <p:cNvCxnSpPr/>
          <p:nvPr/>
        </p:nvCxnSpPr>
        <p:spPr>
          <a:xfrm>
            <a:off x="4895544" y="4305849"/>
            <a:ext cx="1260632" cy="5925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300192" y="4180438"/>
            <a:ext cx="2160240" cy="369332"/>
          </a:xfrm>
          <a:prstGeom prst="rect">
            <a:avLst/>
          </a:prstGeom>
          <a:noFill/>
        </p:spPr>
        <p:txBody>
          <a:bodyPr wrap="square" rtlCol="0">
            <a:spAutoFit/>
          </a:bodyPr>
          <a:lstStyle/>
          <a:p>
            <a:r>
              <a:rPr lang="en-US" dirty="0">
                <a:latin typeface="Comic Sans MS" panose="030F0702030302020204" pitchFamily="66" charset="0"/>
              </a:rPr>
              <a:t>c</a:t>
            </a:r>
            <a:r>
              <a:rPr lang="en-US" dirty="0" smtClean="0">
                <a:latin typeface="Comic Sans MS" panose="030F0702030302020204" pitchFamily="66" charset="0"/>
              </a:rPr>
              <a:t>ows mooing</a:t>
            </a:r>
            <a:endParaRPr lang="en-GB" dirty="0">
              <a:latin typeface="Comic Sans MS" panose="030F0702030302020204" pitchFamily="66" charset="0"/>
            </a:endParaRPr>
          </a:p>
        </p:txBody>
      </p:sp>
      <p:sp>
        <p:nvSpPr>
          <p:cNvPr id="10" name="TextBox 9"/>
          <p:cNvSpPr txBox="1"/>
          <p:nvPr/>
        </p:nvSpPr>
        <p:spPr>
          <a:xfrm>
            <a:off x="6485775" y="4994571"/>
            <a:ext cx="2160240" cy="369332"/>
          </a:xfrm>
          <a:prstGeom prst="rect">
            <a:avLst/>
          </a:prstGeom>
          <a:noFill/>
        </p:spPr>
        <p:txBody>
          <a:bodyPr wrap="square" rtlCol="0">
            <a:spAutoFit/>
          </a:bodyPr>
          <a:lstStyle/>
          <a:p>
            <a:r>
              <a:rPr lang="en-US" dirty="0">
                <a:latin typeface="Comic Sans MS" panose="030F0702030302020204" pitchFamily="66" charset="0"/>
              </a:rPr>
              <a:t>t</a:t>
            </a:r>
            <a:r>
              <a:rPr lang="en-US" dirty="0" smtClean="0">
                <a:latin typeface="Comic Sans MS" panose="030F0702030302020204" pitchFamily="66" charset="0"/>
              </a:rPr>
              <a:t>ractor rumbling</a:t>
            </a:r>
            <a:endParaRPr lang="en-GB" dirty="0">
              <a:latin typeface="Comic Sans MS" panose="030F0702030302020204" pitchFamily="66" charset="0"/>
            </a:endParaRPr>
          </a:p>
        </p:txBody>
      </p:sp>
      <p:cxnSp>
        <p:nvCxnSpPr>
          <p:cNvPr id="11" name="Straight Arrow Connector 10"/>
          <p:cNvCxnSpPr/>
          <p:nvPr/>
        </p:nvCxnSpPr>
        <p:spPr>
          <a:xfrm>
            <a:off x="4015947" y="5179237"/>
            <a:ext cx="2284245"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040262" y="5842917"/>
            <a:ext cx="1827882" cy="15045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012160" y="5814506"/>
            <a:ext cx="2160240" cy="369332"/>
          </a:xfrm>
          <a:prstGeom prst="rect">
            <a:avLst/>
          </a:prstGeom>
          <a:noFill/>
        </p:spPr>
        <p:txBody>
          <a:bodyPr wrap="square" rtlCol="0">
            <a:spAutoFit/>
          </a:bodyPr>
          <a:lstStyle/>
          <a:p>
            <a:r>
              <a:rPr lang="en-US" dirty="0">
                <a:latin typeface="Comic Sans MS" panose="030F0702030302020204" pitchFamily="66" charset="0"/>
              </a:rPr>
              <a:t>d</a:t>
            </a:r>
            <a:r>
              <a:rPr lang="en-US" dirty="0" smtClean="0">
                <a:latin typeface="Comic Sans MS" panose="030F0702030302020204" pitchFamily="66" charset="0"/>
              </a:rPr>
              <a:t>ogs barking </a:t>
            </a:r>
            <a:endParaRPr lang="en-GB" dirty="0">
              <a:latin typeface="Comic Sans MS" panose="030F0702030302020204" pitchFamily="66" charset="0"/>
            </a:endParaRPr>
          </a:p>
        </p:txBody>
      </p:sp>
      <p:cxnSp>
        <p:nvCxnSpPr>
          <p:cNvPr id="17" name="Straight Arrow Connector 16"/>
          <p:cNvCxnSpPr/>
          <p:nvPr/>
        </p:nvCxnSpPr>
        <p:spPr>
          <a:xfrm>
            <a:off x="2779630" y="2924944"/>
            <a:ext cx="3088514" cy="36004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076497" y="3065871"/>
            <a:ext cx="2160240" cy="369332"/>
          </a:xfrm>
          <a:prstGeom prst="rect">
            <a:avLst/>
          </a:prstGeom>
          <a:noFill/>
        </p:spPr>
        <p:txBody>
          <a:bodyPr wrap="square" rtlCol="0">
            <a:spAutoFit/>
          </a:bodyPr>
          <a:lstStyle/>
          <a:p>
            <a:r>
              <a:rPr lang="en-US" dirty="0">
                <a:latin typeface="Comic Sans MS" panose="030F0702030302020204" pitchFamily="66" charset="0"/>
              </a:rPr>
              <a:t>g</a:t>
            </a:r>
            <a:r>
              <a:rPr lang="en-US" dirty="0" smtClean="0">
                <a:latin typeface="Comic Sans MS" panose="030F0702030302020204" pitchFamily="66" charset="0"/>
              </a:rPr>
              <a:t>ate creaking</a:t>
            </a:r>
            <a:endParaRPr lang="en-GB" dirty="0">
              <a:latin typeface="Comic Sans MS" panose="030F0702030302020204" pitchFamily="66" charset="0"/>
            </a:endParaRPr>
          </a:p>
        </p:txBody>
      </p:sp>
      <p:sp>
        <p:nvSpPr>
          <p:cNvPr id="20" name="Title 1"/>
          <p:cNvSpPr txBox="1">
            <a:spLocks/>
          </p:cNvSpPr>
          <p:nvPr/>
        </p:nvSpPr>
        <p:spPr>
          <a:xfrm>
            <a:off x="5292080" y="42803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a:t>
            </a:r>
            <a:r>
              <a:rPr lang="en-GB" sz="1100" dirty="0" smtClean="0">
                <a:latin typeface="Comic Sans MS" panose="030F0702030302020204" pitchFamily="66" charset="0"/>
              </a:rPr>
              <a:t>8 </a:t>
            </a:r>
            <a:r>
              <a:rPr lang="en-GB" sz="1100" dirty="0" smtClean="0">
                <a:latin typeface="Comic Sans MS" panose="030F0702030302020204" pitchFamily="66" charset="0"/>
              </a:rPr>
              <a:t>– </a:t>
            </a:r>
            <a:r>
              <a:rPr lang="en-GB" sz="1100" dirty="0" smtClean="0">
                <a:latin typeface="Comic Sans MS" panose="030F0702030302020204" pitchFamily="66" charset="0"/>
              </a:rPr>
              <a:t>Collecting ideas</a:t>
            </a:r>
            <a:endParaRPr lang="en-GB" sz="400" dirty="0">
              <a:latin typeface="Comic Sans MS" panose="030F0702030302020204" pitchFamily="66" charset="0"/>
            </a:endParaRPr>
          </a:p>
        </p:txBody>
      </p:sp>
    </p:spTree>
    <p:extLst>
      <p:ext uri="{BB962C8B-B14F-4D97-AF65-F5344CB8AC3E}">
        <p14:creationId xmlns:p14="http://schemas.microsoft.com/office/powerpoint/2010/main" val="84551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750842" y="4869160"/>
            <a:ext cx="7709590" cy="1860701"/>
          </a:xfrm>
          <a:prstGeom prst="round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14" name="Rectangle 2"/>
          <p:cNvSpPr>
            <a:spLocks noChangeArrowheads="1"/>
          </p:cNvSpPr>
          <p:nvPr/>
        </p:nvSpPr>
        <p:spPr bwMode="auto">
          <a:xfrm>
            <a:off x="395536" y="1313473"/>
            <a:ext cx="8424936" cy="496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sz="2400" dirty="0" smtClean="0">
                <a:solidFill>
                  <a:schemeClr val="tx1"/>
                </a:solidFill>
                <a:latin typeface="Comic Sans MS" panose="030F0702030302020204" pitchFamily="66" charset="0"/>
              </a:rPr>
              <a:t>Using your </a:t>
            </a:r>
            <a:r>
              <a:rPr lang="en-US" altLang="en-US" sz="2400" dirty="0" smtClean="0">
                <a:solidFill>
                  <a:schemeClr val="tx1"/>
                </a:solidFill>
                <a:latin typeface="Comic Sans MS" panose="030F0702030302020204" pitchFamily="66" charset="0"/>
              </a:rPr>
              <a:t>farmyard ideas </a:t>
            </a:r>
            <a:r>
              <a:rPr lang="en-US" altLang="en-US" sz="2400" dirty="0" smtClean="0">
                <a:solidFill>
                  <a:schemeClr val="tx1"/>
                </a:solidFill>
                <a:latin typeface="Comic Sans MS" panose="030F0702030302020204" pitchFamily="66" charset="0"/>
              </a:rPr>
              <a:t>you </a:t>
            </a:r>
            <a:r>
              <a:rPr lang="en-US" altLang="en-US" sz="2400" dirty="0" smtClean="0">
                <a:solidFill>
                  <a:schemeClr val="tx1"/>
                </a:solidFill>
                <a:latin typeface="Comic Sans MS" panose="030F0702030302020204" pitchFamily="66" charset="0"/>
              </a:rPr>
              <a:t>came up with yesterday, </a:t>
            </a:r>
            <a:r>
              <a:rPr lang="en-US" altLang="en-US" sz="2400" dirty="0" smtClean="0">
                <a:solidFill>
                  <a:schemeClr val="tx1"/>
                </a:solidFill>
                <a:latin typeface="Comic Sans MS" panose="030F0702030302020204" pitchFamily="66" charset="0"/>
              </a:rPr>
              <a:t>we would like you to have a go at writing </a:t>
            </a:r>
            <a:r>
              <a:rPr lang="en-US" altLang="en-US" sz="2400" dirty="0" smtClean="0">
                <a:solidFill>
                  <a:schemeClr val="tx1"/>
                </a:solidFill>
                <a:latin typeface="Comic Sans MS" panose="030F0702030302020204" pitchFamily="66" charset="0"/>
              </a:rPr>
              <a:t>another </a:t>
            </a:r>
            <a:r>
              <a:rPr lang="en-US" altLang="en-US" sz="2400" dirty="0" smtClean="0">
                <a:solidFill>
                  <a:schemeClr val="tx1"/>
                </a:solidFill>
                <a:latin typeface="Comic Sans MS" panose="030F0702030302020204" pitchFamily="66" charset="0"/>
              </a:rPr>
              <a:t>verse </a:t>
            </a:r>
            <a:r>
              <a:rPr lang="en-US" altLang="en-US" sz="2400" dirty="0" smtClean="0">
                <a:solidFill>
                  <a:schemeClr val="tx1"/>
                </a:solidFill>
                <a:latin typeface="Comic Sans MS" panose="030F0702030302020204" pitchFamily="66" charset="0"/>
              </a:rPr>
              <a:t>for </a:t>
            </a:r>
            <a:r>
              <a:rPr lang="en-US" altLang="en-US" sz="2400" dirty="0" smtClean="0">
                <a:solidFill>
                  <a:schemeClr val="tx1"/>
                </a:solidFill>
                <a:latin typeface="Comic Sans MS" panose="030F0702030302020204" pitchFamily="66" charset="0"/>
              </a:rPr>
              <a:t>your </a:t>
            </a:r>
            <a:r>
              <a:rPr lang="en-US" altLang="en-US" sz="2400" dirty="0" smtClean="0">
                <a:solidFill>
                  <a:schemeClr val="tx1"/>
                </a:solidFill>
                <a:latin typeface="Comic Sans MS" panose="030F0702030302020204" pitchFamily="66" charset="0"/>
              </a:rPr>
              <a:t>poem.</a:t>
            </a:r>
          </a:p>
          <a:p>
            <a:pPr algn="ctr" eaLnBrk="1" hangingPunct="1">
              <a:lnSpc>
                <a:spcPct val="100000"/>
              </a:lnSpc>
              <a:spcBef>
                <a:spcPct val="0"/>
              </a:spcBef>
              <a:buFontTx/>
              <a:buNone/>
            </a:pPr>
            <a:endParaRPr lang="en-US" altLang="en-US" sz="2400" dirty="0">
              <a:solidFill>
                <a:schemeClr val="tx1"/>
              </a:solidFill>
              <a:latin typeface="Comic Sans MS" panose="030F0702030302020204" pitchFamily="66" charset="0"/>
            </a:endParaRPr>
          </a:p>
          <a:p>
            <a:pPr algn="ctr" eaLnBrk="1" hangingPunct="1">
              <a:lnSpc>
                <a:spcPct val="150000"/>
              </a:lnSpc>
              <a:spcBef>
                <a:spcPct val="0"/>
              </a:spcBef>
              <a:buFontTx/>
              <a:buNone/>
            </a:pPr>
            <a:r>
              <a:rPr lang="en-US" altLang="en-US" sz="2400" dirty="0" smtClean="0">
                <a:solidFill>
                  <a:schemeClr val="tx1"/>
                </a:solidFill>
                <a:latin typeface="Comic Sans MS" panose="030F0702030302020204" pitchFamily="66" charset="0"/>
              </a:rPr>
              <a:t>You can use the structure of the ‘Noises Off’ poem to help you. </a:t>
            </a:r>
          </a:p>
          <a:p>
            <a:pPr algn="ctr" eaLnBrk="1" hangingPunct="1">
              <a:lnSpc>
                <a:spcPct val="150000"/>
              </a:lnSpc>
              <a:spcBef>
                <a:spcPct val="0"/>
              </a:spcBef>
              <a:buFontTx/>
              <a:buNone/>
            </a:pPr>
            <a:endParaRPr lang="en-US" altLang="en-US" sz="1100" dirty="0">
              <a:solidFill>
                <a:schemeClr val="tx1"/>
              </a:solidFill>
              <a:latin typeface="Comic Sans MS" panose="030F0702030302020204" pitchFamily="66" charset="0"/>
            </a:endParaRPr>
          </a:p>
          <a:p>
            <a:pPr algn="ctr" eaLnBrk="1" hangingPunct="1">
              <a:lnSpc>
                <a:spcPct val="150000"/>
              </a:lnSpc>
              <a:spcBef>
                <a:spcPct val="0"/>
              </a:spcBef>
              <a:buFontTx/>
              <a:buNone/>
            </a:pPr>
            <a:r>
              <a:rPr lang="en-US" altLang="en-US" sz="2400" dirty="0" smtClean="0">
                <a:solidFill>
                  <a:schemeClr val="tx1"/>
                </a:solidFill>
                <a:latin typeface="Comic Sans MS" panose="030F0702030302020204" pitchFamily="66" charset="0"/>
              </a:rPr>
              <a:t>Remember:</a:t>
            </a:r>
          </a:p>
          <a:p>
            <a:pPr algn="ctr" eaLnBrk="1" hangingPunct="1">
              <a:lnSpc>
                <a:spcPct val="100000"/>
              </a:lnSpc>
              <a:spcBef>
                <a:spcPct val="0"/>
              </a:spcBef>
              <a:buFontTx/>
              <a:buNone/>
            </a:pPr>
            <a:endParaRPr lang="en-US" altLang="en-US" sz="2400" dirty="0">
              <a:solidFill>
                <a:schemeClr val="tx1"/>
              </a:solidFill>
              <a:latin typeface="Comic Sans MS" panose="030F0702030302020204" pitchFamily="66" charset="0"/>
            </a:endParaRPr>
          </a:p>
          <a:p>
            <a:pPr algn="ctr" eaLnBrk="1" hangingPunct="1">
              <a:lnSpc>
                <a:spcPct val="100000"/>
              </a:lnSpc>
              <a:spcBef>
                <a:spcPct val="0"/>
              </a:spcBef>
              <a:buFontTx/>
              <a:buNone/>
            </a:pPr>
            <a:endParaRPr lang="en-US" altLang="en-US" sz="2400" dirty="0" smtClean="0">
              <a:solidFill>
                <a:schemeClr val="tx1"/>
              </a:solidFill>
              <a:latin typeface="Comic Sans MS" panose="030F0702030302020204" pitchFamily="66" charset="0"/>
            </a:endParaRPr>
          </a:p>
          <a:p>
            <a:pPr algn="ctr" eaLnBrk="1" hangingPunct="1">
              <a:lnSpc>
                <a:spcPct val="100000"/>
              </a:lnSpc>
              <a:spcBef>
                <a:spcPct val="0"/>
              </a:spcBef>
              <a:buFontTx/>
              <a:buNone/>
            </a:pPr>
            <a:endParaRPr lang="en-US" altLang="en-US" sz="2400" dirty="0" smtClean="0">
              <a:solidFill>
                <a:schemeClr val="tx1"/>
              </a:solidFill>
              <a:latin typeface="Comic Sans MS" panose="030F0702030302020204" pitchFamily="66" charset="0"/>
            </a:endParaRPr>
          </a:p>
          <a:p>
            <a:pPr algn="ctr" eaLnBrk="1" hangingPunct="1">
              <a:lnSpc>
                <a:spcPct val="100000"/>
              </a:lnSpc>
              <a:spcBef>
                <a:spcPct val="0"/>
              </a:spcBef>
              <a:buFontTx/>
              <a:buNone/>
            </a:pPr>
            <a:endParaRPr lang="en-US" altLang="en-US" sz="2400" dirty="0">
              <a:solidFill>
                <a:schemeClr val="tx1"/>
              </a:solidFill>
              <a:latin typeface="Comic Sans MS" panose="030F0702030302020204" pitchFamily="66" charset="0"/>
            </a:endParaRPr>
          </a:p>
        </p:txBody>
      </p:sp>
      <p:sp>
        <p:nvSpPr>
          <p:cNvPr id="13319" name="Rectangle 32"/>
          <p:cNvSpPr>
            <a:spLocks noChangeArrowheads="1"/>
          </p:cNvSpPr>
          <p:nvPr/>
        </p:nvSpPr>
        <p:spPr bwMode="auto">
          <a:xfrm>
            <a:off x="5093219" y="8933073"/>
            <a:ext cx="182994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ea typeface="MS PGothic" panose="020B0600070205080204" pitchFamily="34" charset="-128"/>
              </a:rPr>
              <a:t>Can you write your own sentence using a singular word for a friend to correct?</a:t>
            </a:r>
          </a:p>
        </p:txBody>
      </p:sp>
      <p:sp>
        <p:nvSpPr>
          <p:cNvPr id="33" name="Title 1"/>
          <p:cNvSpPr>
            <a:spLocks noGrp="1"/>
          </p:cNvSpPr>
          <p:nvPr>
            <p:ph type="title"/>
          </p:nvPr>
        </p:nvSpPr>
        <p:spPr>
          <a:xfrm>
            <a:off x="630859" y="476672"/>
            <a:ext cx="8229600" cy="484595"/>
          </a:xfrm>
          <a:ln w="38100">
            <a:solidFill>
              <a:srgbClr val="FFC000"/>
            </a:solidFill>
          </a:ln>
        </p:spPr>
        <p:txBody>
          <a:bodyPr>
            <a:noAutofit/>
          </a:bodyPr>
          <a:lstStyle/>
          <a:p>
            <a:r>
              <a:rPr lang="en-GB" sz="2400" dirty="0" smtClean="0">
                <a:latin typeface="Comic Sans MS" panose="030F0702030302020204" pitchFamily="66" charset="0"/>
              </a:rPr>
              <a:t>Lesson </a:t>
            </a:r>
            <a:r>
              <a:rPr lang="en-GB" sz="2400" dirty="0" smtClean="0">
                <a:latin typeface="Comic Sans MS" panose="030F0702030302020204" pitchFamily="66" charset="0"/>
              </a:rPr>
              <a:t>9 </a:t>
            </a:r>
            <a:r>
              <a:rPr lang="en-GB" sz="2400" dirty="0" smtClean="0">
                <a:latin typeface="Comic Sans MS" panose="030F0702030302020204" pitchFamily="66" charset="0"/>
              </a:rPr>
              <a:t>– Writing a poem.</a:t>
            </a:r>
            <a:endParaRPr lang="en-GB" sz="1000" dirty="0">
              <a:latin typeface="Comic Sans MS" panose="030F0702030302020204" pitchFamily="66" charset="0"/>
            </a:endParaRPr>
          </a:p>
        </p:txBody>
      </p:sp>
      <p:pic>
        <p:nvPicPr>
          <p:cNvPr id="2050" name="Picture 2" descr="Letters clipart capital, Letters capital Transparent FREE for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9891" y="5421084"/>
            <a:ext cx="1551651" cy="116373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97462" y="4835987"/>
            <a:ext cx="2236510" cy="585097"/>
          </a:xfrm>
          <a:prstGeom prst="rect">
            <a:avLst/>
          </a:prstGeom>
        </p:spPr>
        <p:txBody>
          <a:bodyPr wrap="none">
            <a:spAutoFit/>
          </a:bodyPr>
          <a:lstStyle/>
          <a:p>
            <a:pPr marL="342900" indent="-342900" algn="ctr">
              <a:lnSpc>
                <a:spcPct val="150000"/>
              </a:lnSpc>
              <a:spcBef>
                <a:spcPct val="0"/>
              </a:spcBef>
            </a:pPr>
            <a:r>
              <a:rPr lang="en-US" altLang="en-US" sz="2400" dirty="0" smtClean="0">
                <a:latin typeface="Comic Sans MS" panose="030F0702030302020204" pitchFamily="66" charset="0"/>
              </a:rPr>
              <a:t>capital </a:t>
            </a:r>
            <a:r>
              <a:rPr lang="en-US" altLang="en-US" sz="2400" dirty="0">
                <a:latin typeface="Comic Sans MS" panose="030F0702030302020204" pitchFamily="66" charset="0"/>
              </a:rPr>
              <a:t>letters</a:t>
            </a:r>
          </a:p>
        </p:txBody>
      </p:sp>
      <p:sp>
        <p:nvSpPr>
          <p:cNvPr id="3" name="Rectangle 2"/>
          <p:cNvSpPr/>
          <p:nvPr/>
        </p:nvSpPr>
        <p:spPr>
          <a:xfrm>
            <a:off x="3645663" y="4835987"/>
            <a:ext cx="2108269" cy="585097"/>
          </a:xfrm>
          <a:prstGeom prst="rect">
            <a:avLst/>
          </a:prstGeom>
        </p:spPr>
        <p:txBody>
          <a:bodyPr wrap="none">
            <a:spAutoFit/>
          </a:bodyPr>
          <a:lstStyle/>
          <a:p>
            <a:pPr marL="342900" indent="-342900" algn="ctr">
              <a:lnSpc>
                <a:spcPct val="150000"/>
              </a:lnSpc>
              <a:spcBef>
                <a:spcPct val="0"/>
              </a:spcBef>
            </a:pPr>
            <a:r>
              <a:rPr lang="en-US" altLang="en-US" sz="2400" dirty="0" smtClean="0">
                <a:latin typeface="Comic Sans MS" panose="030F0702030302020204" pitchFamily="66" charset="0"/>
              </a:rPr>
              <a:t>finger </a:t>
            </a:r>
            <a:r>
              <a:rPr lang="en-US" altLang="en-US" sz="2400" dirty="0">
                <a:latin typeface="Comic Sans MS" panose="030F0702030302020204" pitchFamily="66" charset="0"/>
              </a:rPr>
              <a:t>spaces</a:t>
            </a:r>
          </a:p>
        </p:txBody>
      </p:sp>
      <p:sp>
        <p:nvSpPr>
          <p:cNvPr id="8" name="Rectangle 7"/>
          <p:cNvSpPr/>
          <p:nvPr/>
        </p:nvSpPr>
        <p:spPr>
          <a:xfrm>
            <a:off x="6304094" y="4835987"/>
            <a:ext cx="1754006" cy="585097"/>
          </a:xfrm>
          <a:prstGeom prst="rect">
            <a:avLst/>
          </a:prstGeom>
        </p:spPr>
        <p:txBody>
          <a:bodyPr wrap="none">
            <a:spAutoFit/>
          </a:bodyPr>
          <a:lstStyle/>
          <a:p>
            <a:pPr marL="342900" indent="-342900" algn="ctr">
              <a:lnSpc>
                <a:spcPct val="150000"/>
              </a:lnSpc>
              <a:spcBef>
                <a:spcPct val="0"/>
              </a:spcBef>
            </a:pPr>
            <a:r>
              <a:rPr lang="en-US" altLang="en-US" sz="2400" dirty="0" smtClean="0">
                <a:latin typeface="Comic Sans MS" panose="030F0702030302020204" pitchFamily="66" charset="0"/>
              </a:rPr>
              <a:t>illustration</a:t>
            </a:r>
            <a:endParaRPr lang="en-US" altLang="en-US" sz="2400" dirty="0">
              <a:latin typeface="Comic Sans MS" panose="030F0702030302020204" pitchFamily="66" charset="0"/>
            </a:endParaRPr>
          </a:p>
        </p:txBody>
      </p:sp>
      <p:pic>
        <p:nvPicPr>
          <p:cNvPr id="2052" name="Picture 4" descr="What are Finger Spaces? - Twinkl Teaching Wik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5772" y="5454257"/>
            <a:ext cx="1019773" cy="118811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34739" y="5437418"/>
            <a:ext cx="1472811" cy="1124744"/>
          </a:xfrm>
          <a:prstGeom prst="rect">
            <a:avLst/>
          </a:prstGeom>
        </p:spPr>
      </p:pic>
    </p:spTree>
    <p:extLst>
      <p:ext uri="{BB962C8B-B14F-4D97-AF65-F5344CB8AC3E}">
        <p14:creationId xmlns:p14="http://schemas.microsoft.com/office/powerpoint/2010/main" val="4310668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9876" y="1052736"/>
            <a:ext cx="8424936" cy="2862322"/>
          </a:xfrm>
          <a:prstGeom prst="rect">
            <a:avLst/>
          </a:prstGeom>
          <a:noFill/>
        </p:spPr>
        <p:txBody>
          <a:bodyPr wrap="square" rtlCol="0">
            <a:spAutoFit/>
          </a:bodyPr>
          <a:lstStyle/>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pPr algn="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sp>
        <p:nvSpPr>
          <p:cNvPr id="5" name="TextBox 4"/>
          <p:cNvSpPr txBox="1"/>
          <p:nvPr/>
        </p:nvSpPr>
        <p:spPr>
          <a:xfrm>
            <a:off x="347131" y="1196752"/>
            <a:ext cx="8327268" cy="4401205"/>
          </a:xfrm>
          <a:prstGeom prst="rect">
            <a:avLst/>
          </a:prstGeom>
          <a:noFill/>
        </p:spPr>
        <p:txBody>
          <a:bodyPr wrap="square" rtlCol="0">
            <a:spAutoFit/>
          </a:bodyPr>
          <a:lstStyle/>
          <a:p>
            <a:pPr algn="ctr"/>
            <a:r>
              <a:rPr lang="en-US" sz="2000" dirty="0" smtClean="0">
                <a:latin typeface="Comic Sans MS" panose="030F0702030302020204" pitchFamily="66" charset="0"/>
              </a:rPr>
              <a:t>Now that you have written two verses of your poem, it is time to perform it. </a:t>
            </a:r>
            <a:r>
              <a:rPr lang="en-US" sz="2000" dirty="0" smtClean="0">
                <a:latin typeface="Comic Sans MS" panose="030F0702030302020204" pitchFamily="66" charset="0"/>
              </a:rPr>
              <a:t>First, watch Michael Rosen performing and think about what makes him so fun to watch! Then watch Michael’s top tips video </a:t>
            </a:r>
            <a:r>
              <a:rPr lang="en-US" sz="2000" dirty="0" smtClean="0">
                <a:latin typeface="Comic Sans MS" panose="030F0702030302020204" pitchFamily="66" charset="0"/>
                <a:sym typeface="Wingdings" panose="05000000000000000000" pitchFamily="2" charset="2"/>
              </a:rPr>
              <a:t></a:t>
            </a:r>
            <a:endParaRPr lang="en-US" sz="2000" dirty="0" smtClean="0">
              <a:latin typeface="Comic Sans MS" panose="030F0702030302020204" pitchFamily="66" charset="0"/>
            </a:endParaRPr>
          </a:p>
          <a:p>
            <a:pPr algn="ctr"/>
            <a:endParaRPr lang="en-US" sz="2000" dirty="0" smtClean="0">
              <a:latin typeface="Comic Sans MS" panose="030F0702030302020204" pitchFamily="66" charset="0"/>
            </a:endParaRPr>
          </a:p>
          <a:p>
            <a:pPr algn="ctr"/>
            <a:endParaRPr lang="en-US" sz="2000" dirty="0">
              <a:latin typeface="Comic Sans MS" panose="030F0702030302020204" pitchFamily="66" charset="0"/>
            </a:endParaRPr>
          </a:p>
          <a:p>
            <a:pPr algn="ctr"/>
            <a:endParaRPr lang="en-US" sz="2000" dirty="0" smtClean="0">
              <a:latin typeface="Comic Sans MS" panose="030F0702030302020204" pitchFamily="66" charset="0"/>
            </a:endParaRPr>
          </a:p>
          <a:p>
            <a:pPr algn="ctr"/>
            <a:endParaRPr lang="en-US" sz="2000" dirty="0">
              <a:latin typeface="Comic Sans MS" panose="030F0702030302020204" pitchFamily="66" charset="0"/>
            </a:endParaRPr>
          </a:p>
          <a:p>
            <a:pPr algn="ctr"/>
            <a:endParaRPr lang="en-US" sz="2000" dirty="0" smtClean="0">
              <a:latin typeface="Comic Sans MS" panose="030F0702030302020204" pitchFamily="66" charset="0"/>
            </a:endParaRPr>
          </a:p>
          <a:p>
            <a:pPr algn="ctr"/>
            <a:endParaRPr lang="en-US" sz="2000" dirty="0">
              <a:latin typeface="Comic Sans MS" panose="030F0702030302020204" pitchFamily="66" charset="0"/>
            </a:endParaRPr>
          </a:p>
          <a:p>
            <a:pPr algn="ctr"/>
            <a:endParaRPr lang="en-US" sz="2000" dirty="0" smtClean="0">
              <a:latin typeface="Comic Sans MS" panose="030F0702030302020204" pitchFamily="66" charset="0"/>
            </a:endParaRPr>
          </a:p>
          <a:p>
            <a:pPr algn="ctr"/>
            <a:endParaRPr lang="en-US" sz="2000" dirty="0">
              <a:latin typeface="Comic Sans MS" panose="030F0702030302020204" pitchFamily="66" charset="0"/>
            </a:endParaRPr>
          </a:p>
          <a:p>
            <a:pPr algn="ctr"/>
            <a:endParaRPr lang="en-US" sz="2000" dirty="0" smtClean="0">
              <a:latin typeface="Comic Sans MS" panose="030F0702030302020204" pitchFamily="66" charset="0"/>
            </a:endParaRPr>
          </a:p>
          <a:p>
            <a:pPr algn="ctr"/>
            <a:endParaRPr lang="en-US" sz="2000" dirty="0">
              <a:latin typeface="Comic Sans MS" panose="030F0702030302020204" pitchFamily="66" charset="0"/>
            </a:endParaRPr>
          </a:p>
        </p:txBody>
      </p:sp>
      <p:sp>
        <p:nvSpPr>
          <p:cNvPr id="10" name="Title 1"/>
          <p:cNvSpPr txBox="1">
            <a:spLocks/>
          </p:cNvSpPr>
          <p:nvPr/>
        </p:nvSpPr>
        <p:spPr>
          <a:xfrm>
            <a:off x="467544" y="437958"/>
            <a:ext cx="8229600" cy="576064"/>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latin typeface="Comic Sans MS" panose="030F0702030302020204" pitchFamily="66" charset="0"/>
              </a:rPr>
              <a:t>Lesson 10 – Performance.  </a:t>
            </a:r>
            <a:endParaRPr lang="en-GB" sz="800" dirty="0">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718047" y="3395698"/>
            <a:ext cx="3809971" cy="2155088"/>
          </a:xfrm>
          <a:prstGeom prst="rect">
            <a:avLst/>
          </a:prstGeom>
        </p:spPr>
      </p:pic>
      <p:sp>
        <p:nvSpPr>
          <p:cNvPr id="3" name="Rectangle 2"/>
          <p:cNvSpPr/>
          <p:nvPr/>
        </p:nvSpPr>
        <p:spPr>
          <a:xfrm>
            <a:off x="718047" y="5487372"/>
            <a:ext cx="3809969" cy="1200329"/>
          </a:xfrm>
          <a:prstGeom prst="rect">
            <a:avLst/>
          </a:prstGeom>
        </p:spPr>
        <p:txBody>
          <a:bodyPr wrap="square">
            <a:spAutoFit/>
          </a:bodyPr>
          <a:lstStyle/>
          <a:p>
            <a:pPr algn="ctr"/>
            <a:endParaRPr lang="en-US" dirty="0">
              <a:latin typeface="Comic Sans MS" panose="030F0702030302020204" pitchFamily="66" charset="0"/>
            </a:endParaRPr>
          </a:p>
          <a:p>
            <a:pPr algn="ctr"/>
            <a:r>
              <a:rPr lang="en-GB" dirty="0">
                <a:latin typeface="Comic Sans MS" panose="030F0702030302020204" pitchFamily="66" charset="0"/>
                <a:hlinkClick r:id="rId4"/>
              </a:rPr>
              <a:t>https://</a:t>
            </a:r>
            <a:r>
              <a:rPr lang="en-GB" dirty="0" smtClean="0">
                <a:latin typeface="Comic Sans MS" panose="030F0702030302020204" pitchFamily="66" charset="0"/>
                <a:hlinkClick r:id="rId4"/>
              </a:rPr>
              <a:t>www.youtube.com/watch?v=Oaq3gzswei0</a:t>
            </a:r>
            <a:endParaRPr lang="en-GB" dirty="0" smtClean="0">
              <a:latin typeface="Comic Sans MS" panose="030F0702030302020204" pitchFamily="66" charset="0"/>
            </a:endParaRPr>
          </a:p>
          <a:p>
            <a:pPr algn="ctr"/>
            <a:endParaRPr lang="en-US" dirty="0">
              <a:latin typeface="Comic Sans MS" panose="030F0702030302020204" pitchFamily="66" charset="0"/>
            </a:endParaRPr>
          </a:p>
        </p:txBody>
      </p:sp>
      <p:pic>
        <p:nvPicPr>
          <p:cNvPr id="6" name="Picture 5"/>
          <p:cNvPicPr>
            <a:picLocks noChangeAspect="1"/>
          </p:cNvPicPr>
          <p:nvPr/>
        </p:nvPicPr>
        <p:blipFill>
          <a:blip r:embed="rId5"/>
          <a:stretch>
            <a:fillRect/>
          </a:stretch>
        </p:blipFill>
        <p:spPr>
          <a:xfrm>
            <a:off x="4650113" y="3395698"/>
            <a:ext cx="3876222" cy="2242806"/>
          </a:xfrm>
          <a:prstGeom prst="rect">
            <a:avLst/>
          </a:prstGeom>
        </p:spPr>
      </p:pic>
      <p:sp>
        <p:nvSpPr>
          <p:cNvPr id="7" name="Oval 6"/>
          <p:cNvSpPr/>
          <p:nvPr/>
        </p:nvSpPr>
        <p:spPr>
          <a:xfrm>
            <a:off x="2246756" y="2564904"/>
            <a:ext cx="720080" cy="720080"/>
          </a:xfrm>
          <a:prstGeom prst="ellipse">
            <a:avLst/>
          </a:prstGeom>
          <a:solidFill>
            <a:schemeClr val="accent2">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tx1"/>
                </a:solidFill>
                <a:latin typeface="Comic Sans MS" panose="030F0702030302020204" pitchFamily="66" charset="0"/>
              </a:rPr>
              <a:t>1</a:t>
            </a:r>
            <a:endParaRPr lang="en-GB" dirty="0">
              <a:solidFill>
                <a:schemeClr val="tx1"/>
              </a:solidFill>
              <a:latin typeface="Comic Sans MS" panose="030F0702030302020204" pitchFamily="66" charset="0"/>
            </a:endParaRPr>
          </a:p>
        </p:txBody>
      </p:sp>
      <p:sp>
        <p:nvSpPr>
          <p:cNvPr id="9" name="Oval 8"/>
          <p:cNvSpPr/>
          <p:nvPr/>
        </p:nvSpPr>
        <p:spPr>
          <a:xfrm>
            <a:off x="6228184" y="2564904"/>
            <a:ext cx="720080" cy="720080"/>
          </a:xfrm>
          <a:prstGeom prst="ellipse">
            <a:avLst/>
          </a:prstGeom>
          <a:solidFill>
            <a:schemeClr val="accent2">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Comic Sans MS" panose="030F0702030302020204" pitchFamily="66" charset="0"/>
              </a:rPr>
              <a:t>2</a:t>
            </a:r>
            <a:endParaRPr lang="en-GB" dirty="0">
              <a:solidFill>
                <a:schemeClr val="tx1"/>
              </a:solidFill>
              <a:latin typeface="Comic Sans MS" panose="030F0702030302020204" pitchFamily="66" charset="0"/>
            </a:endParaRPr>
          </a:p>
        </p:txBody>
      </p:sp>
      <p:sp>
        <p:nvSpPr>
          <p:cNvPr id="8" name="Rectangle 7"/>
          <p:cNvSpPr/>
          <p:nvPr/>
        </p:nvSpPr>
        <p:spPr>
          <a:xfrm>
            <a:off x="4697704" y="5764372"/>
            <a:ext cx="3781039" cy="646331"/>
          </a:xfrm>
          <a:prstGeom prst="rect">
            <a:avLst/>
          </a:prstGeom>
        </p:spPr>
        <p:txBody>
          <a:bodyPr wrap="square">
            <a:spAutoFit/>
          </a:bodyPr>
          <a:lstStyle/>
          <a:p>
            <a:pPr algn="ctr"/>
            <a:r>
              <a:rPr lang="en-GB" dirty="0">
                <a:latin typeface="Comic Sans MS" panose="030F0702030302020204" pitchFamily="66" charset="0"/>
                <a:hlinkClick r:id="rId6"/>
              </a:rPr>
              <a:t>https://www.youtube.com/watch?v=RvV23xoZRkI&amp;t=172s</a:t>
            </a:r>
            <a:endParaRPr lang="en-GB" dirty="0">
              <a:latin typeface="Comic Sans MS" panose="030F0702030302020204" pitchFamily="66" charset="0"/>
            </a:endParaRPr>
          </a:p>
        </p:txBody>
      </p:sp>
    </p:spTree>
    <p:extLst>
      <p:ext uri="{BB962C8B-B14F-4D97-AF65-F5344CB8AC3E}">
        <p14:creationId xmlns:p14="http://schemas.microsoft.com/office/powerpoint/2010/main" val="17463396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620688"/>
            <a:ext cx="7488832" cy="5940088"/>
          </a:xfrm>
          <a:prstGeom prst="rect">
            <a:avLst/>
          </a:prstGeom>
        </p:spPr>
        <p:txBody>
          <a:bodyPr wrap="square">
            <a:spAutoFit/>
          </a:bodyPr>
          <a:lstStyle/>
          <a:p>
            <a:pPr algn="ctr">
              <a:lnSpc>
                <a:spcPct val="150000"/>
              </a:lnSpc>
            </a:pPr>
            <a:r>
              <a:rPr lang="en-US" sz="2000" b="1" dirty="0" smtClean="0">
                <a:latin typeface="Comic Sans MS" panose="030F0702030302020204" pitchFamily="66" charset="0"/>
              </a:rPr>
              <a:t>The most important tips for our poem performances are:</a:t>
            </a:r>
          </a:p>
          <a:p>
            <a:pPr marL="285750" indent="-285750" algn="ctr">
              <a:lnSpc>
                <a:spcPct val="150000"/>
              </a:lnSpc>
              <a:buFont typeface="Wingdings" panose="05000000000000000000" pitchFamily="2" charset="2"/>
              <a:buChar char="v"/>
            </a:pPr>
            <a:r>
              <a:rPr lang="en-US" sz="2000" dirty="0" smtClean="0">
                <a:latin typeface="Comic Sans MS" panose="030F0702030302020204" pitchFamily="66" charset="0"/>
              </a:rPr>
              <a:t>Change your volume</a:t>
            </a:r>
          </a:p>
          <a:p>
            <a:pPr marL="285750" indent="-285750" algn="ctr">
              <a:lnSpc>
                <a:spcPct val="150000"/>
              </a:lnSpc>
              <a:buFont typeface="Wingdings" panose="05000000000000000000" pitchFamily="2" charset="2"/>
              <a:buChar char="v"/>
            </a:pPr>
            <a:r>
              <a:rPr lang="en-US" sz="2000" dirty="0" err="1" smtClean="0">
                <a:latin typeface="Comic Sans MS" panose="030F0702030302020204" pitchFamily="66" charset="0"/>
              </a:rPr>
              <a:t>Emphasise</a:t>
            </a:r>
            <a:r>
              <a:rPr lang="en-US" sz="2000" dirty="0" smtClean="0">
                <a:latin typeface="Comic Sans MS" panose="030F0702030302020204" pitchFamily="66" charset="0"/>
              </a:rPr>
              <a:t> certain words</a:t>
            </a:r>
          </a:p>
          <a:p>
            <a:pPr marL="285750" indent="-285750" algn="ctr">
              <a:lnSpc>
                <a:spcPct val="150000"/>
              </a:lnSpc>
              <a:buFont typeface="Wingdings" panose="05000000000000000000" pitchFamily="2" charset="2"/>
              <a:buChar char="v"/>
            </a:pPr>
            <a:r>
              <a:rPr lang="en-US" sz="2000" dirty="0" smtClean="0">
                <a:latin typeface="Comic Sans MS" panose="030F0702030302020204" pitchFamily="66" charset="0"/>
              </a:rPr>
              <a:t>Change your speed</a:t>
            </a:r>
          </a:p>
          <a:p>
            <a:pPr marL="285750" indent="-285750" algn="ctr">
              <a:lnSpc>
                <a:spcPct val="150000"/>
              </a:lnSpc>
              <a:buFont typeface="Wingdings" panose="05000000000000000000" pitchFamily="2" charset="2"/>
              <a:buChar char="v"/>
            </a:pPr>
            <a:r>
              <a:rPr lang="en-US" sz="2000" dirty="0" smtClean="0">
                <a:latin typeface="Comic Sans MS" panose="030F0702030302020204" pitchFamily="66" charset="0"/>
              </a:rPr>
              <a:t>Add sound effects</a:t>
            </a:r>
          </a:p>
          <a:p>
            <a:pPr marL="285750" indent="-285750" algn="ctr">
              <a:lnSpc>
                <a:spcPct val="150000"/>
              </a:lnSpc>
              <a:buFont typeface="Wingdings" panose="05000000000000000000" pitchFamily="2" charset="2"/>
              <a:buChar char="v"/>
            </a:pPr>
            <a:r>
              <a:rPr lang="en-US" sz="2000" dirty="0">
                <a:latin typeface="Comic Sans MS" panose="030F0702030302020204" pitchFamily="66" charset="0"/>
              </a:rPr>
              <a:t>U</a:t>
            </a:r>
            <a:r>
              <a:rPr lang="en-US" sz="2000" dirty="0" smtClean="0">
                <a:latin typeface="Comic Sans MS" panose="030F0702030302020204" pitchFamily="66" charset="0"/>
              </a:rPr>
              <a:t>se actions</a:t>
            </a:r>
          </a:p>
          <a:p>
            <a:pPr marL="285750" indent="-285750" algn="ctr">
              <a:lnSpc>
                <a:spcPct val="150000"/>
              </a:lnSpc>
              <a:buFont typeface="Wingdings" panose="05000000000000000000" pitchFamily="2" charset="2"/>
              <a:buChar char="v"/>
            </a:pPr>
            <a:r>
              <a:rPr lang="en-US" sz="2000" dirty="0" smtClean="0">
                <a:latin typeface="Comic Sans MS" panose="030F0702030302020204" pitchFamily="66" charset="0"/>
              </a:rPr>
              <a:t>Be enthusiastic</a:t>
            </a:r>
          </a:p>
          <a:p>
            <a:pPr marL="285750" indent="-285750" algn="ctr">
              <a:lnSpc>
                <a:spcPct val="150000"/>
              </a:lnSpc>
              <a:buFont typeface="Wingdings" panose="05000000000000000000" pitchFamily="2" charset="2"/>
              <a:buChar char="v"/>
            </a:pPr>
            <a:r>
              <a:rPr lang="en-US" sz="2000" dirty="0" smtClean="0">
                <a:latin typeface="Comic Sans MS" panose="030F0702030302020204" pitchFamily="66" charset="0"/>
              </a:rPr>
              <a:t>Be silly!</a:t>
            </a:r>
            <a:endParaRPr lang="en-US" sz="2000" dirty="0">
              <a:latin typeface="Comic Sans MS" panose="030F0702030302020204" pitchFamily="66" charset="0"/>
            </a:endParaRPr>
          </a:p>
          <a:p>
            <a:pPr algn="ctr"/>
            <a:endParaRPr lang="en-US" sz="2000" dirty="0">
              <a:latin typeface="Comic Sans MS" panose="030F0702030302020204" pitchFamily="66" charset="0"/>
            </a:endParaRPr>
          </a:p>
          <a:p>
            <a:pPr algn="ctr"/>
            <a:r>
              <a:rPr lang="en-US" sz="2000" dirty="0" err="1" smtClean="0">
                <a:latin typeface="Comic Sans MS" panose="030F0702030302020204" pitchFamily="66" charset="0"/>
              </a:rPr>
              <a:t>Practise</a:t>
            </a:r>
            <a:r>
              <a:rPr lang="en-US" sz="2000" dirty="0" smtClean="0">
                <a:latin typeface="Comic Sans MS" panose="030F0702030302020204" pitchFamily="66" charset="0"/>
              </a:rPr>
              <a:t> </a:t>
            </a:r>
            <a:r>
              <a:rPr lang="en-US" sz="2000" dirty="0">
                <a:latin typeface="Comic Sans MS" panose="030F0702030302020204" pitchFamily="66" charset="0"/>
              </a:rPr>
              <a:t>saying each line clearly, until you have learnt the words. Remember to face your audience!</a:t>
            </a:r>
          </a:p>
          <a:p>
            <a:pPr algn="ctr"/>
            <a:endParaRPr lang="en-US" sz="2000" dirty="0">
              <a:latin typeface="Comic Sans MS" panose="030F0702030302020204" pitchFamily="66" charset="0"/>
            </a:endParaRPr>
          </a:p>
          <a:p>
            <a:pPr algn="ctr"/>
            <a:r>
              <a:rPr lang="en-US" sz="2000" dirty="0">
                <a:latin typeface="Comic Sans MS" panose="030F0702030302020204" pitchFamily="66" charset="0"/>
              </a:rPr>
              <a:t>Show your performance to your grown ups and brothers and sisters. You could send a video of it to other family members and friends!</a:t>
            </a:r>
            <a:endParaRPr lang="en-GB" sz="2000" dirty="0">
              <a:latin typeface="Comic Sans MS" panose="030F0702030302020204" pitchFamily="66" charset="0"/>
            </a:endParaRPr>
          </a:p>
        </p:txBody>
      </p:sp>
    </p:spTree>
    <p:extLst>
      <p:ext uri="{BB962C8B-B14F-4D97-AF65-F5344CB8AC3E}">
        <p14:creationId xmlns:p14="http://schemas.microsoft.com/office/powerpoint/2010/main" val="2115805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620688"/>
            <a:ext cx="8064896" cy="5570756"/>
          </a:xfrm>
          <a:prstGeom prst="rect">
            <a:avLst/>
          </a:prstGeom>
          <a:noFill/>
        </p:spPr>
        <p:txBody>
          <a:bodyPr wrap="square" rtlCol="0">
            <a:spAutoFit/>
          </a:bodyPr>
          <a:lstStyle/>
          <a:p>
            <a:pPr algn="ctr"/>
            <a:r>
              <a:rPr lang="en-GB" sz="2400" dirty="0" smtClean="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smtClean="0">
              <a:latin typeface="Comic Sans MS" panose="030F0702030302020204" pitchFamily="66" charset="0"/>
            </a:endParaRPr>
          </a:p>
          <a:p>
            <a:pPr algn="ctr"/>
            <a:r>
              <a:rPr lang="en-GB" sz="4400" dirty="0" smtClean="0">
                <a:latin typeface="Comic Sans MS" panose="030F0702030302020204" pitchFamily="66" charset="0"/>
              </a:rPr>
              <a:t>Well done!</a:t>
            </a:r>
            <a:endParaRPr lang="en-GB" sz="4400" dirty="0">
              <a:latin typeface="Comic Sans MS" panose="030F0702030302020204" pitchFamily="66" charset="0"/>
            </a:endParaRPr>
          </a:p>
          <a:p>
            <a:pPr algn="ctr"/>
            <a:r>
              <a:rPr lang="en-GB" sz="4400" dirty="0" smtClean="0">
                <a:latin typeface="Comic Sans MS" panose="030F0702030302020204" pitchFamily="66" charset="0"/>
              </a:rPr>
              <a:t>We are really proud of you.</a:t>
            </a:r>
          </a:p>
          <a:p>
            <a:pPr algn="ctr"/>
            <a:endParaRPr lang="en-GB" sz="4400" dirty="0" smtClean="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smtClean="0">
              <a:latin typeface="Comic Sans MS" panose="030F0702030302020204" pitchFamily="66" charset="0"/>
            </a:endParaRPr>
          </a:p>
          <a:p>
            <a:pPr algn="ctr"/>
            <a:endParaRPr lang="en-GB" sz="4400" dirty="0">
              <a:latin typeface="Comic Sans MS" panose="030F0702030302020204" pitchFamily="66" charset="0"/>
            </a:endParaRPr>
          </a:p>
          <a:p>
            <a:pPr algn="ctr"/>
            <a:r>
              <a:rPr lang="en-GB" sz="3200" dirty="0" smtClean="0">
                <a:latin typeface="Comic Sans MS" panose="030F0702030302020204" pitchFamily="66" charset="0"/>
              </a:rPr>
              <a:t>Have a </a:t>
            </a:r>
            <a:r>
              <a:rPr lang="en-GB" sz="3200" smtClean="0">
                <a:latin typeface="Comic Sans MS" panose="030F0702030302020204" pitchFamily="66" charset="0"/>
              </a:rPr>
              <a:t>lovely weekend </a:t>
            </a:r>
            <a:r>
              <a:rPr lang="en-GB" sz="3200" dirty="0" smtClean="0">
                <a:latin typeface="Comic Sans MS" panose="030F0702030302020204" pitchFamily="66" charset="0"/>
              </a:rPr>
              <a:t>with your family.</a:t>
            </a:r>
          </a:p>
        </p:txBody>
      </p:sp>
      <p:sp>
        <p:nvSpPr>
          <p:cNvPr id="3" name="6-Point Star 2"/>
          <p:cNvSpPr/>
          <p:nvPr/>
        </p:nvSpPr>
        <p:spPr>
          <a:xfrm>
            <a:off x="3419872"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527794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E5AA70"/>
      </a:accent1>
      <a:accent2>
        <a:srgbClr val="73C2FB"/>
      </a:accent2>
      <a:accent3>
        <a:srgbClr val="7FFFD4"/>
      </a:accent3>
      <a:accent4>
        <a:srgbClr val="6495ED"/>
      </a:accent4>
      <a:accent5>
        <a:srgbClr val="EEDC82"/>
      </a:accent5>
      <a:accent6>
        <a:srgbClr val="F0808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5307</TotalTime>
  <Words>1280</Words>
  <Application>Microsoft Office PowerPoint</Application>
  <PresentationFormat>On-screen Show (4:3)</PresentationFormat>
  <Paragraphs>324</Paragraphs>
  <Slides>24</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MS PGothic</vt:lpstr>
      <vt:lpstr>Arial</vt:lpstr>
      <vt:lpstr>Calibri</vt:lpstr>
      <vt:lpstr>Comic Sans MS</vt:lpstr>
      <vt:lpstr>Jokerman</vt:lpstr>
      <vt:lpstr>Sassoon Infant Rg</vt:lpstr>
      <vt:lpstr>Twinkl</vt:lpstr>
      <vt:lpstr>Twinkl SemiBold</vt:lpstr>
      <vt:lpstr>Wingdings</vt:lpstr>
      <vt:lpstr>Office Theme</vt:lpstr>
      <vt:lpstr>Year 1  Reading and Writing </vt:lpstr>
      <vt:lpstr>PowerPoint Presentation</vt:lpstr>
      <vt:lpstr>Lesson 1 Reading for pleasure and meaning. </vt:lpstr>
      <vt:lpstr>PowerPoint Presentation</vt:lpstr>
      <vt:lpstr>PowerPoint Presentation</vt:lpstr>
      <vt:lpstr>PowerPoint Presentation</vt:lpstr>
      <vt:lpstr>PowerPoint Presentation</vt:lpstr>
      <vt:lpstr>Lesson 3 – Adding ‘–ing’. </vt:lpstr>
      <vt:lpstr>PowerPoint Presentation</vt:lpstr>
      <vt:lpstr>PowerPoint Presentation</vt:lpstr>
      <vt:lpstr>PowerPoint Presentation</vt:lpstr>
      <vt:lpstr>PowerPoint Presentation</vt:lpstr>
      <vt:lpstr>PowerPoint Presentation</vt:lpstr>
      <vt:lpstr>Lesson 4 – Collecting ideas. </vt:lpstr>
      <vt:lpstr>Lesson 5 – Writing a poem.</vt:lpstr>
      <vt:lpstr>Lesson 6 – Reading for pleasure and meaning.  </vt:lpstr>
      <vt:lpstr>Lesson 7 – Sorting verbs.  </vt:lpstr>
      <vt:lpstr>PowerPoint Presentation</vt:lpstr>
      <vt:lpstr>Lessons 8 – Collecting ideas.  </vt:lpstr>
      <vt:lpstr>PowerPoint Presentation</vt:lpstr>
      <vt:lpstr>Lesson 9 – Writing a poem.</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Natasha Townsend</cp:lastModifiedBy>
  <cp:revision>309</cp:revision>
  <dcterms:created xsi:type="dcterms:W3CDTF">2012-04-28T17:18:27Z</dcterms:created>
  <dcterms:modified xsi:type="dcterms:W3CDTF">2020-06-11T16:49:52Z</dcterms:modified>
</cp:coreProperties>
</file>