
<file path=[Content_Types].xml><?xml version="1.0" encoding="utf-8"?>
<Types xmlns="http://schemas.openxmlformats.org/package/2006/content-types">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8.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2.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8.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autoCompressPictures="0"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18" roundtripDataSignature="AMtx7mhMD+4eO+pkOJYrMrYidR7zrFd+E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file>

<file path=ppt/_rels/presentation.xml.rels><?xml version="1.0" encoding="UTF-8" standalone="yes"?><Relationships xmlns="http://schemas.openxmlformats.org/package/2006/relationships"><Relationship Id="rId11" Type="http://schemas.openxmlformats.org/officeDocument/2006/relationships/slide" Target="slides/slide7.xml"/><Relationship Id="rId10" Type="http://schemas.openxmlformats.org/officeDocument/2006/relationships/slide" Target="slides/slide6.xml"/><Relationship Id="rId13" Type="http://schemas.openxmlformats.org/officeDocument/2006/relationships/slide" Target="slides/slide9.xml"/><Relationship Id="rId12" Type="http://schemas.openxmlformats.org/officeDocument/2006/relationships/slide" Target="slides/slide8.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15" Type="http://schemas.openxmlformats.org/officeDocument/2006/relationships/slide" Target="slides/slide11.xml"/><Relationship Id="rId14" Type="http://schemas.openxmlformats.org/officeDocument/2006/relationships/slide" Target="slides/slide10.xml"/><Relationship Id="rId17" Type="http://schemas.openxmlformats.org/officeDocument/2006/relationships/slide" Target="slides/slide13.xml"/><Relationship Id="rId16" Type="http://schemas.openxmlformats.org/officeDocument/2006/relationships/slide" Target="slides/slide12.xml"/><Relationship Id="rId5" Type="http://schemas.openxmlformats.org/officeDocument/2006/relationships/slide" Target="slides/slide1.xml"/><Relationship Id="rId6" Type="http://schemas.openxmlformats.org/officeDocument/2006/relationships/slide" Target="slides/slide2.xml"/><Relationship Id="rId18" Type="http://customschemas.google.com/relationships/presentationmetadata" Target="metadata"/><Relationship Id="rId7" Type="http://schemas.openxmlformats.org/officeDocument/2006/relationships/slide" Target="slides/slide3.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80" name="Shape 80"/>
        <p:cNvGrpSpPr/>
        <p:nvPr/>
      </p:nvGrpSpPr>
      <p:grpSpPr>
        <a:xfrm>
          <a:off x="0" y="0"/>
          <a:ext cx="0" cy="0"/>
          <a:chOff x="0" y="0"/>
          <a:chExt cx="0" cy="0"/>
        </a:xfrm>
      </p:grpSpPr>
      <p:sp>
        <p:nvSpPr>
          <p:cNvPr id="81" name="Google Shape;81;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2" name="Google Shape;82;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85" name="Shape 85"/>
        <p:cNvGrpSpPr/>
        <p:nvPr/>
      </p:nvGrpSpPr>
      <p:grpSpPr>
        <a:xfrm>
          <a:off x="0" y="0"/>
          <a:ext cx="0" cy="0"/>
          <a:chOff x="0" y="0"/>
          <a:chExt cx="0" cy="0"/>
        </a:xfrm>
      </p:grpSpPr>
      <p:sp>
        <p:nvSpPr>
          <p:cNvPr id="86" name="Google Shape;86;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7" name="Google Shape;87;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90" name="Shape 90"/>
        <p:cNvGrpSpPr/>
        <p:nvPr/>
      </p:nvGrpSpPr>
      <p:grpSpPr>
        <a:xfrm>
          <a:off x="0" y="0"/>
          <a:ext cx="0" cy="0"/>
          <a:chOff x="0" y="0"/>
          <a:chExt cx="0" cy="0"/>
        </a:xfrm>
      </p:grpSpPr>
      <p:sp>
        <p:nvSpPr>
          <p:cNvPr id="91" name="Google Shape;91;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2" name="Google Shape;92;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95" name="Shape 95"/>
        <p:cNvGrpSpPr/>
        <p:nvPr/>
      </p:nvGrpSpPr>
      <p:grpSpPr>
        <a:xfrm>
          <a:off x="0" y="0"/>
          <a:ext cx="0" cy="0"/>
          <a:chOff x="0" y="0"/>
          <a:chExt cx="0" cy="0"/>
        </a:xfrm>
      </p:grpSpPr>
      <p:sp>
        <p:nvSpPr>
          <p:cNvPr id="96" name="Google Shape;96;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7" name="Google Shape;97;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03" name="Shape 103"/>
        <p:cNvGrpSpPr/>
        <p:nvPr/>
      </p:nvGrpSpPr>
      <p:grpSpPr>
        <a:xfrm>
          <a:off x="0" y="0"/>
          <a:ext cx="0" cy="0"/>
          <a:chOff x="0" y="0"/>
          <a:chExt cx="0" cy="0"/>
        </a:xfrm>
      </p:grpSpPr>
      <p:sp>
        <p:nvSpPr>
          <p:cNvPr id="104" name="Google Shape;104;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5" name="Google Shape;105;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10" name="Shape 110"/>
        <p:cNvGrpSpPr/>
        <p:nvPr/>
      </p:nvGrpSpPr>
      <p:grpSpPr>
        <a:xfrm>
          <a:off x="0" y="0"/>
          <a:ext cx="0" cy="0"/>
          <a:chOff x="0" y="0"/>
          <a:chExt cx="0" cy="0"/>
        </a:xfrm>
      </p:grpSpPr>
      <p:sp>
        <p:nvSpPr>
          <p:cNvPr id="111" name="Google Shape;111;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2" name="Google Shape;112;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16" name="Shape 116"/>
        <p:cNvGrpSpPr/>
        <p:nvPr/>
      </p:nvGrpSpPr>
      <p:grpSpPr>
        <a:xfrm>
          <a:off x="0" y="0"/>
          <a:ext cx="0" cy="0"/>
          <a:chOff x="0" y="0"/>
          <a:chExt cx="0" cy="0"/>
        </a:xfrm>
      </p:grpSpPr>
      <p:sp>
        <p:nvSpPr>
          <p:cNvPr id="117" name="Google Shape;117;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8" name="Google Shape;118;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22" name="Shape 122"/>
        <p:cNvGrpSpPr/>
        <p:nvPr/>
      </p:nvGrpSpPr>
      <p:grpSpPr>
        <a:xfrm>
          <a:off x="0" y="0"/>
          <a:ext cx="0" cy="0"/>
          <a:chOff x="0" y="0"/>
          <a:chExt cx="0" cy="0"/>
        </a:xfrm>
      </p:grpSpPr>
      <p:sp>
        <p:nvSpPr>
          <p:cNvPr id="123" name="Google Shape;123;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4" name="Google Shape;124;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29" name="Shape 129"/>
        <p:cNvGrpSpPr/>
        <p:nvPr/>
      </p:nvGrpSpPr>
      <p:grpSpPr>
        <a:xfrm>
          <a:off x="0" y="0"/>
          <a:ext cx="0" cy="0"/>
          <a:chOff x="0" y="0"/>
          <a:chExt cx="0" cy="0"/>
        </a:xfrm>
      </p:grpSpPr>
      <p:sp>
        <p:nvSpPr>
          <p:cNvPr id="130" name="Google Shape;130;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1" name="Google Shape;131;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53" name="Shape 153"/>
        <p:cNvGrpSpPr/>
        <p:nvPr/>
      </p:nvGrpSpPr>
      <p:grpSpPr>
        <a:xfrm>
          <a:off x="0" y="0"/>
          <a:ext cx="0" cy="0"/>
          <a:chOff x="0" y="0"/>
          <a:chExt cx="0" cy="0"/>
        </a:xfrm>
      </p:grpSpPr>
      <p:sp>
        <p:nvSpPr>
          <p:cNvPr id="154" name="Google Shape;154;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5" name="Google Shape;155;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60" name="Shape 160"/>
        <p:cNvGrpSpPr/>
        <p:nvPr/>
      </p:nvGrpSpPr>
      <p:grpSpPr>
        <a:xfrm>
          <a:off x="0" y="0"/>
          <a:ext cx="0" cy="0"/>
          <a:chOff x="0" y="0"/>
          <a:chExt cx="0" cy="0"/>
        </a:xfrm>
      </p:grpSpPr>
      <p:sp>
        <p:nvSpPr>
          <p:cNvPr id="161" name="Google Shape;161;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2" name="Google Shape;162;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66" name="Shape 166"/>
        <p:cNvGrpSpPr/>
        <p:nvPr/>
      </p:nvGrpSpPr>
      <p:grpSpPr>
        <a:xfrm>
          <a:off x="0" y="0"/>
          <a:ext cx="0" cy="0"/>
          <a:chOff x="0" y="0"/>
          <a:chExt cx="0" cy="0"/>
        </a:xfrm>
      </p:grpSpPr>
      <p:sp>
        <p:nvSpPr>
          <p:cNvPr id="167" name="Google Shape;167;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8" name="Google Shape;168;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73" name="Shape 173"/>
        <p:cNvGrpSpPr/>
        <p:nvPr/>
      </p:nvGrpSpPr>
      <p:grpSpPr>
        <a:xfrm>
          <a:off x="0" y="0"/>
          <a:ext cx="0" cy="0"/>
          <a:chOff x="0" y="0"/>
          <a:chExt cx="0" cy="0"/>
        </a:xfrm>
      </p:grpSpPr>
      <p:sp>
        <p:nvSpPr>
          <p:cNvPr id="174" name="Google Shape;174;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5" name="Google Shape;175;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type="title">
  <p:cSld name="TITLE">
    <p:spTree>
      <p:nvGrpSpPr>
        <p:cNvPr id="11" name="Shape 11"/>
        <p:cNvGrpSpPr/>
        <p:nvPr/>
      </p:nvGrpSpPr>
      <p:grpSpPr>
        <a:xfrm>
          <a:off x="0" y="0"/>
          <a:ext cx="0" cy="0"/>
          <a:chOff x="0" y="0"/>
          <a:chExt cx="0" cy="0"/>
        </a:xfrm>
      </p:grpSpPr>
      <p:sp>
        <p:nvSpPr>
          <p:cNvPr id="12" name="Google Shape;12;p15"/>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 name="Google Shape;13;p15"/>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4" name="Google Shape;14;p1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 name="Google Shape;15;p1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 name="Google Shape;16;p1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Content" type="obj">
  <p:cSld name="OBJECT">
    <p:spTree>
      <p:nvGrpSpPr>
        <p:cNvPr id="17" name="Shape 17"/>
        <p:cNvGrpSpPr/>
        <p:nvPr/>
      </p:nvGrpSpPr>
      <p:grpSpPr>
        <a:xfrm>
          <a:off x="0" y="0"/>
          <a:ext cx="0" cy="0"/>
          <a:chOff x="0" y="0"/>
          <a:chExt cx="0" cy="0"/>
        </a:xfrm>
      </p:grpSpPr>
      <p:sp>
        <p:nvSpPr>
          <p:cNvPr id="18" name="Google Shape;18;p1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9" name="Google Shape;19;p16"/>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0" name="Google Shape;20;p1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 name="Google Shape;21;p1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 name="Google Shape;22;p1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Header" type="secHead">
  <p:cSld name="SECTION_HEADER">
    <p:spTree>
      <p:nvGrpSpPr>
        <p:cNvPr id="23" name="Shape 23"/>
        <p:cNvGrpSpPr/>
        <p:nvPr/>
      </p:nvGrpSpPr>
      <p:grpSpPr>
        <a:xfrm>
          <a:off x="0" y="0"/>
          <a:ext cx="0" cy="0"/>
          <a:chOff x="0" y="0"/>
          <a:chExt cx="0" cy="0"/>
        </a:xfrm>
      </p:grpSpPr>
      <p:sp>
        <p:nvSpPr>
          <p:cNvPr id="24" name="Google Shape;24;p17"/>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5" name="Google Shape;25;p17"/>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26" name="Google Shape;26;p1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 name="Google Shape;27;p1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 name="Google Shape;28;p1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wo Content" type="twoObj">
  <p:cSld name="TWO_OBJECTS">
    <p:spTree>
      <p:nvGrpSpPr>
        <p:cNvPr id="29" name="Shape 29"/>
        <p:cNvGrpSpPr/>
        <p:nvPr/>
      </p:nvGrpSpPr>
      <p:grpSpPr>
        <a:xfrm>
          <a:off x="0" y="0"/>
          <a:ext cx="0" cy="0"/>
          <a:chOff x="0" y="0"/>
          <a:chExt cx="0" cy="0"/>
        </a:xfrm>
      </p:grpSpPr>
      <p:sp>
        <p:nvSpPr>
          <p:cNvPr id="30" name="Google Shape;30;p1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1" name="Google Shape;31;p18"/>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2" name="Google Shape;32;p18"/>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3" name="Google Shape;33;p1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1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1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omparison" type="twoTxTwoObj">
  <p:cSld name="TWO_OBJECTS_WITH_TEXT">
    <p:spTree>
      <p:nvGrpSpPr>
        <p:cNvPr id="36" name="Shape 36"/>
        <p:cNvGrpSpPr/>
        <p:nvPr/>
      </p:nvGrpSpPr>
      <p:grpSpPr>
        <a:xfrm>
          <a:off x="0" y="0"/>
          <a:ext cx="0" cy="0"/>
          <a:chOff x="0" y="0"/>
          <a:chExt cx="0" cy="0"/>
        </a:xfrm>
      </p:grpSpPr>
      <p:sp>
        <p:nvSpPr>
          <p:cNvPr id="37" name="Google Shape;37;p19"/>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8" name="Google Shape;38;p19"/>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39" name="Google Shape;39;p19"/>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0" name="Google Shape;40;p19"/>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1" name="Google Shape;41;p19"/>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2" name="Google Shape;42;p1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1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1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45" name="Shape 45"/>
        <p:cNvGrpSpPr/>
        <p:nvPr/>
      </p:nvGrpSpPr>
      <p:grpSpPr>
        <a:xfrm>
          <a:off x="0" y="0"/>
          <a:ext cx="0" cy="0"/>
          <a:chOff x="0" y="0"/>
          <a:chExt cx="0" cy="0"/>
        </a:xfrm>
      </p:grpSpPr>
      <p:sp>
        <p:nvSpPr>
          <p:cNvPr id="46" name="Google Shape;46;p2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7" name="Google Shape;47;p2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2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 name="Google Shape;49;p2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50" name="Shape 50"/>
        <p:cNvGrpSpPr/>
        <p:nvPr/>
      </p:nvGrpSpPr>
      <p:grpSpPr>
        <a:xfrm>
          <a:off x="0" y="0"/>
          <a:ext cx="0" cy="0"/>
          <a:chOff x="0" y="0"/>
          <a:chExt cx="0" cy="0"/>
        </a:xfrm>
      </p:grpSpPr>
      <p:sp>
        <p:nvSpPr>
          <p:cNvPr id="51" name="Google Shape;51;p2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2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2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ontent with Caption" type="objTx">
  <p:cSld name="OBJECT_WITH_CAPTION_TEXT">
    <p:spTree>
      <p:nvGrpSpPr>
        <p:cNvPr id="54" name="Shape 54"/>
        <p:cNvGrpSpPr/>
        <p:nvPr/>
      </p:nvGrpSpPr>
      <p:grpSpPr>
        <a:xfrm>
          <a:off x="0" y="0"/>
          <a:ext cx="0" cy="0"/>
          <a:chOff x="0" y="0"/>
          <a:chExt cx="0" cy="0"/>
        </a:xfrm>
      </p:grpSpPr>
      <p:sp>
        <p:nvSpPr>
          <p:cNvPr id="55" name="Google Shape;55;p22"/>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6" name="Google Shape;56;p22"/>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57" name="Google Shape;57;p22"/>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58" name="Google Shape;58;p2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2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2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Picture with Caption" type="picTx">
  <p:cSld name="PICTURE_WITH_CAPTION_TEXT">
    <p:spTree>
      <p:nvGrpSpPr>
        <p:cNvPr id="61" name="Shape 61"/>
        <p:cNvGrpSpPr/>
        <p:nvPr/>
      </p:nvGrpSpPr>
      <p:grpSpPr>
        <a:xfrm>
          <a:off x="0" y="0"/>
          <a:ext cx="0" cy="0"/>
          <a:chOff x="0" y="0"/>
          <a:chExt cx="0" cy="0"/>
        </a:xfrm>
      </p:grpSpPr>
      <p:sp>
        <p:nvSpPr>
          <p:cNvPr id="62" name="Google Shape;62;p23"/>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3" name="Google Shape;63;p23"/>
          <p:cNvSpPr/>
          <p:nvPr>
            <p:ph idx="2" type="pic"/>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lvl="0" marR="0" rtl="0" algn="l">
              <a:lnSpc>
                <a:spcPct val="90000"/>
              </a:lnSpc>
              <a:spcBef>
                <a:spcPts val="1000"/>
              </a:spcBef>
              <a:spcAft>
                <a:spcPts val="0"/>
              </a:spcAft>
              <a:buClr>
                <a:schemeClr val="dk1"/>
              </a:buClr>
              <a:buSzPts val="3200"/>
              <a:buFont typeface="Arial"/>
              <a:buNone/>
              <a:defRPr b="0" i="0" sz="32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800"/>
              <a:buFont typeface="Arial"/>
              <a:buNone/>
              <a:defRPr b="0" i="0" sz="28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400"/>
              <a:buFont typeface="Arial"/>
              <a:buNone/>
              <a:defRPr b="0" i="0" sz="24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9pPr>
          </a:lstStyle>
          <a:p/>
        </p:txBody>
      </p:sp>
      <p:sp>
        <p:nvSpPr>
          <p:cNvPr id="64" name="Google Shape;64;p23"/>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5" name="Google Shape;65;p2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2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2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Vertical Text" type="vertTx">
  <p:cSld name="VERTICAL_TEXT">
    <p:spTree>
      <p:nvGrpSpPr>
        <p:cNvPr id="68" name="Shape 68"/>
        <p:cNvGrpSpPr/>
        <p:nvPr/>
      </p:nvGrpSpPr>
      <p:grpSpPr>
        <a:xfrm>
          <a:off x="0" y="0"/>
          <a:ext cx="0" cy="0"/>
          <a:chOff x="0" y="0"/>
          <a:chExt cx="0" cy="0"/>
        </a:xfrm>
      </p:grpSpPr>
      <p:sp>
        <p:nvSpPr>
          <p:cNvPr id="69" name="Google Shape;69;p2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24"/>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1" name="Google Shape;71;p2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2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2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Vertical Title and Text" type="vertTitleAndTx">
  <p:cSld name="VERTICAL_TITLE_AND_VERTICAL_TEXT">
    <p:spTree>
      <p:nvGrpSpPr>
        <p:cNvPr id="74" name="Shape 74"/>
        <p:cNvGrpSpPr/>
        <p:nvPr/>
      </p:nvGrpSpPr>
      <p:grpSpPr>
        <a:xfrm>
          <a:off x="0" y="0"/>
          <a:ext cx="0" cy="0"/>
          <a:chOff x="0" y="0"/>
          <a:chExt cx="0" cy="0"/>
        </a:xfrm>
      </p:grpSpPr>
      <p:sp>
        <p:nvSpPr>
          <p:cNvPr id="75" name="Google Shape;75;p25"/>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6" name="Google Shape;76;p25"/>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7" name="Google Shape;77;p2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2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2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chemeClr val="lt1"/>
        </a:solidFill>
      </p:bgPr>
    </p:bg>
    <p:spTree>
      <p:nvGrpSpPr>
        <p:cNvPr id="5" name="Shape 5"/>
        <p:cNvGrpSpPr/>
        <p:nvPr/>
      </p:nvGrpSpPr>
      <p:grpSpPr>
        <a:xfrm>
          <a:off x="0" y="0"/>
          <a:ext cx="0" cy="0"/>
          <a:chOff x="0" y="0"/>
          <a:chExt cx="0" cy="0"/>
        </a:xfrm>
      </p:grpSpPr>
      <p:sp>
        <p:nvSpPr>
          <p:cNvPr id="6" name="Google Shape;6;p1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14"/>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8" name="Google Shape;8;p1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9" name="Google Shape;9;p1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0" name="Google Shape;10;p1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4.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5.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hyperlink" Target="https://www.oxfordowl.co.uk/api/digital_books/1223.html" TargetMode="Externa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image" Target="../media/image11.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 Id="rId3" Type="http://schemas.openxmlformats.org/officeDocument/2006/relationships/image" Target="../media/image11.png"/><Relationship Id="rId4" Type="http://schemas.openxmlformats.org/officeDocument/2006/relationships/image" Target="../media/image1.png"/><Relationship Id="rId9" Type="http://schemas.openxmlformats.org/officeDocument/2006/relationships/image" Target="../media/image6.png"/><Relationship Id="rId5" Type="http://schemas.openxmlformats.org/officeDocument/2006/relationships/image" Target="../media/image8.png"/><Relationship Id="rId6" Type="http://schemas.openxmlformats.org/officeDocument/2006/relationships/image" Target="../media/image9.png"/><Relationship Id="rId7" Type="http://schemas.openxmlformats.org/officeDocument/2006/relationships/image" Target="../media/image7.png"/><Relationship Id="rId8" Type="http://schemas.openxmlformats.org/officeDocument/2006/relationships/image" Target="../media/image2.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 Id="rId3" Type="http://schemas.openxmlformats.org/officeDocument/2006/relationships/hyperlink" Target="https://www.oxfordowl.co.uk/api/digital_books/1223.html" TargetMode="Externa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 Id="rId3" Type="http://schemas.openxmlformats.org/officeDocument/2006/relationships/image" Target="../media/image3.png"/><Relationship Id="rId4"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gradFill>
          <a:gsLst>
            <a:gs pos="0">
              <a:srgbClr val="FFFF00"/>
            </a:gs>
            <a:gs pos="32000">
              <a:srgbClr val="B3D1EC"/>
            </a:gs>
            <a:gs pos="74000">
              <a:srgbClr val="B3D1EC"/>
            </a:gs>
            <a:gs pos="85000">
              <a:srgbClr val="00B050"/>
            </a:gs>
            <a:gs pos="100000">
              <a:srgbClr val="00B050"/>
            </a:gs>
          </a:gsLst>
          <a:lin ang="5400000" scaled="0"/>
        </a:gradFill>
      </p:bgPr>
    </p:bg>
    <p:spTree>
      <p:nvGrpSpPr>
        <p:cNvPr id="83" name="Shape 83"/>
        <p:cNvGrpSpPr/>
        <p:nvPr/>
      </p:nvGrpSpPr>
      <p:grpSpPr>
        <a:xfrm>
          <a:off x="0" y="0"/>
          <a:ext cx="0" cy="0"/>
          <a:chOff x="0" y="0"/>
          <a:chExt cx="0" cy="0"/>
        </a:xfrm>
      </p:grpSpPr>
      <p:sp>
        <p:nvSpPr>
          <p:cNvPr id="84" name="Google Shape;84;p1"/>
          <p:cNvSpPr txBox="1"/>
          <p:nvPr>
            <p:ph type="ctrTitle"/>
          </p:nvPr>
        </p:nvSpPr>
        <p:spPr>
          <a:xfrm>
            <a:off x="931147" y="2419643"/>
            <a:ext cx="10193383" cy="1445957"/>
          </a:xfrm>
          <a:prstGeom prst="rect">
            <a:avLst/>
          </a:prstGeom>
          <a:noFill/>
          <a:ln>
            <a:noFill/>
          </a:ln>
        </p:spPr>
        <p:txBody>
          <a:bodyPr anchorCtr="0" anchor="b" bIns="45700" lIns="91425" spcFirstLastPara="1" rIns="91425" wrap="square" tIns="45700">
            <a:noAutofit/>
          </a:bodyPr>
          <a:lstStyle/>
          <a:p>
            <a:pPr indent="0" lvl="0" marL="0" rtl="0" algn="ctr">
              <a:lnSpc>
                <a:spcPct val="90000"/>
              </a:lnSpc>
              <a:spcBef>
                <a:spcPts val="0"/>
              </a:spcBef>
              <a:spcAft>
                <a:spcPts val="0"/>
              </a:spcAft>
              <a:buClr>
                <a:schemeClr val="dk1"/>
              </a:buClr>
              <a:buSzPts val="6600"/>
              <a:buFont typeface="Arial"/>
              <a:buNone/>
            </a:pPr>
            <a:r>
              <a:rPr lang="en-GB" sz="6600">
                <a:latin typeface="Arial"/>
                <a:ea typeface="Arial"/>
                <a:cs typeface="Arial"/>
                <a:sym typeface="Arial"/>
              </a:rPr>
              <a:t>Reading in Reception</a:t>
            </a:r>
            <a:br>
              <a:rPr lang="en-GB" sz="6600">
                <a:latin typeface="Arial"/>
                <a:ea typeface="Arial"/>
                <a:cs typeface="Arial"/>
                <a:sym typeface="Arial"/>
              </a:rPr>
            </a:br>
            <a:r>
              <a:rPr lang="en-GB" sz="6600">
                <a:latin typeface="Arial"/>
                <a:ea typeface="Arial"/>
                <a:cs typeface="Arial"/>
                <a:sym typeface="Arial"/>
              </a:rPr>
              <a:t>Week 3 &amp; 4 </a:t>
            </a:r>
            <a:endParaRPr sz="6600"/>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gradFill>
          <a:gsLst>
            <a:gs pos="0">
              <a:srgbClr val="FFFF00"/>
            </a:gs>
            <a:gs pos="32000">
              <a:srgbClr val="B3D1EC"/>
            </a:gs>
            <a:gs pos="74000">
              <a:srgbClr val="B3D1EC"/>
            </a:gs>
            <a:gs pos="85000">
              <a:srgbClr val="00B050"/>
            </a:gs>
            <a:gs pos="100000">
              <a:srgbClr val="00B050"/>
            </a:gs>
          </a:gsLst>
          <a:lin ang="5400000" scaled="0"/>
        </a:gradFill>
      </p:bgPr>
    </p:bg>
    <p:spTree>
      <p:nvGrpSpPr>
        <p:cNvPr id="88" name="Shape 88"/>
        <p:cNvGrpSpPr/>
        <p:nvPr/>
      </p:nvGrpSpPr>
      <p:grpSpPr>
        <a:xfrm>
          <a:off x="0" y="0"/>
          <a:ext cx="0" cy="0"/>
          <a:chOff x="0" y="0"/>
          <a:chExt cx="0" cy="0"/>
        </a:xfrm>
      </p:grpSpPr>
      <p:sp>
        <p:nvSpPr>
          <p:cNvPr id="89" name="Google Shape;89;p2"/>
          <p:cNvSpPr txBox="1"/>
          <p:nvPr>
            <p:ph type="ctrTitle"/>
          </p:nvPr>
        </p:nvSpPr>
        <p:spPr>
          <a:xfrm>
            <a:off x="931147" y="2278966"/>
            <a:ext cx="10193383" cy="2979335"/>
          </a:xfrm>
          <a:prstGeom prst="rect">
            <a:avLst/>
          </a:prstGeom>
          <a:noFill/>
          <a:ln>
            <a:noFill/>
          </a:ln>
        </p:spPr>
        <p:txBody>
          <a:bodyPr anchorCtr="0" anchor="b" bIns="45700" lIns="91425" spcFirstLastPara="1" rIns="91425" wrap="square" tIns="45700">
            <a:noAutofit/>
          </a:bodyPr>
          <a:lstStyle/>
          <a:p>
            <a:pPr indent="0" lvl="0" marL="0" rtl="0" algn="ctr">
              <a:lnSpc>
                <a:spcPct val="90000"/>
              </a:lnSpc>
              <a:spcBef>
                <a:spcPts val="0"/>
              </a:spcBef>
              <a:spcAft>
                <a:spcPts val="0"/>
              </a:spcAft>
              <a:buClr>
                <a:schemeClr val="dk1"/>
              </a:buClr>
              <a:buSzPts val="4400"/>
              <a:buFont typeface="Arial"/>
              <a:buNone/>
            </a:pPr>
            <a:r>
              <a:rPr b="1" lang="en-GB" sz="4400" u="sng">
                <a:latin typeface="Arial"/>
                <a:ea typeface="Arial"/>
                <a:cs typeface="Arial"/>
                <a:sym typeface="Arial"/>
              </a:rPr>
              <a:t>Reading in Reception</a:t>
            </a:r>
            <a:br>
              <a:rPr b="0" lang="en-GB" sz="4800">
                <a:latin typeface="Arial"/>
                <a:ea typeface="Arial"/>
                <a:cs typeface="Arial"/>
                <a:sym typeface="Arial"/>
              </a:rPr>
            </a:br>
            <a:r>
              <a:rPr lang="en-GB" sz="4400">
                <a:latin typeface="Arial"/>
                <a:ea typeface="Arial"/>
                <a:cs typeface="Arial"/>
                <a:sym typeface="Arial"/>
              </a:rPr>
              <a:t>All children will be reading at different levels during Reception. Here are the steps we go through when reading with a range of abilities. This should help you to see where your child is at and what their next steps are. </a:t>
            </a:r>
            <a:endParaRPr sz="4800">
              <a:latin typeface="Arial"/>
              <a:ea typeface="Arial"/>
              <a:cs typeface="Arial"/>
              <a:sym typeface="Arial"/>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gradFill>
          <a:gsLst>
            <a:gs pos="0">
              <a:srgbClr val="FFFF00"/>
            </a:gs>
            <a:gs pos="32000">
              <a:srgbClr val="B3D1EC"/>
            </a:gs>
            <a:gs pos="74000">
              <a:srgbClr val="B3D1EC"/>
            </a:gs>
            <a:gs pos="85000">
              <a:srgbClr val="00B050"/>
            </a:gs>
            <a:gs pos="100000">
              <a:srgbClr val="00B050"/>
            </a:gs>
          </a:gsLst>
          <a:lin ang="5400000" scaled="0"/>
        </a:gradFill>
      </p:bgPr>
    </p:bg>
    <p:spTree>
      <p:nvGrpSpPr>
        <p:cNvPr id="93" name="Shape 93"/>
        <p:cNvGrpSpPr/>
        <p:nvPr/>
      </p:nvGrpSpPr>
      <p:grpSpPr>
        <a:xfrm>
          <a:off x="0" y="0"/>
          <a:ext cx="0" cy="0"/>
          <a:chOff x="0" y="0"/>
          <a:chExt cx="0" cy="0"/>
        </a:xfrm>
      </p:grpSpPr>
      <p:pic>
        <p:nvPicPr>
          <p:cNvPr id="94" name="Google Shape;94;p3"/>
          <p:cNvPicPr preferRelativeResize="0"/>
          <p:nvPr/>
        </p:nvPicPr>
        <p:blipFill rotWithShape="1">
          <a:blip r:embed="rId3">
            <a:alphaModFix/>
          </a:blip>
          <a:srcRect b="0" l="0" r="0" t="0"/>
          <a:stretch/>
        </p:blipFill>
        <p:spPr>
          <a:xfrm>
            <a:off x="1702190" y="112544"/>
            <a:ext cx="9200271" cy="6589383"/>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gradFill>
          <a:gsLst>
            <a:gs pos="0">
              <a:srgbClr val="FFFF00"/>
            </a:gs>
            <a:gs pos="32000">
              <a:srgbClr val="B3D1EC"/>
            </a:gs>
            <a:gs pos="74000">
              <a:srgbClr val="B3D1EC"/>
            </a:gs>
            <a:gs pos="85000">
              <a:srgbClr val="00B050"/>
            </a:gs>
            <a:gs pos="100000">
              <a:srgbClr val="00B050"/>
            </a:gs>
          </a:gsLst>
          <a:lin ang="5400000" scaled="0"/>
        </a:gradFill>
      </p:bgPr>
    </p:bg>
    <p:spTree>
      <p:nvGrpSpPr>
        <p:cNvPr id="98" name="Shape 98"/>
        <p:cNvGrpSpPr/>
        <p:nvPr/>
      </p:nvGrpSpPr>
      <p:grpSpPr>
        <a:xfrm>
          <a:off x="0" y="0"/>
          <a:ext cx="0" cy="0"/>
          <a:chOff x="0" y="0"/>
          <a:chExt cx="0" cy="0"/>
        </a:xfrm>
      </p:grpSpPr>
      <p:sp>
        <p:nvSpPr>
          <p:cNvPr id="99" name="Google Shape;99;p4"/>
          <p:cNvSpPr txBox="1"/>
          <p:nvPr>
            <p:ph type="ctrTitle"/>
          </p:nvPr>
        </p:nvSpPr>
        <p:spPr>
          <a:xfrm>
            <a:off x="-208336" y="-722979"/>
            <a:ext cx="10193383" cy="1445957"/>
          </a:xfrm>
          <a:prstGeom prst="rect">
            <a:avLst/>
          </a:prstGeom>
          <a:noFill/>
          <a:ln>
            <a:noFill/>
          </a:ln>
        </p:spPr>
        <p:txBody>
          <a:bodyPr anchorCtr="0" anchor="b" bIns="45700" lIns="91425" spcFirstLastPara="1" rIns="91425" wrap="square" tIns="45700">
            <a:noAutofit/>
          </a:bodyPr>
          <a:lstStyle/>
          <a:p>
            <a:pPr indent="0" lvl="0" marL="0" rtl="0" algn="ctr">
              <a:lnSpc>
                <a:spcPct val="90000"/>
              </a:lnSpc>
              <a:spcBef>
                <a:spcPts val="0"/>
              </a:spcBef>
              <a:spcAft>
                <a:spcPts val="0"/>
              </a:spcAft>
              <a:buClr>
                <a:schemeClr val="dk1"/>
              </a:buClr>
              <a:buSzPts val="3600"/>
              <a:buFont typeface="Arial"/>
              <a:buNone/>
            </a:pPr>
            <a:r>
              <a:rPr lang="en-GB" sz="3600">
                <a:latin typeface="Arial"/>
                <a:ea typeface="Arial"/>
                <a:cs typeface="Arial"/>
                <a:sym typeface="Arial"/>
              </a:rPr>
              <a:t>Example of talking through this stage 1+ book…</a:t>
            </a:r>
            <a:endParaRPr sz="3600"/>
          </a:p>
        </p:txBody>
      </p:sp>
      <p:pic>
        <p:nvPicPr>
          <p:cNvPr id="100" name="Google Shape;100;p4"/>
          <p:cNvPicPr preferRelativeResize="0"/>
          <p:nvPr/>
        </p:nvPicPr>
        <p:blipFill rotWithShape="1">
          <a:blip r:embed="rId3">
            <a:alphaModFix/>
          </a:blip>
          <a:srcRect b="0" l="0" r="0" t="0"/>
          <a:stretch/>
        </p:blipFill>
        <p:spPr>
          <a:xfrm>
            <a:off x="280523" y="824889"/>
            <a:ext cx="1896110" cy="2197735"/>
          </a:xfrm>
          <a:prstGeom prst="rect">
            <a:avLst/>
          </a:prstGeom>
          <a:noFill/>
          <a:ln>
            <a:noFill/>
          </a:ln>
        </p:spPr>
      </p:pic>
      <p:sp>
        <p:nvSpPr>
          <p:cNvPr id="101" name="Google Shape;101;p4"/>
          <p:cNvSpPr txBox="1"/>
          <p:nvPr/>
        </p:nvSpPr>
        <p:spPr>
          <a:xfrm>
            <a:off x="2307102" y="824889"/>
            <a:ext cx="9692640" cy="5843197"/>
          </a:xfrm>
          <a:prstGeom prst="rect">
            <a:avLst/>
          </a:prstGeom>
          <a:solidFill>
            <a:schemeClr val="lt1"/>
          </a:solidFill>
          <a:ln cap="flat" cmpd="sng" w="9525">
            <a:solidFill>
              <a:srgbClr val="00000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7000"/>
              </a:lnSpc>
              <a:spcBef>
                <a:spcPts val="0"/>
              </a:spcBef>
              <a:spcAft>
                <a:spcPts val="0"/>
              </a:spcAft>
              <a:buNone/>
            </a:pPr>
            <a:r>
              <a:rPr b="1" i="0" lang="en-GB" sz="1200" u="sng" cap="none" strike="noStrike">
                <a:solidFill>
                  <a:schemeClr val="dk1"/>
                </a:solidFill>
                <a:latin typeface="Arial"/>
                <a:ea typeface="Arial"/>
                <a:cs typeface="Arial"/>
                <a:sym typeface="Arial"/>
              </a:rPr>
              <a:t>Tricky word focus</a:t>
            </a:r>
            <a:r>
              <a:rPr b="0" i="0" lang="en-GB" sz="1200" u="none" cap="none" strike="noStrike">
                <a:solidFill>
                  <a:schemeClr val="dk1"/>
                </a:solidFill>
                <a:latin typeface="Arial"/>
                <a:ea typeface="Arial"/>
                <a:cs typeface="Arial"/>
                <a:sym typeface="Arial"/>
              </a:rPr>
              <a:t>: these words are to be read by sight.</a:t>
            </a:r>
            <a:br>
              <a:rPr b="1" i="0" lang="en-GB" sz="1200" u="sng" cap="none" strike="noStrike">
                <a:solidFill>
                  <a:schemeClr val="dk1"/>
                </a:solidFill>
                <a:latin typeface="Arial"/>
                <a:ea typeface="Arial"/>
                <a:cs typeface="Arial"/>
                <a:sym typeface="Arial"/>
              </a:rPr>
            </a:br>
            <a:r>
              <a:rPr b="0" i="0" lang="en-GB" sz="1200" u="sng" cap="none" strike="noStrike">
                <a:solidFill>
                  <a:schemeClr val="dk1"/>
                </a:solidFill>
                <a:latin typeface="Arial"/>
                <a:ea typeface="Arial"/>
                <a:cs typeface="Arial"/>
                <a:sym typeface="Arial"/>
              </a:rPr>
              <a:t>Start the session by ensuring your child knows the following:</a:t>
            </a:r>
            <a:r>
              <a:rPr b="1" i="0" lang="en-GB" sz="1200" u="sng" cap="none" strike="noStrike">
                <a:solidFill>
                  <a:schemeClr val="dk1"/>
                </a:solidFill>
                <a:latin typeface="Arial"/>
                <a:ea typeface="Arial"/>
                <a:cs typeface="Arial"/>
                <a:sym typeface="Arial"/>
              </a:rPr>
              <a:t> </a:t>
            </a:r>
            <a:endParaRPr b="0" i="0" sz="1200" u="none" cap="none" strike="noStrike">
              <a:solidFill>
                <a:schemeClr val="dk1"/>
              </a:solidFill>
              <a:latin typeface="Arial"/>
              <a:ea typeface="Arial"/>
              <a:cs typeface="Arial"/>
              <a:sym typeface="Arial"/>
            </a:endParaRPr>
          </a:p>
          <a:p>
            <a:pPr indent="0" lvl="0" marL="0" marR="0" rtl="0" algn="l">
              <a:lnSpc>
                <a:spcPct val="107000"/>
              </a:lnSpc>
              <a:spcBef>
                <a:spcPts val="800"/>
              </a:spcBef>
              <a:spcAft>
                <a:spcPts val="0"/>
              </a:spcAft>
              <a:buNone/>
            </a:pPr>
            <a:r>
              <a:rPr b="0" i="0" lang="en-GB" sz="1200" u="none" cap="none" strike="noStrike">
                <a:solidFill>
                  <a:srgbClr val="FF0000"/>
                </a:solidFill>
                <a:latin typeface="Arial"/>
                <a:ea typeface="Arial"/>
                <a:cs typeface="Arial"/>
                <a:sym typeface="Arial"/>
              </a:rPr>
              <a:t> you, me, my, are &amp; the </a:t>
            </a:r>
            <a:endParaRPr b="0" i="0" sz="1200" u="none" cap="none" strike="noStrike">
              <a:solidFill>
                <a:schemeClr val="dk1"/>
              </a:solidFill>
              <a:latin typeface="Arial"/>
              <a:ea typeface="Arial"/>
              <a:cs typeface="Arial"/>
              <a:sym typeface="Arial"/>
            </a:endParaRPr>
          </a:p>
          <a:p>
            <a:pPr indent="0" lvl="0" marL="0" marR="0" rtl="0" algn="l">
              <a:lnSpc>
                <a:spcPct val="107000"/>
              </a:lnSpc>
              <a:spcBef>
                <a:spcPts val="800"/>
              </a:spcBef>
              <a:spcAft>
                <a:spcPts val="0"/>
              </a:spcAft>
              <a:buNone/>
            </a:pPr>
            <a:r>
              <a:rPr b="1" i="0" lang="en-GB" sz="1200" u="sng" cap="none" strike="noStrike">
                <a:solidFill>
                  <a:schemeClr val="dk1"/>
                </a:solidFill>
                <a:latin typeface="Arial"/>
                <a:ea typeface="Arial"/>
                <a:cs typeface="Arial"/>
                <a:sym typeface="Arial"/>
              </a:rPr>
              <a:t>Digraphs to focus on:</a:t>
            </a:r>
            <a:r>
              <a:rPr b="1" i="0" lang="en-GB" sz="1200" u="none" cap="none" strike="noStrike">
                <a:solidFill>
                  <a:schemeClr val="dk1"/>
                </a:solidFill>
                <a:latin typeface="Arial"/>
                <a:ea typeface="Arial"/>
                <a:cs typeface="Arial"/>
                <a:sym typeface="Arial"/>
              </a:rPr>
              <a:t> </a:t>
            </a:r>
            <a:r>
              <a:rPr b="1" i="0" lang="en-GB" sz="1200" u="sng" cap="none" strike="noStrike">
                <a:solidFill>
                  <a:srgbClr val="0070C0"/>
                </a:solidFill>
                <a:latin typeface="Arial"/>
                <a:ea typeface="Arial"/>
                <a:cs typeface="Arial"/>
                <a:sym typeface="Arial"/>
              </a:rPr>
              <a:t>ee, </a:t>
            </a:r>
            <a:r>
              <a:rPr b="1" i="0" lang="en-GB" sz="1200" u="none" cap="none" strike="noStrike">
                <a:solidFill>
                  <a:srgbClr val="0070C0"/>
                </a:solidFill>
                <a:latin typeface="Arial"/>
                <a:ea typeface="Arial"/>
                <a:cs typeface="Arial"/>
                <a:sym typeface="Arial"/>
              </a:rPr>
              <a:t>y </a:t>
            </a:r>
            <a:r>
              <a:rPr b="0" i="0" lang="en-GB" sz="1200" u="none" cap="none" strike="noStrike">
                <a:solidFill>
                  <a:srgbClr val="0070C0"/>
                </a:solidFill>
                <a:latin typeface="Arial"/>
                <a:ea typeface="Arial"/>
                <a:cs typeface="Arial"/>
                <a:sym typeface="Arial"/>
              </a:rPr>
              <a:t>(</a:t>
            </a:r>
            <a:r>
              <a:rPr b="0" i="0" lang="en-GB" sz="1200" u="none" cap="none" strike="noStrike">
                <a:solidFill>
                  <a:srgbClr val="000000"/>
                </a:solidFill>
                <a:latin typeface="Arial"/>
                <a:ea typeface="Arial"/>
                <a:cs typeface="Arial"/>
                <a:sym typeface="Arial"/>
              </a:rPr>
              <a:t>tedd</a:t>
            </a:r>
            <a:r>
              <a:rPr b="1" i="0" lang="en-GB" sz="1200" u="none" cap="none" strike="noStrike">
                <a:solidFill>
                  <a:srgbClr val="0070C0"/>
                </a:solidFill>
                <a:latin typeface="Arial"/>
                <a:ea typeface="Arial"/>
                <a:cs typeface="Arial"/>
                <a:sym typeface="Arial"/>
              </a:rPr>
              <a:t>y</a:t>
            </a:r>
            <a:r>
              <a:rPr b="0" i="0" lang="en-GB" sz="1200" u="none" cap="none" strike="noStrike">
                <a:solidFill>
                  <a:srgbClr val="0070C0"/>
                </a:solidFill>
                <a:latin typeface="Arial"/>
                <a:ea typeface="Arial"/>
                <a:cs typeface="Arial"/>
                <a:sym typeface="Arial"/>
              </a:rPr>
              <a:t>)</a:t>
            </a:r>
            <a:r>
              <a:rPr b="1" i="0" lang="en-GB" sz="1200" u="none" cap="none" strike="noStrike">
                <a:solidFill>
                  <a:srgbClr val="0070C0"/>
                </a:solidFill>
                <a:latin typeface="Arial"/>
                <a:ea typeface="Arial"/>
                <a:cs typeface="Arial"/>
                <a:sym typeface="Arial"/>
              </a:rPr>
              <a:t>, </a:t>
            </a:r>
            <a:r>
              <a:rPr b="1" i="0" lang="en-GB" sz="1200" u="sng" cap="none" strike="noStrike">
                <a:solidFill>
                  <a:srgbClr val="0070C0"/>
                </a:solidFill>
                <a:latin typeface="Arial"/>
                <a:ea typeface="Arial"/>
                <a:cs typeface="Arial"/>
                <a:sym typeface="Arial"/>
              </a:rPr>
              <a:t>er</a:t>
            </a:r>
            <a:r>
              <a:rPr b="1" i="0" lang="en-GB" sz="1200" u="none" cap="none" strike="noStrike">
                <a:solidFill>
                  <a:srgbClr val="0070C0"/>
                </a:solidFill>
                <a:latin typeface="Arial"/>
                <a:ea typeface="Arial"/>
                <a:cs typeface="Arial"/>
                <a:sym typeface="Arial"/>
              </a:rPr>
              <a:t>, </a:t>
            </a:r>
            <a:r>
              <a:rPr b="1" i="0" lang="en-GB" sz="1200" u="sng" cap="none" strike="noStrike">
                <a:solidFill>
                  <a:srgbClr val="0070C0"/>
                </a:solidFill>
                <a:latin typeface="Arial"/>
                <a:ea typeface="Arial"/>
                <a:cs typeface="Arial"/>
                <a:sym typeface="Arial"/>
              </a:rPr>
              <a:t>oo</a:t>
            </a:r>
            <a:r>
              <a:rPr b="1" i="0" lang="en-GB" sz="1200" u="none" cap="none" strike="noStrike">
                <a:solidFill>
                  <a:srgbClr val="0070C0"/>
                </a:solidFill>
                <a:latin typeface="Arial"/>
                <a:ea typeface="Arial"/>
                <a:cs typeface="Arial"/>
                <a:sym typeface="Arial"/>
              </a:rPr>
              <a:t>, </a:t>
            </a:r>
            <a:r>
              <a:rPr b="1" i="0" lang="en-GB" sz="1200" u="sng" cap="none" strike="noStrike">
                <a:solidFill>
                  <a:srgbClr val="0070C0"/>
                </a:solidFill>
                <a:latin typeface="Arial"/>
                <a:ea typeface="Arial"/>
                <a:cs typeface="Arial"/>
                <a:sym typeface="Arial"/>
              </a:rPr>
              <a:t>ng</a:t>
            </a:r>
            <a:br>
              <a:rPr b="0" i="0" lang="en-GB" sz="1200" u="none" cap="none" strike="noStrike">
                <a:solidFill>
                  <a:schemeClr val="dk1"/>
                </a:solidFill>
                <a:latin typeface="Arial"/>
                <a:ea typeface="Arial"/>
                <a:cs typeface="Arial"/>
                <a:sym typeface="Arial"/>
              </a:rPr>
            </a:br>
            <a:r>
              <a:rPr b="0" i="0" lang="en-GB" sz="1200" u="none" cap="none" strike="noStrike">
                <a:solidFill>
                  <a:schemeClr val="dk1"/>
                </a:solidFill>
                <a:latin typeface="Arial"/>
                <a:ea typeface="Arial"/>
                <a:cs typeface="Arial"/>
                <a:sym typeface="Arial"/>
              </a:rPr>
              <a:t>Use the jolly phonics sound mats to point to each of these sounds.</a:t>
            </a:r>
            <a:r>
              <a:rPr b="1" i="0" lang="en-GB" sz="1200" u="sng" cap="none" strike="noStrike">
                <a:solidFill>
                  <a:schemeClr val="dk1"/>
                </a:solidFill>
                <a:latin typeface="Arial"/>
                <a:ea typeface="Arial"/>
                <a:cs typeface="Arial"/>
                <a:sym typeface="Arial"/>
              </a:rPr>
              <a:t> </a:t>
            </a:r>
            <a:endParaRPr b="1" i="0" sz="1200" u="sng" cap="none" strike="noStrike">
              <a:solidFill>
                <a:schemeClr val="dk1"/>
              </a:solidFill>
              <a:latin typeface="Arial"/>
              <a:ea typeface="Arial"/>
              <a:cs typeface="Arial"/>
              <a:sym typeface="Arial"/>
            </a:endParaRPr>
          </a:p>
          <a:p>
            <a:pPr indent="0" lvl="0" marL="0" marR="0" rtl="0" algn="l">
              <a:lnSpc>
                <a:spcPct val="107000"/>
              </a:lnSpc>
              <a:spcBef>
                <a:spcPts val="800"/>
              </a:spcBef>
              <a:spcAft>
                <a:spcPts val="0"/>
              </a:spcAft>
              <a:buNone/>
            </a:pPr>
            <a:r>
              <a:rPr b="1" i="0" lang="en-GB" sz="1200" u="sng" cap="none" strike="noStrike">
                <a:solidFill>
                  <a:schemeClr val="dk1"/>
                </a:solidFill>
                <a:latin typeface="Arial"/>
                <a:ea typeface="Arial"/>
                <a:cs typeface="Arial"/>
                <a:sym typeface="Arial"/>
              </a:rPr>
              <a:t>Begin reading. </a:t>
            </a:r>
            <a:endParaRPr b="1" i="0" sz="1200" u="sng" cap="none" strike="noStrike">
              <a:solidFill>
                <a:schemeClr val="dk1"/>
              </a:solidFill>
              <a:latin typeface="Arial"/>
              <a:ea typeface="Arial"/>
              <a:cs typeface="Arial"/>
              <a:sym typeface="Arial"/>
            </a:endParaRPr>
          </a:p>
          <a:p>
            <a:pPr indent="0" lvl="0" marL="0" marR="0" rtl="0" algn="l">
              <a:lnSpc>
                <a:spcPct val="107000"/>
              </a:lnSpc>
              <a:spcBef>
                <a:spcPts val="800"/>
              </a:spcBef>
              <a:spcAft>
                <a:spcPts val="0"/>
              </a:spcAft>
              <a:buNone/>
            </a:pPr>
            <a:r>
              <a:rPr b="1" i="0" lang="en-GB" sz="1200" u="sng" cap="none" strike="noStrike">
                <a:solidFill>
                  <a:schemeClr val="dk1"/>
                </a:solidFill>
                <a:latin typeface="Arial"/>
                <a:ea typeface="Arial"/>
                <a:cs typeface="Arial"/>
                <a:sym typeface="Arial"/>
              </a:rPr>
              <a:t>P1) “Can you see my teddy bear</a:t>
            </a:r>
            <a:r>
              <a:rPr b="1" i="0" lang="en-GB" sz="1200" u="none" cap="none" strike="noStrike">
                <a:solidFill>
                  <a:schemeClr val="dk1"/>
                </a:solidFill>
                <a:latin typeface="Arial"/>
                <a:ea typeface="Arial"/>
                <a:cs typeface="Arial"/>
                <a:sym typeface="Arial"/>
              </a:rPr>
              <a:t>?”</a:t>
            </a:r>
            <a:r>
              <a:rPr b="0" i="0" lang="en-GB" sz="1200" u="none" cap="none" strike="noStrike">
                <a:solidFill>
                  <a:schemeClr val="dk1"/>
                </a:solidFill>
                <a:latin typeface="Arial"/>
                <a:ea typeface="Arial"/>
                <a:cs typeface="Arial"/>
                <a:sym typeface="Arial"/>
              </a:rPr>
              <a:t> This is a question. Talk to your child about what a question is. Point to the question mark. This is how we know it is a question. Practise reading this ‘question’ in a different tone of voice. Ask your child the question. “Can you see my teddy bear?” See if the child can find the teddy bear. Q) What else can you find?</a:t>
            </a:r>
            <a:endParaRPr/>
          </a:p>
          <a:p>
            <a:pPr indent="0" lvl="0" marL="0" marR="0" rtl="0" algn="l">
              <a:lnSpc>
                <a:spcPct val="107000"/>
              </a:lnSpc>
              <a:spcBef>
                <a:spcPts val="800"/>
              </a:spcBef>
              <a:spcAft>
                <a:spcPts val="0"/>
              </a:spcAft>
              <a:buNone/>
            </a:pPr>
            <a:r>
              <a:rPr b="1" i="0" lang="en-GB" sz="1200" u="sng" cap="none" strike="noStrike">
                <a:solidFill>
                  <a:schemeClr val="dk1"/>
                </a:solidFill>
                <a:latin typeface="Arial"/>
                <a:ea typeface="Arial"/>
                <a:cs typeface="Arial"/>
                <a:sym typeface="Arial"/>
              </a:rPr>
              <a:t>P2-3) </a:t>
            </a:r>
            <a:r>
              <a:rPr b="0" i="0" lang="en-GB" sz="1200" u="none" cap="none" strike="noStrike">
                <a:solidFill>
                  <a:schemeClr val="dk1"/>
                </a:solidFill>
                <a:latin typeface="Arial"/>
                <a:ea typeface="Arial"/>
                <a:cs typeface="Arial"/>
                <a:sym typeface="Arial"/>
              </a:rPr>
              <a:t>Notice that </a:t>
            </a:r>
            <a:r>
              <a:rPr b="0" i="0" lang="en-GB" sz="1200" u="sng" cap="none" strike="noStrike">
                <a:solidFill>
                  <a:schemeClr val="dk1"/>
                </a:solidFill>
                <a:latin typeface="Arial"/>
                <a:ea typeface="Arial"/>
                <a:cs typeface="Arial"/>
                <a:sym typeface="Arial"/>
              </a:rPr>
              <a:t>“Can you see my …</a:t>
            </a:r>
            <a:r>
              <a:rPr b="0" i="0" lang="en-GB" sz="1200" u="none" cap="none" strike="noStrike">
                <a:solidFill>
                  <a:schemeClr val="dk1"/>
                </a:solidFill>
                <a:latin typeface="Arial"/>
                <a:ea typeface="Arial"/>
                <a:cs typeface="Arial"/>
                <a:sym typeface="Arial"/>
              </a:rPr>
              <a:t>” is repeated. Show your child that it says the same thing. See if they can remember any of these words purely by sight on the next page. Q) Who is that in the shed? Could it be Biff or Chip? What might they be doing in the shed? (Discuss real life experiences of what you might find/do in a shed). </a:t>
            </a:r>
            <a:endParaRPr b="0" i="0" sz="1200" u="none" cap="none" strike="noStrike">
              <a:solidFill>
                <a:schemeClr val="dk1"/>
              </a:solidFill>
              <a:latin typeface="Arial"/>
              <a:ea typeface="Arial"/>
              <a:cs typeface="Arial"/>
              <a:sym typeface="Arial"/>
            </a:endParaRPr>
          </a:p>
          <a:p>
            <a:pPr indent="0" lvl="0" marL="0" marR="0" rtl="0" algn="l">
              <a:lnSpc>
                <a:spcPct val="107000"/>
              </a:lnSpc>
              <a:spcBef>
                <a:spcPts val="800"/>
              </a:spcBef>
              <a:spcAft>
                <a:spcPts val="0"/>
              </a:spcAft>
              <a:buNone/>
            </a:pPr>
            <a:r>
              <a:rPr b="1" i="0" lang="en-GB" sz="1200" u="sng" cap="none" strike="noStrike">
                <a:solidFill>
                  <a:schemeClr val="dk1"/>
                </a:solidFill>
                <a:latin typeface="Arial"/>
                <a:ea typeface="Arial"/>
                <a:cs typeface="Arial"/>
                <a:sym typeface="Arial"/>
              </a:rPr>
              <a:t>P4-5) </a:t>
            </a:r>
            <a:r>
              <a:rPr b="0" i="0" lang="en-GB" sz="1200" u="none" cap="none" strike="noStrike">
                <a:solidFill>
                  <a:schemeClr val="dk1"/>
                </a:solidFill>
                <a:latin typeface="Arial"/>
                <a:ea typeface="Arial"/>
                <a:cs typeface="Arial"/>
                <a:sym typeface="Arial"/>
              </a:rPr>
              <a:t>Some words such as ‘picture’ are very difficult to read. It is ok to read this word for them. See if they can read it independently when you go through the book again another time.</a:t>
            </a:r>
            <a:br>
              <a:rPr b="1" i="0" lang="en-GB" sz="1200" u="sng" cap="none" strike="noStrike">
                <a:solidFill>
                  <a:schemeClr val="dk1"/>
                </a:solidFill>
                <a:latin typeface="Arial"/>
                <a:ea typeface="Arial"/>
                <a:cs typeface="Arial"/>
                <a:sym typeface="Arial"/>
              </a:rPr>
            </a:br>
            <a:r>
              <a:rPr b="0" i="0" lang="en-GB" sz="1200" u="none" cap="none" strike="noStrike">
                <a:solidFill>
                  <a:schemeClr val="dk1"/>
                </a:solidFill>
                <a:latin typeface="Arial"/>
                <a:ea typeface="Arial"/>
                <a:cs typeface="Arial"/>
                <a:sym typeface="Arial"/>
              </a:rPr>
              <a:t>This time we are looking for Kipper’s picture of a big, red frog. What other pictures can you see? Encourage your child to describe the pictures using two adjectives like Kipper has used ‘big’ and ‘red’.</a:t>
            </a:r>
            <a:endParaRPr/>
          </a:p>
          <a:p>
            <a:pPr indent="0" lvl="0" marL="0" marR="0" rtl="0" algn="l">
              <a:lnSpc>
                <a:spcPct val="107000"/>
              </a:lnSpc>
              <a:spcBef>
                <a:spcPts val="800"/>
              </a:spcBef>
              <a:spcAft>
                <a:spcPts val="0"/>
              </a:spcAft>
              <a:buNone/>
            </a:pPr>
            <a:r>
              <a:rPr b="0" i="0" lang="en-GB" sz="1200" u="none" cap="none" strike="noStrike">
                <a:solidFill>
                  <a:schemeClr val="dk1"/>
                </a:solidFill>
                <a:latin typeface="Arial"/>
                <a:ea typeface="Arial"/>
                <a:cs typeface="Arial"/>
                <a:sym typeface="Arial"/>
              </a:rPr>
              <a:t>i.e. I can see a </a:t>
            </a:r>
            <a:r>
              <a:rPr b="1" i="0" lang="en-GB" sz="1200" u="none" cap="none" strike="noStrike">
                <a:solidFill>
                  <a:schemeClr val="dk1"/>
                </a:solidFill>
                <a:latin typeface="Arial"/>
                <a:ea typeface="Arial"/>
                <a:cs typeface="Arial"/>
                <a:sym typeface="Arial"/>
              </a:rPr>
              <a:t>beautiful, blue</a:t>
            </a:r>
            <a:r>
              <a:rPr b="0" i="0" lang="en-GB" sz="1200" u="none" cap="none" strike="noStrike">
                <a:solidFill>
                  <a:schemeClr val="dk1"/>
                </a:solidFill>
                <a:latin typeface="Arial"/>
                <a:ea typeface="Arial"/>
                <a:cs typeface="Arial"/>
                <a:sym typeface="Arial"/>
              </a:rPr>
              <a:t> butterfly. I can see a </a:t>
            </a:r>
            <a:r>
              <a:rPr b="1" i="0" lang="en-GB" sz="1200" u="none" cap="none" strike="noStrike">
                <a:solidFill>
                  <a:schemeClr val="dk1"/>
                </a:solidFill>
                <a:latin typeface="Arial"/>
                <a:ea typeface="Arial"/>
                <a:cs typeface="Arial"/>
                <a:sym typeface="Arial"/>
              </a:rPr>
              <a:t>tall, yellow</a:t>
            </a:r>
            <a:r>
              <a:rPr b="0" i="0" lang="en-GB" sz="1200" u="none" cap="none" strike="noStrike">
                <a:solidFill>
                  <a:schemeClr val="dk1"/>
                </a:solidFill>
                <a:latin typeface="Arial"/>
                <a:ea typeface="Arial"/>
                <a:cs typeface="Arial"/>
                <a:sym typeface="Arial"/>
              </a:rPr>
              <a:t> dog with a </a:t>
            </a:r>
            <a:r>
              <a:rPr b="1" i="0" lang="en-GB" sz="1200" u="none" cap="none" strike="noStrike">
                <a:solidFill>
                  <a:schemeClr val="dk1"/>
                </a:solidFill>
                <a:latin typeface="Arial"/>
                <a:ea typeface="Arial"/>
                <a:cs typeface="Arial"/>
                <a:sym typeface="Arial"/>
              </a:rPr>
              <a:t>brown, chewy</a:t>
            </a:r>
            <a:r>
              <a:rPr b="0" i="0" lang="en-GB" sz="1200" u="none" cap="none" strike="noStrike">
                <a:solidFill>
                  <a:schemeClr val="dk1"/>
                </a:solidFill>
                <a:latin typeface="Arial"/>
                <a:ea typeface="Arial"/>
                <a:cs typeface="Arial"/>
                <a:sym typeface="Arial"/>
              </a:rPr>
              <a:t> bone.  </a:t>
            </a:r>
            <a:endParaRPr b="0" i="0" sz="1200" u="none" cap="none" strike="noStrike">
              <a:solidFill>
                <a:schemeClr val="dk1"/>
              </a:solidFill>
              <a:latin typeface="Arial"/>
              <a:ea typeface="Arial"/>
              <a:cs typeface="Arial"/>
              <a:sym typeface="Arial"/>
            </a:endParaRPr>
          </a:p>
          <a:p>
            <a:pPr indent="0" lvl="0" marL="0" marR="0" rtl="0" algn="l">
              <a:lnSpc>
                <a:spcPct val="107000"/>
              </a:lnSpc>
              <a:spcBef>
                <a:spcPts val="800"/>
              </a:spcBef>
              <a:spcAft>
                <a:spcPts val="0"/>
              </a:spcAft>
              <a:buNone/>
            </a:pPr>
            <a:r>
              <a:rPr b="1" i="0" lang="en-GB" sz="1200" u="none" cap="none" strike="noStrike">
                <a:solidFill>
                  <a:schemeClr val="dk1"/>
                </a:solidFill>
                <a:latin typeface="Arial"/>
                <a:ea typeface="Arial"/>
                <a:cs typeface="Arial"/>
                <a:sym typeface="Arial"/>
              </a:rPr>
              <a:t>P6-7) </a:t>
            </a:r>
            <a:r>
              <a:rPr b="0" i="0" lang="en-GB" sz="1200" u="none" cap="none" strike="noStrike">
                <a:solidFill>
                  <a:schemeClr val="dk1"/>
                </a:solidFill>
                <a:latin typeface="Arial"/>
                <a:ea typeface="Arial"/>
                <a:cs typeface="Arial"/>
                <a:sym typeface="Arial"/>
              </a:rPr>
              <a:t>Where have we got to look for the tiger? … In the tree.</a:t>
            </a:r>
            <a:r>
              <a:rPr b="1" i="0" lang="en-GB" sz="1200" u="none" cap="none" strike="noStrike">
                <a:solidFill>
                  <a:schemeClr val="dk1"/>
                </a:solidFill>
                <a:latin typeface="Arial"/>
                <a:ea typeface="Arial"/>
                <a:cs typeface="Arial"/>
                <a:sym typeface="Arial"/>
              </a:rPr>
              <a:t> </a:t>
            </a:r>
            <a:endParaRPr b="1" i="0" sz="1200" u="none" cap="none" strike="noStrike">
              <a:solidFill>
                <a:schemeClr val="dk1"/>
              </a:solidFill>
              <a:latin typeface="Arial"/>
              <a:ea typeface="Arial"/>
              <a:cs typeface="Arial"/>
              <a:sym typeface="Arial"/>
            </a:endParaRPr>
          </a:p>
          <a:p>
            <a:pPr indent="0" lvl="0" marL="0" marR="0" rtl="0" algn="l">
              <a:lnSpc>
                <a:spcPct val="107000"/>
              </a:lnSpc>
              <a:spcBef>
                <a:spcPts val="800"/>
              </a:spcBef>
              <a:spcAft>
                <a:spcPts val="0"/>
              </a:spcAft>
              <a:buNone/>
            </a:pPr>
            <a:r>
              <a:rPr b="1" i="0" lang="en-GB" sz="1200" u="none" cap="none" strike="noStrike">
                <a:solidFill>
                  <a:schemeClr val="dk1"/>
                </a:solidFill>
                <a:latin typeface="Arial"/>
                <a:ea typeface="Arial"/>
                <a:cs typeface="Arial"/>
                <a:sym typeface="Arial"/>
              </a:rPr>
              <a:t>P8) </a:t>
            </a:r>
            <a:r>
              <a:rPr b="0" i="0" lang="en-GB" sz="1200" u="none" cap="none" strike="noStrike">
                <a:solidFill>
                  <a:schemeClr val="dk1"/>
                </a:solidFill>
                <a:latin typeface="Arial"/>
                <a:ea typeface="Arial"/>
                <a:cs typeface="Arial"/>
                <a:sym typeface="Arial"/>
              </a:rPr>
              <a:t>Describe what you can see. Now ask your grown up some questions.</a:t>
            </a:r>
            <a:endParaRPr/>
          </a:p>
          <a:p>
            <a:pPr indent="0" lvl="0" marL="0" marR="0" rtl="0" algn="l">
              <a:lnSpc>
                <a:spcPct val="107000"/>
              </a:lnSpc>
              <a:spcBef>
                <a:spcPts val="800"/>
              </a:spcBef>
              <a:spcAft>
                <a:spcPts val="0"/>
              </a:spcAft>
              <a:buNone/>
            </a:pPr>
            <a:r>
              <a:rPr b="0" i="0" lang="en-GB" sz="1200" u="none" cap="none" strike="noStrike">
                <a:solidFill>
                  <a:schemeClr val="dk1"/>
                </a:solidFill>
                <a:latin typeface="Arial"/>
                <a:ea typeface="Arial"/>
                <a:cs typeface="Arial"/>
                <a:sym typeface="Arial"/>
              </a:rPr>
              <a:t>i.e. “Mummy, can you see the soldier?”</a:t>
            </a:r>
            <a:endParaRPr/>
          </a:p>
          <a:p>
            <a:pPr indent="0" lvl="0" marL="0" marR="0" rtl="0" algn="l">
              <a:lnSpc>
                <a:spcPct val="107000"/>
              </a:lnSpc>
              <a:spcBef>
                <a:spcPts val="800"/>
              </a:spcBef>
              <a:spcAft>
                <a:spcPts val="0"/>
              </a:spcAft>
              <a:buNone/>
            </a:pPr>
            <a:r>
              <a:rPr b="0" i="0" lang="en-GB" sz="1200" u="none" cap="none" strike="noStrike">
                <a:solidFill>
                  <a:schemeClr val="dk1"/>
                </a:solidFill>
                <a:latin typeface="Arial"/>
                <a:ea typeface="Arial"/>
                <a:cs typeface="Arial"/>
                <a:sym typeface="Arial"/>
              </a:rPr>
              <a:t>You could play a quick game of ‘eye-spy’ for the last page. </a:t>
            </a:r>
            <a:endParaRPr b="0" i="0" sz="1200" u="none" cap="none" strike="noStrike">
              <a:solidFill>
                <a:schemeClr val="dk1"/>
              </a:solidFill>
              <a:latin typeface="Arial"/>
              <a:ea typeface="Arial"/>
              <a:cs typeface="Arial"/>
              <a:sym typeface="Arial"/>
            </a:endParaRPr>
          </a:p>
          <a:p>
            <a:pPr indent="0" lvl="0" marL="0" marR="0" rtl="0" algn="l">
              <a:lnSpc>
                <a:spcPct val="107000"/>
              </a:lnSpc>
              <a:spcBef>
                <a:spcPts val="800"/>
              </a:spcBef>
              <a:spcAft>
                <a:spcPts val="0"/>
              </a:spcAft>
              <a:buNone/>
            </a:pPr>
            <a:r>
              <a:rPr b="0" i="0" lang="en-GB" sz="1200" u="none" cap="none" strike="noStrike">
                <a:solidFill>
                  <a:schemeClr val="dk1"/>
                </a:solidFill>
                <a:latin typeface="Arial"/>
                <a:ea typeface="Arial"/>
                <a:cs typeface="Arial"/>
                <a:sym typeface="Arial"/>
              </a:rPr>
              <a:t>“I spy with my little eye, something beginning with … d” = dog, etc. </a:t>
            </a:r>
            <a:endParaRPr/>
          </a:p>
          <a:p>
            <a:pPr indent="0" lvl="0" marL="0" marR="0" rtl="0" algn="l">
              <a:lnSpc>
                <a:spcPct val="107000"/>
              </a:lnSpc>
              <a:spcBef>
                <a:spcPts val="2000"/>
              </a:spcBef>
              <a:spcAft>
                <a:spcPts val="0"/>
              </a:spcAft>
              <a:buNone/>
            </a:pPr>
            <a:r>
              <a:rPr b="1" i="0" lang="en-GB" sz="1600" u="none" cap="none" strike="noStrike">
                <a:solidFill>
                  <a:schemeClr val="dk1"/>
                </a:solidFill>
                <a:latin typeface="Calibri"/>
                <a:ea typeface="Calibri"/>
                <a:cs typeface="Calibri"/>
                <a:sym typeface="Calibri"/>
              </a:rPr>
              <a:t> </a:t>
            </a:r>
            <a:endParaRPr b="0" i="0" sz="1600" u="none" cap="none" strike="noStrike">
              <a:solidFill>
                <a:schemeClr val="dk1"/>
              </a:solidFill>
              <a:latin typeface="Calibri"/>
              <a:ea typeface="Calibri"/>
              <a:cs typeface="Calibri"/>
              <a:sym typeface="Calibri"/>
            </a:endParaRPr>
          </a:p>
        </p:txBody>
      </p:sp>
      <p:sp>
        <p:nvSpPr>
          <p:cNvPr id="102" name="Google Shape;102;p4"/>
          <p:cNvSpPr txBox="1"/>
          <p:nvPr/>
        </p:nvSpPr>
        <p:spPr>
          <a:xfrm>
            <a:off x="280523" y="3277772"/>
            <a:ext cx="1896110" cy="2474652"/>
          </a:xfrm>
          <a:prstGeom prst="rect">
            <a:avLst/>
          </a:prstGeom>
          <a:noFill/>
          <a:ln>
            <a:noFill/>
          </a:ln>
        </p:spPr>
        <p:txBody>
          <a:bodyPr anchorCtr="0" anchor="t" bIns="45700" lIns="91425" spcFirstLastPara="1" rIns="91425" wrap="square" tIns="45700">
            <a:spAutoFit/>
          </a:bodyPr>
          <a:lstStyle/>
          <a:p>
            <a:pPr indent="0" lvl="0" marL="0" marR="0" rtl="0" algn="l">
              <a:lnSpc>
                <a:spcPct val="107000"/>
              </a:lnSpc>
              <a:spcBef>
                <a:spcPts val="0"/>
              </a:spcBef>
              <a:spcAft>
                <a:spcPts val="0"/>
              </a:spcAft>
              <a:buNone/>
            </a:pPr>
            <a:r>
              <a:rPr b="1" i="0" lang="en-GB" sz="1800" u="sng" cap="none" strike="noStrike">
                <a:solidFill>
                  <a:schemeClr val="dk1"/>
                </a:solidFill>
                <a:latin typeface="Arial"/>
                <a:ea typeface="Arial"/>
                <a:cs typeface="Arial"/>
                <a:sym typeface="Arial"/>
              </a:rPr>
              <a:t>Book title:</a:t>
            </a:r>
            <a:r>
              <a:rPr b="0" i="0" lang="en-GB" sz="1800" u="none" cap="none" strike="noStrike">
                <a:solidFill>
                  <a:schemeClr val="dk1"/>
                </a:solidFill>
                <a:latin typeface="Arial"/>
                <a:ea typeface="Arial"/>
                <a:cs typeface="Arial"/>
                <a:sym typeface="Arial"/>
              </a:rPr>
              <a:t> Can you see me? </a:t>
            </a:r>
            <a:endParaRPr b="0" i="0" sz="1800" u="none" cap="none" strike="noStrike">
              <a:solidFill>
                <a:schemeClr val="dk1"/>
              </a:solidFill>
              <a:latin typeface="Arial"/>
              <a:ea typeface="Arial"/>
              <a:cs typeface="Arial"/>
              <a:sym typeface="Arial"/>
            </a:endParaRPr>
          </a:p>
          <a:p>
            <a:pPr indent="0" lvl="0" marL="0" marR="0" rtl="0" algn="l">
              <a:lnSpc>
                <a:spcPct val="107000"/>
              </a:lnSpc>
              <a:spcBef>
                <a:spcPts val="800"/>
              </a:spcBef>
              <a:spcAft>
                <a:spcPts val="0"/>
              </a:spcAft>
              <a:buNone/>
            </a:pPr>
            <a:r>
              <a:rPr b="0" i="0" lang="en-GB" sz="1800" u="none" cap="none" strike="noStrike">
                <a:solidFill>
                  <a:schemeClr val="dk1"/>
                </a:solidFill>
                <a:latin typeface="Arial"/>
                <a:ea typeface="Arial"/>
                <a:cs typeface="Arial"/>
                <a:sym typeface="Arial"/>
              </a:rPr>
              <a:t>                     </a:t>
            </a:r>
            <a:r>
              <a:rPr b="1" i="0" lang="en-GB" sz="1800" u="sng" cap="none" strike="noStrike">
                <a:solidFill>
                  <a:schemeClr val="dk1"/>
                </a:solidFill>
                <a:latin typeface="Arial"/>
                <a:ea typeface="Arial"/>
                <a:cs typeface="Arial"/>
                <a:sym typeface="Arial"/>
              </a:rPr>
              <a:t>Stage</a:t>
            </a:r>
            <a:r>
              <a:rPr b="0" i="0" lang="en-GB" sz="1800" u="none" cap="none" strike="noStrike">
                <a:solidFill>
                  <a:schemeClr val="dk1"/>
                </a:solidFill>
                <a:latin typeface="Arial"/>
                <a:ea typeface="Arial"/>
                <a:cs typeface="Arial"/>
                <a:sym typeface="Arial"/>
              </a:rPr>
              <a:t>: 1+ </a:t>
            </a:r>
            <a:endParaRPr/>
          </a:p>
          <a:p>
            <a:pPr indent="0" lvl="0" marL="0" marR="0" rtl="0" algn="l">
              <a:lnSpc>
                <a:spcPct val="107000"/>
              </a:lnSpc>
              <a:spcBef>
                <a:spcPts val="800"/>
              </a:spcBef>
              <a:spcAft>
                <a:spcPts val="0"/>
              </a:spcAft>
              <a:buNone/>
            </a:pPr>
            <a:r>
              <a:t/>
            </a:r>
            <a:endParaRPr b="0" i="0" sz="1800" u="none" cap="none" strike="noStrike">
              <a:solidFill>
                <a:schemeClr val="dk1"/>
              </a:solidFill>
              <a:latin typeface="Arial"/>
              <a:ea typeface="Arial"/>
              <a:cs typeface="Arial"/>
              <a:sym typeface="Arial"/>
            </a:endParaRPr>
          </a:p>
          <a:p>
            <a:pPr indent="0" lvl="0" marL="0" marR="0" rtl="0" algn="l">
              <a:lnSpc>
                <a:spcPct val="107000"/>
              </a:lnSpc>
              <a:spcBef>
                <a:spcPts val="800"/>
              </a:spcBef>
              <a:spcAft>
                <a:spcPts val="0"/>
              </a:spcAft>
              <a:buNone/>
            </a:pPr>
            <a:r>
              <a:rPr b="1" i="0" lang="en-GB" sz="1800" u="sng" cap="none" strike="noStrike">
                <a:solidFill>
                  <a:schemeClr val="dk1"/>
                </a:solidFill>
                <a:latin typeface="Arial"/>
                <a:ea typeface="Arial"/>
                <a:cs typeface="Arial"/>
                <a:sym typeface="Arial"/>
              </a:rPr>
              <a:t>Book focus:</a:t>
            </a:r>
            <a:r>
              <a:rPr b="0" i="0" lang="en-GB" sz="1800" u="none" cap="none" strike="noStrike">
                <a:solidFill>
                  <a:schemeClr val="dk1"/>
                </a:solidFill>
                <a:latin typeface="Arial"/>
                <a:ea typeface="Arial"/>
                <a:cs typeface="Arial"/>
                <a:sym typeface="Arial"/>
              </a:rPr>
              <a:t> Asking questions</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gradFill>
          <a:gsLst>
            <a:gs pos="0">
              <a:srgbClr val="FFFF00"/>
            </a:gs>
            <a:gs pos="32000">
              <a:srgbClr val="B3D1EC"/>
            </a:gs>
            <a:gs pos="74000">
              <a:srgbClr val="B3D1EC"/>
            </a:gs>
            <a:gs pos="85000">
              <a:srgbClr val="00B050"/>
            </a:gs>
            <a:gs pos="100000">
              <a:srgbClr val="00B050"/>
            </a:gs>
          </a:gsLst>
          <a:lin ang="5400000" scaled="0"/>
        </a:gradFill>
      </p:bgPr>
    </p:bg>
    <p:spTree>
      <p:nvGrpSpPr>
        <p:cNvPr id="106" name="Shape 106"/>
        <p:cNvGrpSpPr/>
        <p:nvPr/>
      </p:nvGrpSpPr>
      <p:grpSpPr>
        <a:xfrm>
          <a:off x="0" y="0"/>
          <a:ext cx="0" cy="0"/>
          <a:chOff x="0" y="0"/>
          <a:chExt cx="0" cy="0"/>
        </a:xfrm>
      </p:grpSpPr>
      <p:sp>
        <p:nvSpPr>
          <p:cNvPr id="107" name="Google Shape;107;p5"/>
          <p:cNvSpPr txBox="1"/>
          <p:nvPr>
            <p:ph type="ctrTitle"/>
          </p:nvPr>
        </p:nvSpPr>
        <p:spPr>
          <a:xfrm>
            <a:off x="803386" y="679682"/>
            <a:ext cx="10208603" cy="1445957"/>
          </a:xfrm>
          <a:prstGeom prst="rect">
            <a:avLst/>
          </a:prstGeom>
          <a:noFill/>
          <a:ln>
            <a:noFill/>
          </a:ln>
        </p:spPr>
        <p:txBody>
          <a:bodyPr anchorCtr="0" anchor="b" bIns="45700" lIns="91425" spcFirstLastPara="1" rIns="91425" wrap="square" tIns="45700">
            <a:noAutofit/>
          </a:bodyPr>
          <a:lstStyle/>
          <a:p>
            <a:pPr indent="0" lvl="0" marL="0" rtl="0" algn="ctr">
              <a:lnSpc>
                <a:spcPct val="90000"/>
              </a:lnSpc>
              <a:spcBef>
                <a:spcPts val="0"/>
              </a:spcBef>
              <a:spcAft>
                <a:spcPts val="0"/>
              </a:spcAft>
              <a:buClr>
                <a:schemeClr val="dk1"/>
              </a:buClr>
              <a:buSzPts val="6600"/>
              <a:buFont typeface="Arial"/>
              <a:buNone/>
            </a:pPr>
            <a:r>
              <a:rPr lang="en-GB" sz="6600">
                <a:latin typeface="Arial"/>
                <a:ea typeface="Arial"/>
                <a:cs typeface="Arial"/>
                <a:sym typeface="Arial"/>
              </a:rPr>
              <a:t>Week 3</a:t>
            </a:r>
            <a:br>
              <a:rPr lang="en-GB" sz="6600">
                <a:latin typeface="Arial"/>
                <a:ea typeface="Arial"/>
                <a:cs typeface="Arial"/>
                <a:sym typeface="Arial"/>
              </a:rPr>
            </a:br>
            <a:r>
              <a:rPr lang="en-GB" sz="6600">
                <a:latin typeface="Arial"/>
                <a:ea typeface="Arial"/>
                <a:cs typeface="Arial"/>
                <a:sym typeface="Arial"/>
              </a:rPr>
              <a:t>w/c: 4.5.20</a:t>
            </a:r>
            <a:endParaRPr sz="6600"/>
          </a:p>
        </p:txBody>
      </p:sp>
      <p:sp>
        <p:nvSpPr>
          <p:cNvPr id="108" name="Google Shape;108;p5"/>
          <p:cNvSpPr txBox="1"/>
          <p:nvPr/>
        </p:nvSpPr>
        <p:spPr>
          <a:xfrm rot="-1014402">
            <a:off x="993992" y="3055334"/>
            <a:ext cx="5054945" cy="2062103"/>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GB" sz="3200" u="none" cap="none" strike="noStrike">
                <a:solidFill>
                  <a:srgbClr val="002060"/>
                </a:solidFill>
                <a:latin typeface="Arial"/>
                <a:ea typeface="Arial"/>
                <a:cs typeface="Arial"/>
                <a:sym typeface="Arial"/>
              </a:rPr>
              <a:t>Continue to read books from home or suggested texts on the Oxford Owl website. </a:t>
            </a:r>
            <a:endParaRPr sz="3200">
              <a:solidFill>
                <a:srgbClr val="002060"/>
              </a:solidFill>
              <a:latin typeface="Arial"/>
              <a:ea typeface="Arial"/>
              <a:cs typeface="Arial"/>
              <a:sym typeface="Arial"/>
            </a:endParaRPr>
          </a:p>
        </p:txBody>
      </p:sp>
      <p:sp>
        <p:nvSpPr>
          <p:cNvPr id="109" name="Google Shape;109;p5"/>
          <p:cNvSpPr txBox="1"/>
          <p:nvPr/>
        </p:nvSpPr>
        <p:spPr>
          <a:xfrm rot="1495661">
            <a:off x="6189185" y="3168644"/>
            <a:ext cx="5513958" cy="255454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3200">
                <a:solidFill>
                  <a:srgbClr val="FF0000"/>
                </a:solidFill>
                <a:latin typeface="Arial"/>
                <a:ea typeface="Arial"/>
                <a:cs typeface="Arial"/>
                <a:sym typeface="Arial"/>
              </a:rPr>
              <a:t>Have a go at answering some comprehension questions linked to our writing focus text:</a:t>
            </a:r>
            <a:endParaRPr/>
          </a:p>
          <a:p>
            <a:pPr indent="0" lvl="0" marL="0" marR="0" rtl="0" algn="l">
              <a:spcBef>
                <a:spcPts val="0"/>
              </a:spcBef>
              <a:spcAft>
                <a:spcPts val="0"/>
              </a:spcAft>
              <a:buNone/>
            </a:pPr>
            <a:r>
              <a:rPr lang="en-GB" sz="3200">
                <a:solidFill>
                  <a:srgbClr val="FF0000"/>
                </a:solidFill>
                <a:latin typeface="Arial"/>
                <a:ea typeface="Arial"/>
                <a:cs typeface="Arial"/>
                <a:sym typeface="Arial"/>
              </a:rPr>
              <a:t>The Three Billy Goats Gruff</a:t>
            </a:r>
            <a:endParaRPr sz="3200">
              <a:solidFill>
                <a:srgbClr val="FF0000"/>
              </a:solidFill>
              <a:latin typeface="Arial"/>
              <a:ea typeface="Arial"/>
              <a:cs typeface="Arial"/>
              <a:sym typeface="Arial"/>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gradFill>
          <a:gsLst>
            <a:gs pos="0">
              <a:srgbClr val="FFFF00"/>
            </a:gs>
            <a:gs pos="32000">
              <a:srgbClr val="B3D1EC"/>
            </a:gs>
            <a:gs pos="74000">
              <a:srgbClr val="B3D1EC"/>
            </a:gs>
            <a:gs pos="85000">
              <a:srgbClr val="00B050"/>
            </a:gs>
            <a:gs pos="100000">
              <a:srgbClr val="00B050"/>
            </a:gs>
          </a:gsLst>
          <a:lin ang="5400000" scaled="0"/>
        </a:gradFill>
      </p:bgPr>
    </p:bg>
    <p:spTree>
      <p:nvGrpSpPr>
        <p:cNvPr id="113" name="Shape 113"/>
        <p:cNvGrpSpPr/>
        <p:nvPr/>
      </p:nvGrpSpPr>
      <p:grpSpPr>
        <a:xfrm>
          <a:off x="0" y="0"/>
          <a:ext cx="0" cy="0"/>
          <a:chOff x="0" y="0"/>
          <a:chExt cx="0" cy="0"/>
        </a:xfrm>
      </p:grpSpPr>
      <p:sp>
        <p:nvSpPr>
          <p:cNvPr id="114" name="Google Shape;114;p6"/>
          <p:cNvSpPr txBox="1"/>
          <p:nvPr>
            <p:ph type="ctrTitle"/>
          </p:nvPr>
        </p:nvSpPr>
        <p:spPr>
          <a:xfrm>
            <a:off x="1184365" y="717452"/>
            <a:ext cx="10193383" cy="3995226"/>
          </a:xfrm>
          <a:prstGeom prst="rect">
            <a:avLst/>
          </a:prstGeom>
          <a:noFill/>
          <a:ln>
            <a:noFill/>
          </a:ln>
        </p:spPr>
        <p:txBody>
          <a:bodyPr anchorCtr="0" anchor="b" bIns="45700" lIns="91425" spcFirstLastPara="1" rIns="91425" wrap="square" tIns="45700">
            <a:noAutofit/>
          </a:bodyPr>
          <a:lstStyle/>
          <a:p>
            <a:pPr indent="0" lvl="0" marL="0" rtl="0" algn="ctr">
              <a:lnSpc>
                <a:spcPct val="90000"/>
              </a:lnSpc>
              <a:spcBef>
                <a:spcPts val="0"/>
              </a:spcBef>
              <a:spcAft>
                <a:spcPts val="0"/>
              </a:spcAft>
              <a:buClr>
                <a:schemeClr val="dk1"/>
              </a:buClr>
              <a:buSzPts val="6600"/>
              <a:buFont typeface="Calibri"/>
              <a:buNone/>
            </a:pPr>
            <a:br>
              <a:rPr lang="en-GB" sz="6600"/>
            </a:br>
            <a:endParaRPr sz="6600"/>
          </a:p>
        </p:txBody>
      </p:sp>
      <p:sp>
        <p:nvSpPr>
          <p:cNvPr id="115" name="Google Shape;115;p6"/>
          <p:cNvSpPr txBox="1"/>
          <p:nvPr/>
        </p:nvSpPr>
        <p:spPr>
          <a:xfrm>
            <a:off x="337625" y="534572"/>
            <a:ext cx="11465169" cy="461664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3200">
                <a:solidFill>
                  <a:schemeClr val="dk1"/>
                </a:solidFill>
                <a:latin typeface="Arial"/>
                <a:ea typeface="Arial"/>
                <a:cs typeface="Arial"/>
                <a:sym typeface="Arial"/>
              </a:rPr>
              <a:t>Oxford Owl books to try:</a:t>
            </a:r>
            <a:endParaRPr/>
          </a:p>
          <a:p>
            <a:pPr indent="0" lvl="0" marL="0" marR="0" rtl="0" algn="l">
              <a:spcBef>
                <a:spcPts val="0"/>
              </a:spcBef>
              <a:spcAft>
                <a:spcPts val="0"/>
              </a:spcAft>
              <a:buNone/>
            </a:pPr>
            <a:r>
              <a:rPr lang="en-GB" sz="1800" u="sng">
                <a:solidFill>
                  <a:schemeClr val="dk1"/>
                </a:solidFill>
                <a:latin typeface="Calibri"/>
                <a:ea typeface="Calibri"/>
                <a:cs typeface="Calibri"/>
                <a:sym typeface="Calibri"/>
                <a:hlinkClick r:id="rId3"/>
              </a:rPr>
              <a:t>https://www.oxfordowl.co.uk/api/digital_books/1223.html</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3200">
              <a:solidFill>
                <a:schemeClr val="dk1"/>
              </a:solidFill>
              <a:latin typeface="Arial"/>
              <a:ea typeface="Arial"/>
              <a:cs typeface="Arial"/>
              <a:sym typeface="Arial"/>
            </a:endParaRPr>
          </a:p>
          <a:p>
            <a:pPr indent="0" lvl="0" marL="0" marR="0" rtl="0" algn="l">
              <a:spcBef>
                <a:spcPts val="0"/>
              </a:spcBef>
              <a:spcAft>
                <a:spcPts val="0"/>
              </a:spcAft>
              <a:buNone/>
            </a:pPr>
            <a:r>
              <a:rPr lang="en-GB" sz="3200">
                <a:solidFill>
                  <a:schemeClr val="dk1"/>
                </a:solidFill>
                <a:latin typeface="Arial"/>
                <a:ea typeface="Arial"/>
                <a:cs typeface="Arial"/>
                <a:sym typeface="Arial"/>
              </a:rPr>
              <a:t>Suggestions for Week 3:</a:t>
            </a:r>
            <a:endParaRPr/>
          </a:p>
          <a:p>
            <a:pPr indent="0" lvl="0" marL="0" marR="0" rtl="0" algn="l">
              <a:spcBef>
                <a:spcPts val="0"/>
              </a:spcBef>
              <a:spcAft>
                <a:spcPts val="0"/>
              </a:spcAft>
              <a:buNone/>
            </a:pPr>
            <a:r>
              <a:rPr lang="en-GB" sz="1800">
                <a:solidFill>
                  <a:schemeClr val="dk1"/>
                </a:solidFill>
                <a:latin typeface="Arial"/>
                <a:ea typeface="Arial"/>
                <a:cs typeface="Arial"/>
                <a:sym typeface="Arial"/>
              </a:rPr>
              <a:t>Stage 1W:Max’s rocket</a:t>
            </a:r>
            <a:br>
              <a:rPr b="0" lang="en-GB" sz="2000">
                <a:solidFill>
                  <a:schemeClr val="dk1"/>
                </a:solidFill>
                <a:latin typeface="Arial"/>
                <a:ea typeface="Arial"/>
                <a:cs typeface="Arial"/>
                <a:sym typeface="Arial"/>
              </a:rPr>
            </a:br>
            <a:r>
              <a:rPr lang="en-GB" sz="1800">
                <a:solidFill>
                  <a:schemeClr val="dk1"/>
                </a:solidFill>
                <a:latin typeface="Arial"/>
                <a:ea typeface="Arial"/>
                <a:cs typeface="Arial"/>
                <a:sym typeface="Arial"/>
              </a:rPr>
              <a:t>Stage 1+ The fishing trip</a:t>
            </a:r>
            <a:br>
              <a:rPr b="0" lang="en-GB" sz="2000">
                <a:solidFill>
                  <a:schemeClr val="dk1"/>
                </a:solidFill>
                <a:latin typeface="Arial"/>
                <a:ea typeface="Arial"/>
                <a:cs typeface="Arial"/>
                <a:sym typeface="Arial"/>
              </a:rPr>
            </a:br>
            <a:r>
              <a:rPr lang="en-GB" sz="1800">
                <a:solidFill>
                  <a:schemeClr val="dk1"/>
                </a:solidFill>
                <a:latin typeface="Arial"/>
                <a:ea typeface="Arial"/>
                <a:cs typeface="Arial"/>
                <a:sym typeface="Arial"/>
              </a:rPr>
              <a:t>Stage 2 Nok can fix it</a:t>
            </a:r>
            <a:br>
              <a:rPr b="0" lang="en-GB" sz="2000">
                <a:solidFill>
                  <a:schemeClr val="dk1"/>
                </a:solidFill>
                <a:latin typeface="Arial"/>
                <a:ea typeface="Arial"/>
                <a:cs typeface="Arial"/>
                <a:sym typeface="Arial"/>
              </a:rPr>
            </a:br>
            <a:r>
              <a:rPr lang="en-GB" sz="1800">
                <a:solidFill>
                  <a:schemeClr val="dk1"/>
                </a:solidFill>
                <a:latin typeface="Arial"/>
                <a:ea typeface="Arial"/>
                <a:cs typeface="Arial"/>
                <a:sym typeface="Arial"/>
              </a:rPr>
              <a:t>Stage 3 Stuck in the mud</a:t>
            </a:r>
            <a:br>
              <a:rPr b="0" lang="en-GB" sz="2000">
                <a:solidFill>
                  <a:schemeClr val="dk1"/>
                </a:solidFill>
                <a:latin typeface="Arial"/>
                <a:ea typeface="Arial"/>
                <a:cs typeface="Arial"/>
                <a:sym typeface="Arial"/>
              </a:rPr>
            </a:br>
            <a:r>
              <a:rPr lang="en-GB" sz="1800">
                <a:solidFill>
                  <a:schemeClr val="dk1"/>
                </a:solidFill>
                <a:latin typeface="Arial"/>
                <a:ea typeface="Arial"/>
                <a:cs typeface="Arial"/>
                <a:sym typeface="Arial"/>
              </a:rPr>
              <a:t>Stage 4 Cats painting</a:t>
            </a:r>
            <a:br>
              <a:rPr b="0" lang="en-GB" sz="2000">
                <a:solidFill>
                  <a:schemeClr val="dk1"/>
                </a:solidFill>
                <a:latin typeface="Arial"/>
                <a:ea typeface="Arial"/>
                <a:cs typeface="Arial"/>
                <a:sym typeface="Arial"/>
              </a:rPr>
            </a:br>
            <a:r>
              <a:rPr lang="en-GB" sz="1800">
                <a:solidFill>
                  <a:schemeClr val="dk1"/>
                </a:solidFill>
                <a:latin typeface="Arial"/>
                <a:ea typeface="Arial"/>
                <a:cs typeface="Arial"/>
                <a:sym typeface="Arial"/>
              </a:rPr>
              <a:t>Stage 5 The parachute</a:t>
            </a:r>
            <a:br>
              <a:rPr b="0" lang="en-GB" sz="2000">
                <a:solidFill>
                  <a:schemeClr val="dk1"/>
                </a:solidFill>
                <a:latin typeface="Arial"/>
                <a:ea typeface="Arial"/>
                <a:cs typeface="Arial"/>
                <a:sym typeface="Arial"/>
              </a:rPr>
            </a:br>
            <a:r>
              <a:rPr lang="en-GB" sz="1800">
                <a:solidFill>
                  <a:schemeClr val="dk1"/>
                </a:solidFill>
                <a:latin typeface="Arial"/>
                <a:ea typeface="Arial"/>
                <a:cs typeface="Arial"/>
                <a:sym typeface="Arial"/>
              </a:rPr>
              <a:t>Stage 6 Don’t press the buttons</a:t>
            </a:r>
            <a:br>
              <a:rPr b="0" lang="en-GB" sz="2000">
                <a:solidFill>
                  <a:schemeClr val="dk1"/>
                </a:solidFill>
                <a:latin typeface="Arial"/>
                <a:ea typeface="Arial"/>
                <a:cs typeface="Arial"/>
                <a:sym typeface="Arial"/>
              </a:rPr>
            </a:br>
            <a:r>
              <a:rPr lang="en-GB" sz="1800">
                <a:solidFill>
                  <a:schemeClr val="dk1"/>
                </a:solidFill>
                <a:latin typeface="Arial"/>
                <a:ea typeface="Arial"/>
                <a:cs typeface="Arial"/>
                <a:sym typeface="Arial"/>
              </a:rPr>
              <a:t>Stage 7 Things that sting</a:t>
            </a:r>
            <a:br>
              <a:rPr b="0" lang="en-GB" sz="2000">
                <a:solidFill>
                  <a:schemeClr val="dk1"/>
                </a:solidFill>
                <a:latin typeface="Arial"/>
                <a:ea typeface="Arial"/>
                <a:cs typeface="Arial"/>
                <a:sym typeface="Arial"/>
              </a:rPr>
            </a:br>
            <a:r>
              <a:rPr lang="en-GB" sz="1800">
                <a:solidFill>
                  <a:schemeClr val="dk1"/>
                </a:solidFill>
                <a:latin typeface="Arial"/>
                <a:ea typeface="Arial"/>
                <a:cs typeface="Arial"/>
                <a:sym typeface="Arial"/>
              </a:rPr>
              <a:t>Stage 10 Jungle shorts</a:t>
            </a:r>
            <a:br>
              <a:rPr b="0" lang="en-GB" sz="6000">
                <a:solidFill>
                  <a:schemeClr val="dk1"/>
                </a:solidFill>
                <a:latin typeface="Calibri"/>
                <a:ea typeface="Calibri"/>
                <a:cs typeface="Calibri"/>
                <a:sym typeface="Calibri"/>
              </a:rPr>
            </a:br>
            <a:endParaRPr sz="1800">
              <a:solidFill>
                <a:schemeClr val="dk1"/>
              </a:solidFill>
              <a:latin typeface="Calibri"/>
              <a:ea typeface="Calibri"/>
              <a:cs typeface="Calibri"/>
              <a:sym typeface="Calibri"/>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gradFill>
          <a:gsLst>
            <a:gs pos="0">
              <a:srgbClr val="FFFF00"/>
            </a:gs>
            <a:gs pos="32000">
              <a:srgbClr val="B3D1EC"/>
            </a:gs>
            <a:gs pos="74000">
              <a:srgbClr val="B3D1EC"/>
            </a:gs>
            <a:gs pos="85000">
              <a:srgbClr val="00B050"/>
            </a:gs>
            <a:gs pos="100000">
              <a:srgbClr val="00B050"/>
            </a:gs>
          </a:gsLst>
          <a:lin ang="5400000" scaled="0"/>
        </a:gradFill>
      </p:bgPr>
    </p:bg>
    <p:spTree>
      <p:nvGrpSpPr>
        <p:cNvPr id="119" name="Shape 119"/>
        <p:cNvGrpSpPr/>
        <p:nvPr/>
      </p:nvGrpSpPr>
      <p:grpSpPr>
        <a:xfrm>
          <a:off x="0" y="0"/>
          <a:ext cx="0" cy="0"/>
          <a:chOff x="0" y="0"/>
          <a:chExt cx="0" cy="0"/>
        </a:xfrm>
      </p:grpSpPr>
      <p:sp>
        <p:nvSpPr>
          <p:cNvPr id="120" name="Google Shape;120;p7"/>
          <p:cNvSpPr txBox="1"/>
          <p:nvPr>
            <p:ph type="ctrTitle"/>
          </p:nvPr>
        </p:nvSpPr>
        <p:spPr>
          <a:xfrm>
            <a:off x="1184365" y="717452"/>
            <a:ext cx="10193383" cy="3995226"/>
          </a:xfrm>
          <a:prstGeom prst="rect">
            <a:avLst/>
          </a:prstGeom>
          <a:noFill/>
          <a:ln>
            <a:noFill/>
          </a:ln>
        </p:spPr>
        <p:txBody>
          <a:bodyPr anchorCtr="0" anchor="b" bIns="45700" lIns="91425" spcFirstLastPara="1" rIns="91425" wrap="square" tIns="45700">
            <a:noAutofit/>
          </a:bodyPr>
          <a:lstStyle/>
          <a:p>
            <a:pPr indent="0" lvl="0" marL="0" rtl="0" algn="ctr">
              <a:lnSpc>
                <a:spcPct val="90000"/>
              </a:lnSpc>
              <a:spcBef>
                <a:spcPts val="0"/>
              </a:spcBef>
              <a:spcAft>
                <a:spcPts val="0"/>
              </a:spcAft>
              <a:buClr>
                <a:schemeClr val="dk1"/>
              </a:buClr>
              <a:buSzPts val="6600"/>
              <a:buFont typeface="Calibri"/>
              <a:buNone/>
            </a:pPr>
            <a:br>
              <a:rPr lang="en-GB" sz="6600"/>
            </a:br>
            <a:endParaRPr sz="6600"/>
          </a:p>
        </p:txBody>
      </p:sp>
      <p:sp>
        <p:nvSpPr>
          <p:cNvPr id="121" name="Google Shape;121;p7"/>
          <p:cNvSpPr txBox="1"/>
          <p:nvPr/>
        </p:nvSpPr>
        <p:spPr>
          <a:xfrm>
            <a:off x="337625" y="534572"/>
            <a:ext cx="11465169" cy="560153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GB" sz="6000" u="sng">
                <a:solidFill>
                  <a:schemeClr val="dk1"/>
                </a:solidFill>
                <a:latin typeface="Calibri"/>
                <a:ea typeface="Calibri"/>
                <a:cs typeface="Calibri"/>
                <a:sym typeface="Calibri"/>
              </a:rPr>
              <a:t>Week 3 CHALLENGE!</a:t>
            </a:r>
            <a:endParaRPr/>
          </a:p>
          <a:p>
            <a:pPr indent="0" lvl="0" marL="0" marR="0" rtl="0" algn="l">
              <a:spcBef>
                <a:spcPts val="0"/>
              </a:spcBef>
              <a:spcAft>
                <a:spcPts val="0"/>
              </a:spcAft>
              <a:buNone/>
            </a:pPr>
            <a:r>
              <a:rPr lang="en-GB" sz="3200">
                <a:solidFill>
                  <a:schemeClr val="dk1"/>
                </a:solidFill>
                <a:latin typeface="Arial"/>
                <a:ea typeface="Arial"/>
                <a:cs typeface="Arial"/>
                <a:sym typeface="Arial"/>
              </a:rPr>
              <a:t>Using the books at home can you be a reading detective and find as many tricky words inside as you can?</a:t>
            </a:r>
            <a:endParaRPr/>
          </a:p>
          <a:p>
            <a:pPr indent="0" lvl="0" marL="0" marR="0" rtl="0" algn="l">
              <a:spcBef>
                <a:spcPts val="0"/>
              </a:spcBef>
              <a:spcAft>
                <a:spcPts val="0"/>
              </a:spcAft>
              <a:buNone/>
            </a:pPr>
            <a:r>
              <a:t/>
            </a:r>
            <a:endParaRPr b="0" sz="3200">
              <a:solidFill>
                <a:schemeClr val="dk1"/>
              </a:solidFill>
              <a:latin typeface="Arial"/>
              <a:ea typeface="Arial"/>
              <a:cs typeface="Arial"/>
              <a:sym typeface="Arial"/>
            </a:endParaRPr>
          </a:p>
          <a:p>
            <a:pPr indent="0" lvl="0" marL="0" marR="0" rtl="0" algn="l">
              <a:spcBef>
                <a:spcPts val="0"/>
              </a:spcBef>
              <a:spcAft>
                <a:spcPts val="0"/>
              </a:spcAft>
              <a:buNone/>
            </a:pPr>
            <a:r>
              <a:rPr lang="en-GB" sz="3200">
                <a:solidFill>
                  <a:schemeClr val="dk1"/>
                </a:solidFill>
                <a:latin typeface="Arial"/>
                <a:ea typeface="Arial"/>
                <a:cs typeface="Arial"/>
                <a:sym typeface="Arial"/>
              </a:rPr>
              <a:t>Write them down and create your own tricky word inventory for as many of your books as you can.</a:t>
            </a:r>
            <a:endParaRPr b="0" sz="8800">
              <a:solidFill>
                <a:schemeClr val="dk1"/>
              </a:solidFill>
              <a:latin typeface="Arial"/>
              <a:ea typeface="Arial"/>
              <a:cs typeface="Arial"/>
              <a:sym typeface="Arial"/>
            </a:endParaRPr>
          </a:p>
          <a:p>
            <a:pPr indent="0" lvl="0" marL="0" marR="0" rtl="0" algn="l">
              <a:spcBef>
                <a:spcPts val="0"/>
              </a:spcBef>
              <a:spcAft>
                <a:spcPts val="0"/>
              </a:spcAft>
              <a:buNone/>
            </a:pPr>
            <a:br>
              <a:rPr lang="en-GB" sz="6000">
                <a:solidFill>
                  <a:schemeClr val="dk1"/>
                </a:solidFill>
                <a:latin typeface="Calibri"/>
                <a:ea typeface="Calibri"/>
                <a:cs typeface="Calibri"/>
                <a:sym typeface="Calibri"/>
              </a:rPr>
            </a:br>
            <a:br>
              <a:rPr b="0" lang="en-GB" sz="6000">
                <a:solidFill>
                  <a:schemeClr val="dk1"/>
                </a:solidFill>
                <a:latin typeface="Calibri"/>
                <a:ea typeface="Calibri"/>
                <a:cs typeface="Calibri"/>
                <a:sym typeface="Calibri"/>
              </a:rPr>
            </a:br>
            <a:endParaRPr sz="1800">
              <a:solidFill>
                <a:schemeClr val="dk1"/>
              </a:solidFill>
              <a:latin typeface="Calibri"/>
              <a:ea typeface="Calibri"/>
              <a:cs typeface="Calibri"/>
              <a:sym typeface="Calibri"/>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gradFill>
          <a:gsLst>
            <a:gs pos="0">
              <a:srgbClr val="FFFF00"/>
            </a:gs>
            <a:gs pos="32000">
              <a:srgbClr val="B3D1EC"/>
            </a:gs>
            <a:gs pos="74000">
              <a:srgbClr val="B3D1EC"/>
            </a:gs>
            <a:gs pos="85000">
              <a:srgbClr val="00B050"/>
            </a:gs>
            <a:gs pos="100000">
              <a:srgbClr val="00B050"/>
            </a:gs>
          </a:gsLst>
          <a:lin ang="5400000" scaled="0"/>
        </a:gradFill>
      </p:bgPr>
    </p:bg>
    <p:spTree>
      <p:nvGrpSpPr>
        <p:cNvPr id="125" name="Shape 125"/>
        <p:cNvGrpSpPr/>
        <p:nvPr/>
      </p:nvGrpSpPr>
      <p:grpSpPr>
        <a:xfrm>
          <a:off x="0" y="0"/>
          <a:ext cx="0" cy="0"/>
          <a:chOff x="0" y="0"/>
          <a:chExt cx="0" cy="0"/>
        </a:xfrm>
      </p:grpSpPr>
      <p:sp>
        <p:nvSpPr>
          <p:cNvPr id="126" name="Google Shape;126;p8"/>
          <p:cNvSpPr txBox="1"/>
          <p:nvPr>
            <p:ph type="ctrTitle"/>
          </p:nvPr>
        </p:nvSpPr>
        <p:spPr>
          <a:xfrm>
            <a:off x="1184365" y="717452"/>
            <a:ext cx="10193383" cy="3995226"/>
          </a:xfrm>
          <a:prstGeom prst="rect">
            <a:avLst/>
          </a:prstGeom>
          <a:noFill/>
          <a:ln>
            <a:noFill/>
          </a:ln>
        </p:spPr>
        <p:txBody>
          <a:bodyPr anchorCtr="0" anchor="b" bIns="45700" lIns="91425" spcFirstLastPara="1" rIns="91425" wrap="square" tIns="45700">
            <a:noAutofit/>
          </a:bodyPr>
          <a:lstStyle/>
          <a:p>
            <a:pPr indent="0" lvl="0" marL="0" rtl="0" algn="ctr">
              <a:lnSpc>
                <a:spcPct val="90000"/>
              </a:lnSpc>
              <a:spcBef>
                <a:spcPts val="0"/>
              </a:spcBef>
              <a:spcAft>
                <a:spcPts val="0"/>
              </a:spcAft>
              <a:buClr>
                <a:schemeClr val="dk1"/>
              </a:buClr>
              <a:buSzPts val="6600"/>
              <a:buFont typeface="Calibri"/>
              <a:buNone/>
            </a:pPr>
            <a:br>
              <a:rPr lang="en-GB" sz="6600"/>
            </a:br>
            <a:endParaRPr sz="6600"/>
          </a:p>
        </p:txBody>
      </p:sp>
      <p:sp>
        <p:nvSpPr>
          <p:cNvPr id="127" name="Google Shape;127;p8"/>
          <p:cNvSpPr txBox="1"/>
          <p:nvPr/>
        </p:nvSpPr>
        <p:spPr>
          <a:xfrm>
            <a:off x="-45311" y="100169"/>
            <a:ext cx="11645127" cy="4555093"/>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4000" u="sng">
                <a:solidFill>
                  <a:schemeClr val="dk1"/>
                </a:solidFill>
                <a:latin typeface="Calibri"/>
                <a:ea typeface="Calibri"/>
                <a:cs typeface="Calibri"/>
                <a:sym typeface="Calibri"/>
              </a:rPr>
              <a:t>Comprehension Questions </a:t>
            </a:r>
            <a:endParaRPr/>
          </a:p>
          <a:p>
            <a:pPr indent="0" lvl="0" marL="0" marR="0" rtl="0" algn="l">
              <a:spcBef>
                <a:spcPts val="0"/>
              </a:spcBef>
              <a:spcAft>
                <a:spcPts val="0"/>
              </a:spcAft>
              <a:buNone/>
            </a:pPr>
            <a:r>
              <a:rPr b="1" lang="en-GB" sz="2800" u="sng">
                <a:solidFill>
                  <a:srgbClr val="FF0000"/>
                </a:solidFill>
                <a:latin typeface="Arial"/>
                <a:ea typeface="Arial"/>
                <a:cs typeface="Arial"/>
                <a:sym typeface="Arial"/>
              </a:rPr>
              <a:t>The Three Billy Goats Gruff</a:t>
            </a:r>
            <a:endParaRPr b="0" sz="4400">
              <a:solidFill>
                <a:srgbClr val="FF0000"/>
              </a:solidFill>
              <a:latin typeface="Arial"/>
              <a:ea typeface="Arial"/>
              <a:cs typeface="Arial"/>
              <a:sym typeface="Arial"/>
            </a:endParaRPr>
          </a:p>
          <a:p>
            <a:pPr indent="0" lvl="0" marL="0" marR="0" rtl="0" algn="l">
              <a:spcBef>
                <a:spcPts val="0"/>
              </a:spcBef>
              <a:spcAft>
                <a:spcPts val="0"/>
              </a:spcAft>
              <a:buNone/>
            </a:pPr>
            <a:r>
              <a:rPr i="1" lang="en-GB" sz="2400">
                <a:solidFill>
                  <a:srgbClr val="0070C0"/>
                </a:solidFill>
                <a:latin typeface="Calibri"/>
                <a:ea typeface="Calibri"/>
                <a:cs typeface="Calibri"/>
                <a:sym typeface="Calibri"/>
              </a:rPr>
              <a:t>(Note for parents: depending on your child’s ability, you may want to re-read the story to them and then ask the questions or you may ask your child to read the text and questions themselves if they are at that level). Within the Reading folder you will see a differentiated reading comprehension resource for this story. You can choose which questions are appropriate to ask your child. There is an example on the next slide of a question and answer using the text). </a:t>
            </a:r>
            <a:br>
              <a:rPr lang="en-GB" sz="8000">
                <a:solidFill>
                  <a:schemeClr val="dk1"/>
                </a:solidFill>
                <a:latin typeface="Calibri"/>
                <a:ea typeface="Calibri"/>
                <a:cs typeface="Calibri"/>
                <a:sym typeface="Calibri"/>
              </a:rPr>
            </a:br>
            <a:br>
              <a:rPr b="0" lang="en-GB" sz="6000">
                <a:solidFill>
                  <a:schemeClr val="dk1"/>
                </a:solidFill>
                <a:latin typeface="Calibri"/>
                <a:ea typeface="Calibri"/>
                <a:cs typeface="Calibri"/>
                <a:sym typeface="Calibri"/>
              </a:rPr>
            </a:br>
            <a:endParaRPr sz="1800">
              <a:solidFill>
                <a:schemeClr val="dk1"/>
              </a:solidFill>
              <a:latin typeface="Calibri"/>
              <a:ea typeface="Calibri"/>
              <a:cs typeface="Calibri"/>
              <a:sym typeface="Calibri"/>
            </a:endParaRPr>
          </a:p>
        </p:txBody>
      </p:sp>
      <p:pic>
        <p:nvPicPr>
          <p:cNvPr id="128" name="Google Shape;128;p8"/>
          <p:cNvPicPr preferRelativeResize="0"/>
          <p:nvPr/>
        </p:nvPicPr>
        <p:blipFill rotWithShape="1">
          <a:blip r:embed="rId3">
            <a:alphaModFix/>
          </a:blip>
          <a:srcRect b="0" l="0" r="0" t="0"/>
          <a:stretch/>
        </p:blipFill>
        <p:spPr>
          <a:xfrm>
            <a:off x="3308985" y="3773157"/>
            <a:ext cx="3762375" cy="2066925"/>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gradFill>
          <a:gsLst>
            <a:gs pos="0">
              <a:srgbClr val="FFFF00"/>
            </a:gs>
            <a:gs pos="32000">
              <a:srgbClr val="B3D1EC"/>
            </a:gs>
            <a:gs pos="74000">
              <a:srgbClr val="B3D1EC"/>
            </a:gs>
            <a:gs pos="85000">
              <a:srgbClr val="00B050"/>
            </a:gs>
            <a:gs pos="100000">
              <a:srgbClr val="00B050"/>
            </a:gs>
          </a:gsLst>
          <a:lin ang="5400000" scaled="0"/>
        </a:gradFill>
      </p:bgPr>
    </p:bg>
    <p:spTree>
      <p:nvGrpSpPr>
        <p:cNvPr id="132" name="Shape 132"/>
        <p:cNvGrpSpPr/>
        <p:nvPr/>
      </p:nvGrpSpPr>
      <p:grpSpPr>
        <a:xfrm>
          <a:off x="0" y="0"/>
          <a:ext cx="0" cy="0"/>
          <a:chOff x="0" y="0"/>
          <a:chExt cx="0" cy="0"/>
        </a:xfrm>
      </p:grpSpPr>
      <p:sp>
        <p:nvSpPr>
          <p:cNvPr id="133" name="Google Shape;133;p9"/>
          <p:cNvSpPr txBox="1"/>
          <p:nvPr>
            <p:ph type="ctrTitle"/>
          </p:nvPr>
        </p:nvSpPr>
        <p:spPr>
          <a:xfrm>
            <a:off x="1184365" y="717452"/>
            <a:ext cx="10193383" cy="3995226"/>
          </a:xfrm>
          <a:prstGeom prst="rect">
            <a:avLst/>
          </a:prstGeom>
          <a:noFill/>
          <a:ln>
            <a:noFill/>
          </a:ln>
        </p:spPr>
        <p:txBody>
          <a:bodyPr anchorCtr="0" anchor="b" bIns="45700" lIns="91425" spcFirstLastPara="1" rIns="91425" wrap="square" tIns="45700">
            <a:noAutofit/>
          </a:bodyPr>
          <a:lstStyle/>
          <a:p>
            <a:pPr indent="0" lvl="0" marL="0" rtl="0" algn="ctr">
              <a:lnSpc>
                <a:spcPct val="90000"/>
              </a:lnSpc>
              <a:spcBef>
                <a:spcPts val="0"/>
              </a:spcBef>
              <a:spcAft>
                <a:spcPts val="0"/>
              </a:spcAft>
              <a:buClr>
                <a:schemeClr val="dk1"/>
              </a:buClr>
              <a:buSzPts val="6600"/>
              <a:buFont typeface="Calibri"/>
              <a:buNone/>
            </a:pPr>
            <a:br>
              <a:rPr lang="en-GB" sz="6600"/>
            </a:br>
            <a:endParaRPr sz="6600"/>
          </a:p>
        </p:txBody>
      </p:sp>
      <p:pic>
        <p:nvPicPr>
          <p:cNvPr id="134" name="Google Shape;134;p9"/>
          <p:cNvPicPr preferRelativeResize="0"/>
          <p:nvPr/>
        </p:nvPicPr>
        <p:blipFill rotWithShape="1">
          <a:blip r:embed="rId3">
            <a:alphaModFix/>
          </a:blip>
          <a:srcRect b="0" l="0" r="0" t="0"/>
          <a:stretch/>
        </p:blipFill>
        <p:spPr>
          <a:xfrm>
            <a:off x="8429625" y="0"/>
            <a:ext cx="3762375" cy="2066925"/>
          </a:xfrm>
          <a:prstGeom prst="rect">
            <a:avLst/>
          </a:prstGeom>
          <a:noFill/>
          <a:ln>
            <a:noFill/>
          </a:ln>
        </p:spPr>
      </p:pic>
      <p:pic>
        <p:nvPicPr>
          <p:cNvPr id="135" name="Google Shape;135;p9"/>
          <p:cNvPicPr preferRelativeResize="0"/>
          <p:nvPr/>
        </p:nvPicPr>
        <p:blipFill rotWithShape="1">
          <a:blip r:embed="rId4">
            <a:alphaModFix/>
          </a:blip>
          <a:srcRect b="0" l="8655" r="7684" t="0"/>
          <a:stretch/>
        </p:blipFill>
        <p:spPr>
          <a:xfrm>
            <a:off x="98651" y="0"/>
            <a:ext cx="6182405" cy="6729409"/>
          </a:xfrm>
          <a:prstGeom prst="rect">
            <a:avLst/>
          </a:prstGeom>
          <a:noFill/>
          <a:ln>
            <a:noFill/>
          </a:ln>
        </p:spPr>
      </p:pic>
      <p:sp>
        <p:nvSpPr>
          <p:cNvPr id="136" name="Google Shape;136;p9"/>
          <p:cNvSpPr txBox="1"/>
          <p:nvPr/>
        </p:nvSpPr>
        <p:spPr>
          <a:xfrm>
            <a:off x="6371663" y="86523"/>
            <a:ext cx="2107372" cy="147732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1800">
                <a:solidFill>
                  <a:schemeClr val="dk1"/>
                </a:solidFill>
                <a:latin typeface="Calibri"/>
                <a:ea typeface="Calibri"/>
                <a:cs typeface="Calibri"/>
                <a:sym typeface="Calibri"/>
              </a:rPr>
              <a:t>It is really important to emphasise the most important words in the question!</a:t>
            </a:r>
            <a:endParaRPr sz="1800">
              <a:solidFill>
                <a:schemeClr val="dk1"/>
              </a:solidFill>
              <a:latin typeface="Calibri"/>
              <a:ea typeface="Calibri"/>
              <a:cs typeface="Calibri"/>
              <a:sym typeface="Calibri"/>
            </a:endParaRPr>
          </a:p>
        </p:txBody>
      </p:sp>
      <p:grpSp>
        <p:nvGrpSpPr>
          <p:cNvPr id="137" name="Google Shape;137;p9"/>
          <p:cNvGrpSpPr/>
          <p:nvPr/>
        </p:nvGrpSpPr>
        <p:grpSpPr>
          <a:xfrm>
            <a:off x="6568848" y="932921"/>
            <a:ext cx="5425967" cy="3702912"/>
            <a:chOff x="6568848" y="1274037"/>
            <a:chExt cx="5425967" cy="3702912"/>
          </a:xfrm>
        </p:grpSpPr>
        <p:pic>
          <p:nvPicPr>
            <p:cNvPr id="138" name="Google Shape;138;p9"/>
            <p:cNvPicPr preferRelativeResize="0"/>
            <p:nvPr/>
          </p:nvPicPr>
          <p:blipFill rotWithShape="1">
            <a:blip r:embed="rId5">
              <a:alphaModFix/>
            </a:blip>
            <a:srcRect b="32102" l="-480" r="480" t="-32102"/>
            <a:stretch/>
          </p:blipFill>
          <p:spPr>
            <a:xfrm>
              <a:off x="6568848" y="1274037"/>
              <a:ext cx="5425967" cy="3702912"/>
            </a:xfrm>
            <a:prstGeom prst="rect">
              <a:avLst/>
            </a:prstGeom>
            <a:noFill/>
            <a:ln>
              <a:noFill/>
            </a:ln>
          </p:spPr>
        </p:pic>
        <p:cxnSp>
          <p:nvCxnSpPr>
            <p:cNvPr id="139" name="Google Shape;139;p9"/>
            <p:cNvCxnSpPr/>
            <p:nvPr/>
          </p:nvCxnSpPr>
          <p:spPr>
            <a:xfrm>
              <a:off x="7027817" y="3265714"/>
              <a:ext cx="496389" cy="0"/>
            </a:xfrm>
            <a:prstGeom prst="straightConnector1">
              <a:avLst/>
            </a:prstGeom>
            <a:noFill/>
            <a:ln cap="flat" cmpd="sng" w="76200">
              <a:solidFill>
                <a:srgbClr val="00B050"/>
              </a:solidFill>
              <a:prstDash val="solid"/>
              <a:miter lim="800000"/>
              <a:headEnd len="sm" w="sm" type="none"/>
              <a:tailEnd len="sm" w="sm" type="none"/>
            </a:ln>
          </p:spPr>
        </p:cxnSp>
        <p:cxnSp>
          <p:nvCxnSpPr>
            <p:cNvPr id="140" name="Google Shape;140;p9"/>
            <p:cNvCxnSpPr/>
            <p:nvPr/>
          </p:nvCxnSpPr>
          <p:spPr>
            <a:xfrm>
              <a:off x="6978354" y="3796937"/>
              <a:ext cx="251324" cy="4354"/>
            </a:xfrm>
            <a:prstGeom prst="straightConnector1">
              <a:avLst/>
            </a:prstGeom>
            <a:noFill/>
            <a:ln cap="flat" cmpd="sng" w="76200">
              <a:solidFill>
                <a:srgbClr val="00B050"/>
              </a:solidFill>
              <a:prstDash val="solid"/>
              <a:miter lim="800000"/>
              <a:headEnd len="sm" w="sm" type="none"/>
              <a:tailEnd len="sm" w="sm" type="none"/>
            </a:ln>
          </p:spPr>
        </p:cxnSp>
        <p:cxnSp>
          <p:nvCxnSpPr>
            <p:cNvPr id="141" name="Google Shape;141;p9"/>
            <p:cNvCxnSpPr/>
            <p:nvPr/>
          </p:nvCxnSpPr>
          <p:spPr>
            <a:xfrm>
              <a:off x="7654834" y="4309859"/>
              <a:ext cx="251324" cy="4354"/>
            </a:xfrm>
            <a:prstGeom prst="straightConnector1">
              <a:avLst/>
            </a:prstGeom>
            <a:noFill/>
            <a:ln cap="flat" cmpd="sng" w="76200">
              <a:solidFill>
                <a:srgbClr val="00B050"/>
              </a:solidFill>
              <a:prstDash val="solid"/>
              <a:miter lim="800000"/>
              <a:headEnd len="sm" w="sm" type="none"/>
              <a:tailEnd len="sm" w="sm" type="none"/>
            </a:ln>
          </p:spPr>
        </p:cxnSp>
        <p:cxnSp>
          <p:nvCxnSpPr>
            <p:cNvPr id="142" name="Google Shape;142;p9"/>
            <p:cNvCxnSpPr/>
            <p:nvPr/>
          </p:nvCxnSpPr>
          <p:spPr>
            <a:xfrm>
              <a:off x="7024687" y="4305505"/>
              <a:ext cx="251324" cy="4354"/>
            </a:xfrm>
            <a:prstGeom prst="straightConnector1">
              <a:avLst/>
            </a:prstGeom>
            <a:noFill/>
            <a:ln cap="flat" cmpd="sng" w="76200">
              <a:solidFill>
                <a:srgbClr val="00B050"/>
              </a:solidFill>
              <a:prstDash val="solid"/>
              <a:miter lim="800000"/>
              <a:headEnd len="sm" w="sm" type="none"/>
              <a:tailEnd len="sm" w="sm" type="none"/>
            </a:ln>
          </p:spPr>
        </p:cxnSp>
        <p:cxnSp>
          <p:nvCxnSpPr>
            <p:cNvPr id="143" name="Google Shape;143;p9"/>
            <p:cNvCxnSpPr/>
            <p:nvPr/>
          </p:nvCxnSpPr>
          <p:spPr>
            <a:xfrm>
              <a:off x="7024687" y="4836727"/>
              <a:ext cx="1100410" cy="4354"/>
            </a:xfrm>
            <a:prstGeom prst="straightConnector1">
              <a:avLst/>
            </a:prstGeom>
            <a:noFill/>
            <a:ln cap="flat" cmpd="sng" w="76200">
              <a:solidFill>
                <a:srgbClr val="00B050"/>
              </a:solidFill>
              <a:prstDash val="solid"/>
              <a:miter lim="800000"/>
              <a:headEnd len="sm" w="sm" type="none"/>
              <a:tailEnd len="sm" w="sm" type="none"/>
            </a:ln>
          </p:spPr>
        </p:cxnSp>
      </p:grpSp>
      <p:sp>
        <p:nvSpPr>
          <p:cNvPr id="144" name="Google Shape;144;p9"/>
          <p:cNvSpPr/>
          <p:nvPr/>
        </p:nvSpPr>
        <p:spPr>
          <a:xfrm>
            <a:off x="7545832" y="1156447"/>
            <a:ext cx="523467" cy="714163"/>
          </a:xfrm>
          <a:prstGeom prst="downArrow">
            <a:avLst>
              <a:gd fmla="val 50000" name="adj1"/>
              <a:gd fmla="val 50000" name="adj2"/>
            </a:avLst>
          </a:prstGeom>
          <a:solidFill>
            <a:srgbClr val="00B050"/>
          </a:solidFill>
          <a:ln cap="flat" cmpd="sng" w="57150">
            <a:solidFill>
              <a:srgbClr val="00B05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145" name="Google Shape;145;p9"/>
          <p:cNvPicPr preferRelativeResize="0"/>
          <p:nvPr/>
        </p:nvPicPr>
        <p:blipFill rotWithShape="1">
          <a:blip r:embed="rId6">
            <a:alphaModFix/>
          </a:blip>
          <a:srcRect b="0" l="0" r="0" t="0"/>
          <a:stretch/>
        </p:blipFill>
        <p:spPr>
          <a:xfrm>
            <a:off x="6393510" y="4636716"/>
            <a:ext cx="838200" cy="771525"/>
          </a:xfrm>
          <a:prstGeom prst="rect">
            <a:avLst/>
          </a:prstGeom>
          <a:noFill/>
          <a:ln>
            <a:noFill/>
          </a:ln>
        </p:spPr>
      </p:pic>
      <p:pic>
        <p:nvPicPr>
          <p:cNvPr id="146" name="Google Shape;146;p9"/>
          <p:cNvPicPr preferRelativeResize="0"/>
          <p:nvPr/>
        </p:nvPicPr>
        <p:blipFill rotWithShape="1">
          <a:blip r:embed="rId7">
            <a:alphaModFix/>
          </a:blip>
          <a:srcRect b="0" l="0" r="0" t="0"/>
          <a:stretch/>
        </p:blipFill>
        <p:spPr>
          <a:xfrm>
            <a:off x="9281831" y="4608549"/>
            <a:ext cx="838200" cy="847725"/>
          </a:xfrm>
          <a:prstGeom prst="rect">
            <a:avLst/>
          </a:prstGeom>
          <a:noFill/>
          <a:ln>
            <a:noFill/>
          </a:ln>
        </p:spPr>
      </p:pic>
      <p:pic>
        <p:nvPicPr>
          <p:cNvPr id="147" name="Google Shape;147;p9"/>
          <p:cNvPicPr preferRelativeResize="0"/>
          <p:nvPr/>
        </p:nvPicPr>
        <p:blipFill rotWithShape="1">
          <a:blip r:embed="rId8">
            <a:alphaModFix/>
          </a:blip>
          <a:srcRect b="0" l="0" r="0" t="0"/>
          <a:stretch/>
        </p:blipFill>
        <p:spPr>
          <a:xfrm>
            <a:off x="10719706" y="5313464"/>
            <a:ext cx="828675" cy="838200"/>
          </a:xfrm>
          <a:prstGeom prst="rect">
            <a:avLst/>
          </a:prstGeom>
          <a:noFill/>
          <a:ln>
            <a:noFill/>
          </a:ln>
        </p:spPr>
      </p:pic>
      <p:pic>
        <p:nvPicPr>
          <p:cNvPr id="148" name="Google Shape;148;p9"/>
          <p:cNvPicPr preferRelativeResize="0"/>
          <p:nvPr/>
        </p:nvPicPr>
        <p:blipFill rotWithShape="1">
          <a:blip r:embed="rId9">
            <a:alphaModFix/>
          </a:blip>
          <a:srcRect b="0" l="0" r="0" t="0"/>
          <a:stretch/>
        </p:blipFill>
        <p:spPr>
          <a:xfrm>
            <a:off x="7516186" y="5149589"/>
            <a:ext cx="904875" cy="866775"/>
          </a:xfrm>
          <a:prstGeom prst="rect">
            <a:avLst/>
          </a:prstGeom>
          <a:noFill/>
          <a:ln>
            <a:noFill/>
          </a:ln>
        </p:spPr>
      </p:pic>
      <p:sp>
        <p:nvSpPr>
          <p:cNvPr id="149" name="Google Shape;149;p9"/>
          <p:cNvSpPr txBox="1"/>
          <p:nvPr/>
        </p:nvSpPr>
        <p:spPr>
          <a:xfrm>
            <a:off x="6323506" y="5352145"/>
            <a:ext cx="952505"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2400">
                <a:solidFill>
                  <a:schemeClr val="dk1"/>
                </a:solidFill>
                <a:latin typeface="Arial"/>
                <a:ea typeface="Arial"/>
                <a:cs typeface="Arial"/>
                <a:sym typeface="Arial"/>
              </a:rPr>
              <a:t>Who?</a:t>
            </a:r>
            <a:endParaRPr sz="2400">
              <a:solidFill>
                <a:schemeClr val="dk1"/>
              </a:solidFill>
              <a:latin typeface="Arial"/>
              <a:ea typeface="Arial"/>
              <a:cs typeface="Arial"/>
              <a:sym typeface="Arial"/>
            </a:endParaRPr>
          </a:p>
        </p:txBody>
      </p:sp>
      <p:sp>
        <p:nvSpPr>
          <p:cNvPr id="150" name="Google Shape;150;p9"/>
          <p:cNvSpPr txBox="1"/>
          <p:nvPr/>
        </p:nvSpPr>
        <p:spPr>
          <a:xfrm>
            <a:off x="6753425" y="6054281"/>
            <a:ext cx="2435282"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2400">
                <a:solidFill>
                  <a:schemeClr val="dk1"/>
                </a:solidFill>
                <a:latin typeface="Arial"/>
                <a:ea typeface="Arial"/>
                <a:cs typeface="Arial"/>
                <a:sym typeface="Arial"/>
              </a:rPr>
              <a:t>What happened?</a:t>
            </a:r>
            <a:endParaRPr sz="2400">
              <a:solidFill>
                <a:schemeClr val="dk1"/>
              </a:solidFill>
              <a:latin typeface="Arial"/>
              <a:ea typeface="Arial"/>
              <a:cs typeface="Arial"/>
              <a:sym typeface="Arial"/>
            </a:endParaRPr>
          </a:p>
        </p:txBody>
      </p:sp>
      <p:sp>
        <p:nvSpPr>
          <p:cNvPr id="151" name="Google Shape;151;p9"/>
          <p:cNvSpPr txBox="1"/>
          <p:nvPr/>
        </p:nvSpPr>
        <p:spPr>
          <a:xfrm>
            <a:off x="9131963" y="5408241"/>
            <a:ext cx="1178849"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2400">
                <a:solidFill>
                  <a:schemeClr val="dk1"/>
                </a:solidFill>
                <a:latin typeface="Arial"/>
                <a:ea typeface="Arial"/>
                <a:cs typeface="Arial"/>
                <a:sym typeface="Arial"/>
              </a:rPr>
              <a:t>Where?</a:t>
            </a:r>
            <a:endParaRPr sz="2400">
              <a:solidFill>
                <a:schemeClr val="dk1"/>
              </a:solidFill>
              <a:latin typeface="Arial"/>
              <a:ea typeface="Arial"/>
              <a:cs typeface="Arial"/>
              <a:sym typeface="Arial"/>
            </a:endParaRPr>
          </a:p>
        </p:txBody>
      </p:sp>
      <p:sp>
        <p:nvSpPr>
          <p:cNvPr id="152" name="Google Shape;152;p9"/>
          <p:cNvSpPr txBox="1"/>
          <p:nvPr/>
        </p:nvSpPr>
        <p:spPr>
          <a:xfrm>
            <a:off x="10719706" y="6151664"/>
            <a:ext cx="1096775"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2400">
                <a:solidFill>
                  <a:schemeClr val="dk1"/>
                </a:solidFill>
                <a:latin typeface="Arial"/>
                <a:ea typeface="Arial"/>
                <a:cs typeface="Arial"/>
                <a:sym typeface="Arial"/>
              </a:rPr>
              <a:t>When?</a:t>
            </a:r>
            <a:endParaRPr sz="2400">
              <a:solidFill>
                <a:schemeClr val="dk1"/>
              </a:solidFill>
              <a:latin typeface="Arial"/>
              <a:ea typeface="Arial"/>
              <a:cs typeface="Arial"/>
              <a:sym typeface="Arial"/>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gradFill>
          <a:gsLst>
            <a:gs pos="0">
              <a:srgbClr val="FFFF00"/>
            </a:gs>
            <a:gs pos="32000">
              <a:srgbClr val="B3D1EC"/>
            </a:gs>
            <a:gs pos="74000">
              <a:srgbClr val="B3D1EC"/>
            </a:gs>
            <a:gs pos="85000">
              <a:srgbClr val="00B050"/>
            </a:gs>
            <a:gs pos="100000">
              <a:srgbClr val="00B050"/>
            </a:gs>
          </a:gsLst>
          <a:lin ang="5400000" scaled="0"/>
        </a:gradFill>
      </p:bgPr>
    </p:bg>
    <p:spTree>
      <p:nvGrpSpPr>
        <p:cNvPr id="156" name="Shape 156"/>
        <p:cNvGrpSpPr/>
        <p:nvPr/>
      </p:nvGrpSpPr>
      <p:grpSpPr>
        <a:xfrm>
          <a:off x="0" y="0"/>
          <a:ext cx="0" cy="0"/>
          <a:chOff x="0" y="0"/>
          <a:chExt cx="0" cy="0"/>
        </a:xfrm>
      </p:grpSpPr>
      <p:sp>
        <p:nvSpPr>
          <p:cNvPr id="157" name="Google Shape;157;p10"/>
          <p:cNvSpPr txBox="1"/>
          <p:nvPr>
            <p:ph type="ctrTitle"/>
          </p:nvPr>
        </p:nvSpPr>
        <p:spPr>
          <a:xfrm>
            <a:off x="803386" y="679682"/>
            <a:ext cx="10208603" cy="1445957"/>
          </a:xfrm>
          <a:prstGeom prst="rect">
            <a:avLst/>
          </a:prstGeom>
          <a:noFill/>
          <a:ln>
            <a:noFill/>
          </a:ln>
        </p:spPr>
        <p:txBody>
          <a:bodyPr anchorCtr="0" anchor="b" bIns="45700" lIns="91425" spcFirstLastPara="1" rIns="91425" wrap="square" tIns="45700">
            <a:noAutofit/>
          </a:bodyPr>
          <a:lstStyle/>
          <a:p>
            <a:pPr indent="0" lvl="0" marL="0" rtl="0" algn="ctr">
              <a:lnSpc>
                <a:spcPct val="90000"/>
              </a:lnSpc>
              <a:spcBef>
                <a:spcPts val="0"/>
              </a:spcBef>
              <a:spcAft>
                <a:spcPts val="0"/>
              </a:spcAft>
              <a:buClr>
                <a:schemeClr val="dk1"/>
              </a:buClr>
              <a:buSzPts val="6600"/>
              <a:buFont typeface="Arial"/>
              <a:buNone/>
            </a:pPr>
            <a:r>
              <a:rPr lang="en-GB" sz="6600">
                <a:latin typeface="Arial"/>
                <a:ea typeface="Arial"/>
                <a:cs typeface="Arial"/>
                <a:sym typeface="Arial"/>
              </a:rPr>
              <a:t>Week 4</a:t>
            </a:r>
            <a:br>
              <a:rPr lang="en-GB" sz="6600">
                <a:latin typeface="Arial"/>
                <a:ea typeface="Arial"/>
                <a:cs typeface="Arial"/>
                <a:sym typeface="Arial"/>
              </a:rPr>
            </a:br>
            <a:r>
              <a:rPr lang="en-GB" sz="6600">
                <a:latin typeface="Arial"/>
                <a:ea typeface="Arial"/>
                <a:cs typeface="Arial"/>
                <a:sym typeface="Arial"/>
              </a:rPr>
              <a:t>w/c: 11.5.20</a:t>
            </a:r>
            <a:endParaRPr sz="6600"/>
          </a:p>
        </p:txBody>
      </p:sp>
      <p:sp>
        <p:nvSpPr>
          <p:cNvPr id="158" name="Google Shape;158;p10"/>
          <p:cNvSpPr txBox="1"/>
          <p:nvPr/>
        </p:nvSpPr>
        <p:spPr>
          <a:xfrm rot="-1014402">
            <a:off x="993992" y="3055334"/>
            <a:ext cx="5054945" cy="2062103"/>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3200">
                <a:solidFill>
                  <a:srgbClr val="002060"/>
                </a:solidFill>
                <a:latin typeface="Arial"/>
                <a:ea typeface="Arial"/>
                <a:cs typeface="Arial"/>
                <a:sym typeface="Arial"/>
              </a:rPr>
              <a:t>Continue to read books from home or suggested texts on the Oxford Owl website. </a:t>
            </a:r>
            <a:endParaRPr sz="3200">
              <a:solidFill>
                <a:srgbClr val="002060"/>
              </a:solidFill>
              <a:latin typeface="Arial"/>
              <a:ea typeface="Arial"/>
              <a:cs typeface="Arial"/>
              <a:sym typeface="Arial"/>
            </a:endParaRPr>
          </a:p>
        </p:txBody>
      </p:sp>
      <p:sp>
        <p:nvSpPr>
          <p:cNvPr id="159" name="Google Shape;159;p10"/>
          <p:cNvSpPr txBox="1"/>
          <p:nvPr/>
        </p:nvSpPr>
        <p:spPr>
          <a:xfrm rot="1495661">
            <a:off x="5601766" y="3285026"/>
            <a:ext cx="6130076" cy="2062103"/>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3200">
                <a:solidFill>
                  <a:srgbClr val="FF0000"/>
                </a:solidFill>
                <a:latin typeface="Arial"/>
                <a:ea typeface="Arial"/>
                <a:cs typeface="Arial"/>
                <a:sym typeface="Arial"/>
              </a:rPr>
              <a:t>Have a go at answering some comprehension questions linked to our writing focus text:</a:t>
            </a:r>
            <a:endParaRPr/>
          </a:p>
          <a:p>
            <a:pPr indent="0" lvl="0" marL="0" marR="0" rtl="0" algn="l">
              <a:spcBef>
                <a:spcPts val="0"/>
              </a:spcBef>
              <a:spcAft>
                <a:spcPts val="0"/>
              </a:spcAft>
              <a:buNone/>
            </a:pPr>
            <a:r>
              <a:rPr lang="en-GB" sz="3200">
                <a:solidFill>
                  <a:srgbClr val="FF0000"/>
                </a:solidFill>
                <a:latin typeface="Arial"/>
                <a:ea typeface="Arial"/>
                <a:cs typeface="Arial"/>
                <a:sym typeface="Arial"/>
              </a:rPr>
              <a:t>Goldilocks and the Three Bears</a:t>
            </a:r>
            <a:endParaRPr sz="3200">
              <a:solidFill>
                <a:srgbClr val="FF0000"/>
              </a:solidFill>
              <a:latin typeface="Arial"/>
              <a:ea typeface="Arial"/>
              <a:cs typeface="Arial"/>
              <a:sym typeface="Arial"/>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gradFill>
          <a:gsLst>
            <a:gs pos="0">
              <a:srgbClr val="FFFF00"/>
            </a:gs>
            <a:gs pos="32000">
              <a:srgbClr val="B3D1EC"/>
            </a:gs>
            <a:gs pos="74000">
              <a:srgbClr val="B3D1EC"/>
            </a:gs>
            <a:gs pos="85000">
              <a:srgbClr val="00B050"/>
            </a:gs>
            <a:gs pos="100000">
              <a:srgbClr val="00B050"/>
            </a:gs>
          </a:gsLst>
          <a:lin ang="5400000" scaled="0"/>
        </a:gradFill>
      </p:bgPr>
    </p:bg>
    <p:spTree>
      <p:nvGrpSpPr>
        <p:cNvPr id="163" name="Shape 163"/>
        <p:cNvGrpSpPr/>
        <p:nvPr/>
      </p:nvGrpSpPr>
      <p:grpSpPr>
        <a:xfrm>
          <a:off x="0" y="0"/>
          <a:ext cx="0" cy="0"/>
          <a:chOff x="0" y="0"/>
          <a:chExt cx="0" cy="0"/>
        </a:xfrm>
      </p:grpSpPr>
      <p:sp>
        <p:nvSpPr>
          <p:cNvPr id="164" name="Google Shape;164;p11"/>
          <p:cNvSpPr txBox="1"/>
          <p:nvPr>
            <p:ph type="ctrTitle"/>
          </p:nvPr>
        </p:nvSpPr>
        <p:spPr>
          <a:xfrm>
            <a:off x="1184365" y="717452"/>
            <a:ext cx="10193383" cy="3995226"/>
          </a:xfrm>
          <a:prstGeom prst="rect">
            <a:avLst/>
          </a:prstGeom>
          <a:noFill/>
          <a:ln>
            <a:noFill/>
          </a:ln>
        </p:spPr>
        <p:txBody>
          <a:bodyPr anchorCtr="0" anchor="b" bIns="45700" lIns="91425" spcFirstLastPara="1" rIns="91425" wrap="square" tIns="45700">
            <a:noAutofit/>
          </a:bodyPr>
          <a:lstStyle/>
          <a:p>
            <a:pPr indent="0" lvl="0" marL="0" rtl="0" algn="ctr">
              <a:lnSpc>
                <a:spcPct val="90000"/>
              </a:lnSpc>
              <a:spcBef>
                <a:spcPts val="0"/>
              </a:spcBef>
              <a:spcAft>
                <a:spcPts val="0"/>
              </a:spcAft>
              <a:buClr>
                <a:schemeClr val="dk1"/>
              </a:buClr>
              <a:buSzPts val="6600"/>
              <a:buFont typeface="Calibri"/>
              <a:buNone/>
            </a:pPr>
            <a:br>
              <a:rPr lang="en-GB" sz="6600"/>
            </a:br>
            <a:endParaRPr sz="6600"/>
          </a:p>
        </p:txBody>
      </p:sp>
      <p:sp>
        <p:nvSpPr>
          <p:cNvPr id="165" name="Google Shape;165;p11"/>
          <p:cNvSpPr txBox="1"/>
          <p:nvPr/>
        </p:nvSpPr>
        <p:spPr>
          <a:xfrm>
            <a:off x="337625" y="534572"/>
            <a:ext cx="11465169" cy="612475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3200">
                <a:solidFill>
                  <a:schemeClr val="dk1"/>
                </a:solidFill>
                <a:latin typeface="Arial"/>
                <a:ea typeface="Arial"/>
                <a:cs typeface="Arial"/>
                <a:sym typeface="Arial"/>
              </a:rPr>
              <a:t>Oxford Owl books to try:</a:t>
            </a:r>
            <a:endParaRPr/>
          </a:p>
          <a:p>
            <a:pPr indent="0" lvl="0" marL="0" marR="0" rtl="0" algn="l">
              <a:spcBef>
                <a:spcPts val="0"/>
              </a:spcBef>
              <a:spcAft>
                <a:spcPts val="0"/>
              </a:spcAft>
              <a:buNone/>
            </a:pPr>
            <a:r>
              <a:rPr lang="en-GB" sz="1800" u="sng">
                <a:solidFill>
                  <a:schemeClr val="dk1"/>
                </a:solidFill>
                <a:latin typeface="Calibri"/>
                <a:ea typeface="Calibri"/>
                <a:cs typeface="Calibri"/>
                <a:sym typeface="Calibri"/>
                <a:hlinkClick r:id="rId3"/>
              </a:rPr>
              <a:t>https://www.oxfordowl.co.uk/api/digital_books/1223.html</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3200">
              <a:solidFill>
                <a:schemeClr val="dk1"/>
              </a:solidFill>
              <a:latin typeface="Arial"/>
              <a:ea typeface="Arial"/>
              <a:cs typeface="Arial"/>
              <a:sym typeface="Arial"/>
            </a:endParaRPr>
          </a:p>
          <a:p>
            <a:pPr indent="0" lvl="0" marL="0" marR="0" rtl="0" algn="l">
              <a:spcBef>
                <a:spcPts val="0"/>
              </a:spcBef>
              <a:spcAft>
                <a:spcPts val="0"/>
              </a:spcAft>
              <a:buNone/>
            </a:pPr>
            <a:r>
              <a:rPr lang="en-GB" sz="3200">
                <a:solidFill>
                  <a:schemeClr val="dk1"/>
                </a:solidFill>
                <a:latin typeface="Arial"/>
                <a:ea typeface="Arial"/>
                <a:cs typeface="Arial"/>
                <a:sym typeface="Arial"/>
              </a:rPr>
              <a:t>Suggestions for Week 4:</a:t>
            </a:r>
            <a:endParaRPr/>
          </a:p>
          <a:p>
            <a:pPr indent="0" lvl="0" marL="0" marR="0" rtl="0" algn="l">
              <a:spcBef>
                <a:spcPts val="0"/>
              </a:spcBef>
              <a:spcAft>
                <a:spcPts val="0"/>
              </a:spcAft>
              <a:buNone/>
            </a:pPr>
            <a:br>
              <a:rPr b="0" lang="en-GB" sz="2000">
                <a:solidFill>
                  <a:schemeClr val="dk1"/>
                </a:solidFill>
                <a:latin typeface="Arial"/>
                <a:ea typeface="Arial"/>
                <a:cs typeface="Arial"/>
                <a:sym typeface="Arial"/>
              </a:rPr>
            </a:br>
            <a:r>
              <a:rPr b="1" lang="en-GB" sz="1800">
                <a:solidFill>
                  <a:schemeClr val="dk1"/>
                </a:solidFill>
                <a:latin typeface="Arial"/>
                <a:ea typeface="Arial"/>
                <a:cs typeface="Arial"/>
                <a:sym typeface="Arial"/>
              </a:rPr>
              <a:t>Stage 1W Splat</a:t>
            </a:r>
            <a:endParaRPr b="1" sz="1800">
              <a:solidFill>
                <a:schemeClr val="dk1"/>
              </a:solidFill>
              <a:latin typeface="Arial"/>
              <a:ea typeface="Arial"/>
              <a:cs typeface="Arial"/>
              <a:sym typeface="Arial"/>
            </a:endParaRPr>
          </a:p>
          <a:p>
            <a:pPr indent="0" lvl="0" marL="0" marR="0" rtl="0" algn="l">
              <a:spcBef>
                <a:spcPts val="0"/>
              </a:spcBef>
              <a:spcAft>
                <a:spcPts val="0"/>
              </a:spcAft>
              <a:buNone/>
            </a:pPr>
            <a:r>
              <a:rPr b="1" lang="en-GB" sz="1800">
                <a:solidFill>
                  <a:schemeClr val="dk1"/>
                </a:solidFill>
                <a:latin typeface="Arial"/>
                <a:ea typeface="Arial"/>
                <a:cs typeface="Arial"/>
                <a:sym typeface="Arial"/>
              </a:rPr>
              <a:t>Stage 1+ Let’s bake</a:t>
            </a:r>
            <a:endParaRPr b="1" sz="1800">
              <a:solidFill>
                <a:schemeClr val="dk1"/>
              </a:solidFill>
              <a:latin typeface="Arial"/>
              <a:ea typeface="Arial"/>
              <a:cs typeface="Arial"/>
              <a:sym typeface="Arial"/>
            </a:endParaRPr>
          </a:p>
          <a:p>
            <a:pPr indent="0" lvl="0" marL="0" marR="0" rtl="0" algn="l">
              <a:spcBef>
                <a:spcPts val="0"/>
              </a:spcBef>
              <a:spcAft>
                <a:spcPts val="0"/>
              </a:spcAft>
              <a:buNone/>
            </a:pPr>
            <a:r>
              <a:rPr b="1" lang="en-GB" sz="1800">
                <a:solidFill>
                  <a:schemeClr val="dk1"/>
                </a:solidFill>
                <a:latin typeface="Arial"/>
                <a:ea typeface="Arial"/>
                <a:cs typeface="Arial"/>
                <a:sym typeface="Arial"/>
              </a:rPr>
              <a:t>Stage 2 Tigers fish</a:t>
            </a:r>
            <a:endParaRPr b="1" sz="1800">
              <a:solidFill>
                <a:schemeClr val="dk1"/>
              </a:solidFill>
              <a:latin typeface="Arial"/>
              <a:ea typeface="Arial"/>
              <a:cs typeface="Arial"/>
              <a:sym typeface="Arial"/>
            </a:endParaRPr>
          </a:p>
          <a:p>
            <a:pPr indent="0" lvl="0" marL="0" marR="0" rtl="0" algn="l">
              <a:spcBef>
                <a:spcPts val="0"/>
              </a:spcBef>
              <a:spcAft>
                <a:spcPts val="0"/>
              </a:spcAft>
              <a:buNone/>
            </a:pPr>
            <a:r>
              <a:rPr b="1" lang="en-GB" sz="1800">
                <a:solidFill>
                  <a:schemeClr val="dk1"/>
                </a:solidFill>
                <a:latin typeface="Arial"/>
                <a:ea typeface="Arial"/>
                <a:cs typeface="Arial"/>
                <a:sym typeface="Arial"/>
              </a:rPr>
              <a:t>Stage 3 Popcorn surfing</a:t>
            </a:r>
            <a:endParaRPr b="1" sz="1800">
              <a:solidFill>
                <a:schemeClr val="dk1"/>
              </a:solidFill>
              <a:latin typeface="Arial"/>
              <a:ea typeface="Arial"/>
              <a:cs typeface="Arial"/>
              <a:sym typeface="Arial"/>
            </a:endParaRPr>
          </a:p>
          <a:p>
            <a:pPr indent="0" lvl="0" marL="0" marR="0" rtl="0" algn="l">
              <a:spcBef>
                <a:spcPts val="0"/>
              </a:spcBef>
              <a:spcAft>
                <a:spcPts val="0"/>
              </a:spcAft>
              <a:buNone/>
            </a:pPr>
            <a:r>
              <a:rPr b="1" lang="en-GB" sz="1800">
                <a:solidFill>
                  <a:schemeClr val="dk1"/>
                </a:solidFill>
                <a:latin typeface="Arial"/>
                <a:ea typeface="Arial"/>
                <a:cs typeface="Arial"/>
                <a:sym typeface="Arial"/>
              </a:rPr>
              <a:t>Stage 4 It’s too hot</a:t>
            </a:r>
            <a:endParaRPr b="1" sz="1800">
              <a:solidFill>
                <a:schemeClr val="dk1"/>
              </a:solidFill>
              <a:latin typeface="Arial"/>
              <a:ea typeface="Arial"/>
              <a:cs typeface="Arial"/>
              <a:sym typeface="Arial"/>
            </a:endParaRPr>
          </a:p>
          <a:p>
            <a:pPr indent="0" lvl="0" marL="0" marR="0" rtl="0" algn="l">
              <a:spcBef>
                <a:spcPts val="0"/>
              </a:spcBef>
              <a:spcAft>
                <a:spcPts val="0"/>
              </a:spcAft>
              <a:buNone/>
            </a:pPr>
            <a:r>
              <a:rPr b="1" lang="en-GB" sz="1800">
                <a:solidFill>
                  <a:schemeClr val="dk1"/>
                </a:solidFill>
                <a:latin typeface="Arial"/>
                <a:ea typeface="Arial"/>
                <a:cs typeface="Arial"/>
                <a:sym typeface="Arial"/>
              </a:rPr>
              <a:t>Stage 5 Claws</a:t>
            </a:r>
            <a:endParaRPr b="1" sz="1800">
              <a:solidFill>
                <a:schemeClr val="dk1"/>
              </a:solidFill>
              <a:latin typeface="Arial"/>
              <a:ea typeface="Arial"/>
              <a:cs typeface="Arial"/>
              <a:sym typeface="Arial"/>
            </a:endParaRPr>
          </a:p>
          <a:p>
            <a:pPr indent="0" lvl="0" marL="0" marR="0" rtl="0" algn="l">
              <a:spcBef>
                <a:spcPts val="0"/>
              </a:spcBef>
              <a:spcAft>
                <a:spcPts val="0"/>
              </a:spcAft>
              <a:buNone/>
            </a:pPr>
            <a:r>
              <a:rPr b="1" lang="en-GB" sz="1800">
                <a:solidFill>
                  <a:schemeClr val="dk1"/>
                </a:solidFill>
                <a:latin typeface="Arial"/>
                <a:ea typeface="Arial"/>
                <a:cs typeface="Arial"/>
                <a:sym typeface="Arial"/>
              </a:rPr>
              <a:t>Stage 6 Worm song</a:t>
            </a:r>
            <a:endParaRPr b="1" sz="1800">
              <a:solidFill>
                <a:schemeClr val="dk1"/>
              </a:solidFill>
              <a:latin typeface="Arial"/>
              <a:ea typeface="Arial"/>
              <a:cs typeface="Arial"/>
              <a:sym typeface="Arial"/>
            </a:endParaRPr>
          </a:p>
          <a:p>
            <a:pPr indent="0" lvl="0" marL="0" marR="0" rtl="0" algn="l">
              <a:spcBef>
                <a:spcPts val="0"/>
              </a:spcBef>
              <a:spcAft>
                <a:spcPts val="0"/>
              </a:spcAft>
              <a:buNone/>
            </a:pPr>
            <a:r>
              <a:rPr b="1" lang="en-GB" sz="1800">
                <a:solidFill>
                  <a:schemeClr val="dk1"/>
                </a:solidFill>
                <a:latin typeface="Arial"/>
                <a:ea typeface="Arial"/>
                <a:cs typeface="Arial"/>
                <a:sym typeface="Arial"/>
              </a:rPr>
              <a:t>Stage 7 Into the pyramid</a:t>
            </a:r>
            <a:endParaRPr b="1" sz="1800">
              <a:solidFill>
                <a:schemeClr val="dk1"/>
              </a:solidFill>
              <a:latin typeface="Arial"/>
              <a:ea typeface="Arial"/>
              <a:cs typeface="Arial"/>
              <a:sym typeface="Arial"/>
            </a:endParaRPr>
          </a:p>
          <a:p>
            <a:pPr indent="0" lvl="0" marL="0" marR="0" rtl="0" algn="l">
              <a:spcBef>
                <a:spcPts val="0"/>
              </a:spcBef>
              <a:spcAft>
                <a:spcPts val="0"/>
              </a:spcAft>
              <a:buNone/>
            </a:pPr>
            <a:r>
              <a:rPr b="1" lang="en-GB" sz="1800">
                <a:solidFill>
                  <a:schemeClr val="dk1"/>
                </a:solidFill>
                <a:latin typeface="Arial"/>
                <a:ea typeface="Arial"/>
                <a:cs typeface="Arial"/>
                <a:sym typeface="Arial"/>
              </a:rPr>
              <a:t>Stage 10 Eric’s talking ears</a:t>
            </a:r>
            <a:endParaRPr b="1" sz="1800">
              <a:solidFill>
                <a:schemeClr val="dk1"/>
              </a:solidFill>
              <a:latin typeface="Arial"/>
              <a:ea typeface="Arial"/>
              <a:cs typeface="Arial"/>
              <a:sym typeface="Arial"/>
            </a:endParaRPr>
          </a:p>
          <a:p>
            <a:pPr indent="0" lvl="0" marL="0" marR="0" rtl="0" algn="l">
              <a:spcBef>
                <a:spcPts val="0"/>
              </a:spcBef>
              <a:spcAft>
                <a:spcPts val="0"/>
              </a:spcAft>
              <a:buNone/>
            </a:pPr>
            <a:br>
              <a:rPr lang="en-GB" sz="1800">
                <a:solidFill>
                  <a:schemeClr val="dk1"/>
                </a:solidFill>
                <a:latin typeface="Calibri"/>
                <a:ea typeface="Calibri"/>
                <a:cs typeface="Calibri"/>
                <a:sym typeface="Calibri"/>
              </a:rPr>
            </a:br>
            <a:br>
              <a:rPr b="0" lang="en-GB" sz="6000">
                <a:solidFill>
                  <a:schemeClr val="dk1"/>
                </a:solidFill>
                <a:latin typeface="Calibri"/>
                <a:ea typeface="Calibri"/>
                <a:cs typeface="Calibri"/>
                <a:sym typeface="Calibri"/>
              </a:rPr>
            </a:br>
            <a:endParaRPr sz="1800">
              <a:solidFill>
                <a:schemeClr val="dk1"/>
              </a:solidFill>
              <a:latin typeface="Calibri"/>
              <a:ea typeface="Calibri"/>
              <a:cs typeface="Calibri"/>
              <a:sym typeface="Calibri"/>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gradFill>
          <a:gsLst>
            <a:gs pos="0">
              <a:srgbClr val="FFFF00"/>
            </a:gs>
            <a:gs pos="32000">
              <a:srgbClr val="B3D1EC"/>
            </a:gs>
            <a:gs pos="74000">
              <a:srgbClr val="B3D1EC"/>
            </a:gs>
            <a:gs pos="85000">
              <a:srgbClr val="00B050"/>
            </a:gs>
            <a:gs pos="100000">
              <a:srgbClr val="00B050"/>
            </a:gs>
          </a:gsLst>
          <a:lin ang="5400000" scaled="0"/>
        </a:gradFill>
      </p:bgPr>
    </p:bg>
    <p:spTree>
      <p:nvGrpSpPr>
        <p:cNvPr id="169" name="Shape 169"/>
        <p:cNvGrpSpPr/>
        <p:nvPr/>
      </p:nvGrpSpPr>
      <p:grpSpPr>
        <a:xfrm>
          <a:off x="0" y="0"/>
          <a:ext cx="0" cy="0"/>
          <a:chOff x="0" y="0"/>
          <a:chExt cx="0" cy="0"/>
        </a:xfrm>
      </p:grpSpPr>
      <p:sp>
        <p:nvSpPr>
          <p:cNvPr id="170" name="Google Shape;170;p12"/>
          <p:cNvSpPr txBox="1"/>
          <p:nvPr>
            <p:ph type="ctrTitle"/>
          </p:nvPr>
        </p:nvSpPr>
        <p:spPr>
          <a:xfrm>
            <a:off x="1184365" y="717452"/>
            <a:ext cx="10193383" cy="3995226"/>
          </a:xfrm>
          <a:prstGeom prst="rect">
            <a:avLst/>
          </a:prstGeom>
          <a:noFill/>
          <a:ln>
            <a:noFill/>
          </a:ln>
        </p:spPr>
        <p:txBody>
          <a:bodyPr anchorCtr="0" anchor="b" bIns="45700" lIns="91425" spcFirstLastPara="1" rIns="91425" wrap="square" tIns="45700">
            <a:noAutofit/>
          </a:bodyPr>
          <a:lstStyle/>
          <a:p>
            <a:pPr indent="0" lvl="0" marL="0" rtl="0" algn="ctr">
              <a:lnSpc>
                <a:spcPct val="90000"/>
              </a:lnSpc>
              <a:spcBef>
                <a:spcPts val="0"/>
              </a:spcBef>
              <a:spcAft>
                <a:spcPts val="0"/>
              </a:spcAft>
              <a:buClr>
                <a:schemeClr val="dk1"/>
              </a:buClr>
              <a:buSzPts val="6600"/>
              <a:buFont typeface="Calibri"/>
              <a:buNone/>
            </a:pPr>
            <a:br>
              <a:rPr lang="en-GB" sz="6600"/>
            </a:br>
            <a:endParaRPr sz="6600"/>
          </a:p>
        </p:txBody>
      </p:sp>
      <p:sp>
        <p:nvSpPr>
          <p:cNvPr id="171" name="Google Shape;171;p12"/>
          <p:cNvSpPr txBox="1"/>
          <p:nvPr/>
        </p:nvSpPr>
        <p:spPr>
          <a:xfrm>
            <a:off x="337625" y="323556"/>
            <a:ext cx="11465169" cy="3631763"/>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6000" u="sng">
                <a:solidFill>
                  <a:schemeClr val="dk1"/>
                </a:solidFill>
                <a:latin typeface="Calibri"/>
                <a:ea typeface="Calibri"/>
                <a:cs typeface="Calibri"/>
                <a:sym typeface="Calibri"/>
              </a:rPr>
              <a:t>Week 4 CHALLENGE! </a:t>
            </a:r>
            <a:endParaRPr b="1" sz="6000" u="sng">
              <a:solidFill>
                <a:schemeClr val="dk1"/>
              </a:solidFill>
              <a:latin typeface="Calibri"/>
              <a:ea typeface="Calibri"/>
              <a:cs typeface="Calibri"/>
              <a:sym typeface="Calibri"/>
            </a:endParaRPr>
          </a:p>
          <a:p>
            <a:pPr indent="0" lvl="0" marL="0" marR="0" rtl="0" algn="l">
              <a:spcBef>
                <a:spcPts val="0"/>
              </a:spcBef>
              <a:spcAft>
                <a:spcPts val="0"/>
              </a:spcAft>
              <a:buNone/>
            </a:pPr>
            <a:br>
              <a:rPr lang="en-GB" sz="3200">
                <a:solidFill>
                  <a:schemeClr val="dk1"/>
                </a:solidFill>
                <a:latin typeface="Calibri"/>
                <a:ea typeface="Calibri"/>
                <a:cs typeface="Calibri"/>
                <a:sym typeface="Calibri"/>
              </a:rPr>
            </a:br>
            <a:br>
              <a:rPr lang="en-GB" sz="6000">
                <a:solidFill>
                  <a:schemeClr val="dk1"/>
                </a:solidFill>
                <a:latin typeface="Calibri"/>
                <a:ea typeface="Calibri"/>
                <a:cs typeface="Calibri"/>
                <a:sym typeface="Calibri"/>
              </a:rPr>
            </a:br>
            <a:br>
              <a:rPr b="0" lang="en-GB" sz="6000">
                <a:solidFill>
                  <a:schemeClr val="dk1"/>
                </a:solidFill>
                <a:latin typeface="Calibri"/>
                <a:ea typeface="Calibri"/>
                <a:cs typeface="Calibri"/>
                <a:sym typeface="Calibri"/>
              </a:rPr>
            </a:br>
            <a:endParaRPr sz="1800">
              <a:solidFill>
                <a:schemeClr val="dk1"/>
              </a:solidFill>
              <a:latin typeface="Calibri"/>
              <a:ea typeface="Calibri"/>
              <a:cs typeface="Calibri"/>
              <a:sym typeface="Calibri"/>
            </a:endParaRPr>
          </a:p>
        </p:txBody>
      </p:sp>
      <p:sp>
        <p:nvSpPr>
          <p:cNvPr id="172" name="Google Shape;172;p12"/>
          <p:cNvSpPr txBox="1"/>
          <p:nvPr/>
        </p:nvSpPr>
        <p:spPr>
          <a:xfrm>
            <a:off x="337624" y="1533232"/>
            <a:ext cx="11465169" cy="61555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3200">
                <a:solidFill>
                  <a:schemeClr val="dk1"/>
                </a:solidFill>
                <a:latin typeface="Arial"/>
                <a:ea typeface="Arial"/>
                <a:cs typeface="Arial"/>
                <a:sym typeface="Arial"/>
              </a:rPr>
              <a:t>Can you find any of the phonics sounds we are learning this week in your books?</a:t>
            </a:r>
            <a:endParaRPr/>
          </a:p>
          <a:p>
            <a:pPr indent="0" lvl="0" marL="0" marR="0" rtl="0" algn="l">
              <a:spcBef>
                <a:spcPts val="0"/>
              </a:spcBef>
              <a:spcAft>
                <a:spcPts val="0"/>
              </a:spcAft>
              <a:buNone/>
            </a:pPr>
            <a:r>
              <a:t/>
            </a:r>
            <a:endParaRPr sz="3200">
              <a:solidFill>
                <a:schemeClr val="dk1"/>
              </a:solidFill>
              <a:latin typeface="Arial"/>
              <a:ea typeface="Arial"/>
              <a:cs typeface="Arial"/>
              <a:sym typeface="Arial"/>
            </a:endParaRPr>
          </a:p>
          <a:p>
            <a:pPr indent="0" lvl="0" marL="0" marR="0" rtl="0" algn="l">
              <a:spcBef>
                <a:spcPts val="0"/>
              </a:spcBef>
              <a:spcAft>
                <a:spcPts val="0"/>
              </a:spcAft>
              <a:buNone/>
            </a:pPr>
            <a:r>
              <a:rPr lang="en-GB" sz="3200">
                <a:solidFill>
                  <a:schemeClr val="dk1"/>
                </a:solidFill>
                <a:latin typeface="Arial"/>
                <a:ea typeface="Arial"/>
                <a:cs typeface="Arial"/>
                <a:sym typeface="Arial"/>
              </a:rPr>
              <a:t>You can search through books suggested by school or any books you may have at home. </a:t>
            </a:r>
            <a:endParaRPr/>
          </a:p>
          <a:p>
            <a:pPr indent="0" lvl="0" marL="0" marR="0" rtl="0" algn="l">
              <a:spcBef>
                <a:spcPts val="0"/>
              </a:spcBef>
              <a:spcAft>
                <a:spcPts val="0"/>
              </a:spcAft>
              <a:buNone/>
            </a:pPr>
            <a:r>
              <a:t/>
            </a:r>
            <a:endParaRPr sz="3200">
              <a:solidFill>
                <a:schemeClr val="dk1"/>
              </a:solidFill>
              <a:latin typeface="Arial"/>
              <a:ea typeface="Arial"/>
              <a:cs typeface="Arial"/>
              <a:sym typeface="Arial"/>
            </a:endParaRPr>
          </a:p>
          <a:p>
            <a:pPr indent="0" lvl="0" marL="0" marR="0" rtl="0" algn="l">
              <a:spcBef>
                <a:spcPts val="0"/>
              </a:spcBef>
              <a:spcAft>
                <a:spcPts val="0"/>
              </a:spcAft>
              <a:buNone/>
            </a:pPr>
            <a:r>
              <a:rPr b="0" lang="en-GB" sz="3200">
                <a:solidFill>
                  <a:schemeClr val="dk1"/>
                </a:solidFill>
                <a:latin typeface="Arial"/>
                <a:ea typeface="Arial"/>
                <a:cs typeface="Arial"/>
                <a:sym typeface="Arial"/>
              </a:rPr>
              <a:t>*Remember- there are other reading materials such as a newspaper, magazine, catalogue</a:t>
            </a:r>
            <a:r>
              <a:rPr lang="en-GB" sz="3200">
                <a:solidFill>
                  <a:schemeClr val="dk1"/>
                </a:solidFill>
                <a:latin typeface="Arial"/>
                <a:ea typeface="Arial"/>
                <a:cs typeface="Arial"/>
                <a:sym typeface="Arial"/>
              </a:rPr>
              <a:t>, e</a:t>
            </a:r>
            <a:r>
              <a:rPr lang="en-GB" sz="3200">
                <a:solidFill>
                  <a:schemeClr val="dk1"/>
                </a:solidFill>
              </a:rPr>
              <a:t>tc </a:t>
            </a:r>
            <a:r>
              <a:rPr lang="en-GB" sz="3200">
                <a:solidFill>
                  <a:schemeClr val="dk1"/>
                </a:solidFill>
                <a:latin typeface="Arial"/>
                <a:ea typeface="Arial"/>
                <a:cs typeface="Arial"/>
                <a:sym typeface="Arial"/>
              </a:rPr>
              <a:t>to look in too!*</a:t>
            </a:r>
            <a:endParaRPr b="0" sz="8800">
              <a:solidFill>
                <a:schemeClr val="dk1"/>
              </a:solidFill>
              <a:latin typeface="Arial"/>
              <a:ea typeface="Arial"/>
              <a:cs typeface="Arial"/>
              <a:sym typeface="Arial"/>
            </a:endParaRPr>
          </a:p>
          <a:p>
            <a:pPr indent="0" lvl="0" marL="0" marR="0" rtl="0" algn="l">
              <a:spcBef>
                <a:spcPts val="0"/>
              </a:spcBef>
              <a:spcAft>
                <a:spcPts val="0"/>
              </a:spcAft>
              <a:buNone/>
            </a:pPr>
            <a:br>
              <a:rPr lang="en-GB" sz="6000">
                <a:solidFill>
                  <a:schemeClr val="dk1"/>
                </a:solidFill>
                <a:latin typeface="Calibri"/>
                <a:ea typeface="Calibri"/>
                <a:cs typeface="Calibri"/>
                <a:sym typeface="Calibri"/>
              </a:rPr>
            </a:br>
            <a:br>
              <a:rPr b="0" lang="en-GB" sz="6000">
                <a:solidFill>
                  <a:schemeClr val="dk1"/>
                </a:solidFill>
                <a:latin typeface="Calibri"/>
                <a:ea typeface="Calibri"/>
                <a:cs typeface="Calibri"/>
                <a:sym typeface="Calibri"/>
              </a:rPr>
            </a:br>
            <a:endParaRPr sz="1800">
              <a:solidFill>
                <a:schemeClr val="dk1"/>
              </a:solidFill>
              <a:latin typeface="Calibri"/>
              <a:ea typeface="Calibri"/>
              <a:cs typeface="Calibri"/>
              <a:sym typeface="Calibri"/>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gradFill>
          <a:gsLst>
            <a:gs pos="0">
              <a:srgbClr val="FFFF00"/>
            </a:gs>
            <a:gs pos="32000">
              <a:srgbClr val="B3D1EC"/>
            </a:gs>
            <a:gs pos="74000">
              <a:srgbClr val="B3D1EC"/>
            </a:gs>
            <a:gs pos="85000">
              <a:srgbClr val="00B050"/>
            </a:gs>
            <a:gs pos="100000">
              <a:srgbClr val="00B050"/>
            </a:gs>
          </a:gsLst>
          <a:lin ang="5400000" scaled="0"/>
        </a:gradFill>
      </p:bgPr>
    </p:bg>
    <p:spTree>
      <p:nvGrpSpPr>
        <p:cNvPr id="176" name="Shape 176"/>
        <p:cNvGrpSpPr/>
        <p:nvPr/>
      </p:nvGrpSpPr>
      <p:grpSpPr>
        <a:xfrm>
          <a:off x="0" y="0"/>
          <a:ext cx="0" cy="0"/>
          <a:chOff x="0" y="0"/>
          <a:chExt cx="0" cy="0"/>
        </a:xfrm>
      </p:grpSpPr>
      <p:sp>
        <p:nvSpPr>
          <p:cNvPr id="177" name="Google Shape;177;p13"/>
          <p:cNvSpPr txBox="1"/>
          <p:nvPr>
            <p:ph type="ctrTitle"/>
          </p:nvPr>
        </p:nvSpPr>
        <p:spPr>
          <a:xfrm>
            <a:off x="1184365" y="717452"/>
            <a:ext cx="10193383" cy="3995226"/>
          </a:xfrm>
          <a:prstGeom prst="rect">
            <a:avLst/>
          </a:prstGeom>
          <a:noFill/>
          <a:ln>
            <a:noFill/>
          </a:ln>
        </p:spPr>
        <p:txBody>
          <a:bodyPr anchorCtr="0" anchor="b" bIns="45700" lIns="91425" spcFirstLastPara="1" rIns="91425" wrap="square" tIns="45700">
            <a:noAutofit/>
          </a:bodyPr>
          <a:lstStyle/>
          <a:p>
            <a:pPr indent="0" lvl="0" marL="0" rtl="0" algn="ctr">
              <a:lnSpc>
                <a:spcPct val="90000"/>
              </a:lnSpc>
              <a:spcBef>
                <a:spcPts val="0"/>
              </a:spcBef>
              <a:spcAft>
                <a:spcPts val="0"/>
              </a:spcAft>
              <a:buClr>
                <a:schemeClr val="dk1"/>
              </a:buClr>
              <a:buSzPts val="6600"/>
              <a:buFont typeface="Calibri"/>
              <a:buNone/>
            </a:pPr>
            <a:br>
              <a:rPr lang="en-GB" sz="6600"/>
            </a:br>
            <a:endParaRPr sz="6600"/>
          </a:p>
        </p:txBody>
      </p:sp>
      <p:sp>
        <p:nvSpPr>
          <p:cNvPr id="178" name="Google Shape;178;p13"/>
          <p:cNvSpPr txBox="1"/>
          <p:nvPr/>
        </p:nvSpPr>
        <p:spPr>
          <a:xfrm>
            <a:off x="-45311" y="100169"/>
            <a:ext cx="11645127" cy="4555093"/>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4000" u="sng">
                <a:solidFill>
                  <a:schemeClr val="dk1"/>
                </a:solidFill>
                <a:latin typeface="Calibri"/>
                <a:ea typeface="Calibri"/>
                <a:cs typeface="Calibri"/>
                <a:sym typeface="Calibri"/>
              </a:rPr>
              <a:t>Comprehension Questions </a:t>
            </a:r>
            <a:endParaRPr/>
          </a:p>
          <a:p>
            <a:pPr indent="0" lvl="0" marL="0" marR="0" rtl="0" algn="l">
              <a:spcBef>
                <a:spcPts val="0"/>
              </a:spcBef>
              <a:spcAft>
                <a:spcPts val="0"/>
              </a:spcAft>
              <a:buNone/>
            </a:pPr>
            <a:r>
              <a:rPr b="1" lang="en-GB" sz="2800" u="sng">
                <a:solidFill>
                  <a:srgbClr val="FF0000"/>
                </a:solidFill>
                <a:latin typeface="Arial"/>
                <a:ea typeface="Arial"/>
                <a:cs typeface="Arial"/>
                <a:sym typeface="Arial"/>
              </a:rPr>
              <a:t>Goldilocks and the Three Bears</a:t>
            </a:r>
            <a:endParaRPr b="0" sz="4400">
              <a:solidFill>
                <a:srgbClr val="FF0000"/>
              </a:solidFill>
              <a:latin typeface="Arial"/>
              <a:ea typeface="Arial"/>
              <a:cs typeface="Arial"/>
              <a:sym typeface="Arial"/>
            </a:endParaRPr>
          </a:p>
          <a:p>
            <a:pPr indent="0" lvl="0" marL="0" marR="0" rtl="0" algn="l">
              <a:spcBef>
                <a:spcPts val="0"/>
              </a:spcBef>
              <a:spcAft>
                <a:spcPts val="0"/>
              </a:spcAft>
              <a:buNone/>
            </a:pPr>
            <a:r>
              <a:rPr i="1" lang="en-GB" sz="2400">
                <a:solidFill>
                  <a:srgbClr val="0070C0"/>
                </a:solidFill>
                <a:latin typeface="Calibri"/>
                <a:ea typeface="Calibri"/>
                <a:cs typeface="Calibri"/>
                <a:sym typeface="Calibri"/>
              </a:rPr>
              <a:t>(Note for parents: depending on your child’s ability, you may want to read the story to them and then ask the questions or you may ask your child to read the text and questions themselves if they are at that level). Within the Reading folder you will see a differentiated reading comprehension resource for this story. You can choose which questions are appropriate to ask your child. There is an example on the next slide of a question and answer using the text). </a:t>
            </a:r>
            <a:br>
              <a:rPr lang="en-GB" sz="8000">
                <a:solidFill>
                  <a:schemeClr val="dk1"/>
                </a:solidFill>
                <a:latin typeface="Calibri"/>
                <a:ea typeface="Calibri"/>
                <a:cs typeface="Calibri"/>
                <a:sym typeface="Calibri"/>
              </a:rPr>
            </a:br>
            <a:br>
              <a:rPr b="0" lang="en-GB" sz="6000">
                <a:solidFill>
                  <a:schemeClr val="dk1"/>
                </a:solidFill>
                <a:latin typeface="Calibri"/>
                <a:ea typeface="Calibri"/>
                <a:cs typeface="Calibri"/>
                <a:sym typeface="Calibri"/>
              </a:rPr>
            </a:br>
            <a:endParaRPr sz="1800">
              <a:solidFill>
                <a:schemeClr val="dk1"/>
              </a:solidFill>
              <a:latin typeface="Calibri"/>
              <a:ea typeface="Calibri"/>
              <a:cs typeface="Calibri"/>
              <a:sym typeface="Calibri"/>
            </a:endParaRPr>
          </a:p>
        </p:txBody>
      </p:sp>
      <p:pic>
        <p:nvPicPr>
          <p:cNvPr id="179" name="Google Shape;179;p13"/>
          <p:cNvPicPr preferRelativeResize="0"/>
          <p:nvPr/>
        </p:nvPicPr>
        <p:blipFill rotWithShape="1">
          <a:blip r:embed="rId3">
            <a:alphaModFix/>
          </a:blip>
          <a:srcRect b="0" l="0" r="0" t="0"/>
          <a:stretch/>
        </p:blipFill>
        <p:spPr>
          <a:xfrm>
            <a:off x="1390922" y="3630113"/>
            <a:ext cx="2800350" cy="2419350"/>
          </a:xfrm>
          <a:prstGeom prst="rect">
            <a:avLst/>
          </a:prstGeom>
          <a:noFill/>
          <a:ln>
            <a:noFill/>
          </a:ln>
        </p:spPr>
      </p:pic>
      <p:pic>
        <p:nvPicPr>
          <p:cNvPr id="180" name="Google Shape;180;p13"/>
          <p:cNvPicPr preferRelativeResize="0"/>
          <p:nvPr/>
        </p:nvPicPr>
        <p:blipFill rotWithShape="1">
          <a:blip r:embed="rId4">
            <a:alphaModFix/>
          </a:blip>
          <a:srcRect b="0" l="0" r="0" t="0"/>
          <a:stretch/>
        </p:blipFill>
        <p:spPr>
          <a:xfrm>
            <a:off x="5106489" y="3096713"/>
            <a:ext cx="4800600" cy="3486150"/>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2020-04-13T16:47:20Z</dcterms:created>
  <dc:creator>Knight R</dc:creator>
</cp:coreProperties>
</file>