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5"/>
    <p:sldMasterId id="2147483672"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Lst>
  <p:sldSz cy="5143500" cx="9144000"/>
  <p:notesSz cx="6858000" cy="9144000"/>
  <p:embeddedFontLst>
    <p:embeddedFont>
      <p:font typeface="Amatic SC"/>
      <p:regular r:id="rId45"/>
      <p:bold r:id="rId46"/>
    </p:embeddedFont>
    <p:embeddedFont>
      <p:font typeface="Cedarville Cursive"/>
      <p:regular r:id="rId47"/>
    </p:embeddedFont>
    <p:embeddedFont>
      <p:font typeface="Source Code Pro"/>
      <p:regular r:id="rId48"/>
      <p:bold r:id="rId49"/>
      <p:italic r:id="rId50"/>
      <p:boldItalic r:id="rId51"/>
    </p:embeddedFont>
    <p:embeddedFont>
      <p:font typeface="Comfortaa"/>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FF1BBE54-C25C-4BD4-8D9B-23761EA47E8F}">
  <a:tblStyle styleId="{FF1BBE54-C25C-4BD4-8D9B-23761EA47E8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font" Target="fonts/AmaticSC-bold.fntdata"/><Relationship Id="rId45" Type="http://schemas.openxmlformats.org/officeDocument/2006/relationships/font" Target="fonts/AmaticSC-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SourceCodePro-regular.fntdata"/><Relationship Id="rId47" Type="http://schemas.openxmlformats.org/officeDocument/2006/relationships/font" Target="fonts/CedarvilleCursive-regular.fntdata"/><Relationship Id="rId49" Type="http://schemas.openxmlformats.org/officeDocument/2006/relationships/font" Target="fonts/SourceCodePro-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font" Target="fonts/SourceCodePro-boldItalic.fntdata"/><Relationship Id="rId50" Type="http://schemas.openxmlformats.org/officeDocument/2006/relationships/font" Target="fonts/SourceCodePro-italic.fntdata"/><Relationship Id="rId53" Type="http://schemas.openxmlformats.org/officeDocument/2006/relationships/font" Target="fonts/Comfortaa-bold.fntdata"/><Relationship Id="rId52" Type="http://schemas.openxmlformats.org/officeDocument/2006/relationships/font" Target="fonts/Comfortaa-regular.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750bd4cd0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750bd4cd0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7f73e60d35_3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7f73e60d35_3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g7f73e60d35_3_4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7f73e60d35_3_4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7f73e60d35_3_4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7f73e60d35_3_4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g7fc93db1f8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7fc93db1f8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9" name="Shape 159"/>
        <p:cNvGrpSpPr/>
        <p:nvPr/>
      </p:nvGrpSpPr>
      <p:grpSpPr>
        <a:xfrm>
          <a:off x="0" y="0"/>
          <a:ext cx="0" cy="0"/>
          <a:chOff x="0" y="0"/>
          <a:chExt cx="0" cy="0"/>
        </a:xfrm>
      </p:grpSpPr>
      <p:sp>
        <p:nvSpPr>
          <p:cNvPr id="160" name="Google Shape;160;g7fc93db1f8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7fc93db1f8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6" name="Shape 166"/>
        <p:cNvGrpSpPr/>
        <p:nvPr/>
      </p:nvGrpSpPr>
      <p:grpSpPr>
        <a:xfrm>
          <a:off x="0" y="0"/>
          <a:ext cx="0" cy="0"/>
          <a:chOff x="0" y="0"/>
          <a:chExt cx="0" cy="0"/>
        </a:xfrm>
      </p:grpSpPr>
      <p:sp>
        <p:nvSpPr>
          <p:cNvPr id="167" name="Google Shape;167;g7f73e60d35_3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7f73e60d35_3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g7fc93db1f8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7fc93db1f8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g7fc93db1f8_1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7fc93db1f8_1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g7fc93db1f8_1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7fc93db1f8_1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g7fc93db1f8_1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7fc93db1f8_1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g7fc93db1f8_1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7fc93db1f8_1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8" name="Shape 208"/>
        <p:cNvGrpSpPr/>
        <p:nvPr/>
      </p:nvGrpSpPr>
      <p:grpSpPr>
        <a:xfrm>
          <a:off x="0" y="0"/>
          <a:ext cx="0" cy="0"/>
          <a:chOff x="0" y="0"/>
          <a:chExt cx="0" cy="0"/>
        </a:xfrm>
      </p:grpSpPr>
      <p:sp>
        <p:nvSpPr>
          <p:cNvPr id="209" name="Google Shape;209;g7fc93db1f8_1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7fc93db1f8_1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Google Shape;216;g7fc93db1f8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7fc93db1f8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Google Shape;224;g7fc93db1f8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7fc93db1f8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g74aafc171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74aafc171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Google Shape;241;g74aafc171a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74aafc171a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9" name="Shape 249"/>
        <p:cNvGrpSpPr/>
        <p:nvPr/>
      </p:nvGrpSpPr>
      <p:grpSpPr>
        <a:xfrm>
          <a:off x="0" y="0"/>
          <a:ext cx="0" cy="0"/>
          <a:chOff x="0" y="0"/>
          <a:chExt cx="0" cy="0"/>
        </a:xfrm>
      </p:grpSpPr>
      <p:sp>
        <p:nvSpPr>
          <p:cNvPr id="250" name="Google Shape;250;g74aafc171a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74aafc171a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Google Shape;260;g74aafc171a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74aafc171a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g74aafc171a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74aafc171a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g74aafc171a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74aafc171a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Google Shape;288;g74aafc171a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74aafc171a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g74aafc171a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74aafc171a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g7fc93db1f8_1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7fc93db1f8_1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Google Shape;319;g7fc93db1f8_1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7fc93db1f8_1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5" name="Shape 325"/>
        <p:cNvGrpSpPr/>
        <p:nvPr/>
      </p:nvGrpSpPr>
      <p:grpSpPr>
        <a:xfrm>
          <a:off x="0" y="0"/>
          <a:ext cx="0" cy="0"/>
          <a:chOff x="0" y="0"/>
          <a:chExt cx="0" cy="0"/>
        </a:xfrm>
      </p:grpSpPr>
      <p:sp>
        <p:nvSpPr>
          <p:cNvPr id="326" name="Google Shape;326;g7fc93db1f8_1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7fc93db1f8_1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3" name="Shape 343"/>
        <p:cNvGrpSpPr/>
        <p:nvPr/>
      </p:nvGrpSpPr>
      <p:grpSpPr>
        <a:xfrm>
          <a:off x="0" y="0"/>
          <a:ext cx="0" cy="0"/>
          <a:chOff x="0" y="0"/>
          <a:chExt cx="0" cy="0"/>
        </a:xfrm>
      </p:grpSpPr>
      <p:sp>
        <p:nvSpPr>
          <p:cNvPr id="344" name="Google Shape;344;g7fc93db1f8_1_2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7fc93db1f8_1_2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0" name="Shape 350"/>
        <p:cNvGrpSpPr/>
        <p:nvPr/>
      </p:nvGrpSpPr>
      <p:grpSpPr>
        <a:xfrm>
          <a:off x="0" y="0"/>
          <a:ext cx="0" cy="0"/>
          <a:chOff x="0" y="0"/>
          <a:chExt cx="0" cy="0"/>
        </a:xfrm>
      </p:grpSpPr>
      <p:sp>
        <p:nvSpPr>
          <p:cNvPr id="351" name="Google Shape;351;g7fc93db1f8_1_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7fc93db1f8_1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g7fc93db1f8_1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7fc93db1f8_1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g7fc93db1f8_1_2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7fc93db1f8_1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Google Shape;369;g7fc93db1f8_1_2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7fc93db1f8_1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3" name="Shape 373"/>
        <p:cNvGrpSpPr/>
        <p:nvPr/>
      </p:nvGrpSpPr>
      <p:grpSpPr>
        <a:xfrm>
          <a:off x="0" y="0"/>
          <a:ext cx="0" cy="0"/>
          <a:chOff x="0" y="0"/>
          <a:chExt cx="0" cy="0"/>
        </a:xfrm>
      </p:grpSpPr>
      <p:sp>
        <p:nvSpPr>
          <p:cNvPr id="374" name="Google Shape;374;g7fc93db1f8_1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7fc93db1f8_1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8" name="Shape 378"/>
        <p:cNvGrpSpPr/>
        <p:nvPr/>
      </p:nvGrpSpPr>
      <p:grpSpPr>
        <a:xfrm>
          <a:off x="0" y="0"/>
          <a:ext cx="0" cy="0"/>
          <a:chOff x="0" y="0"/>
          <a:chExt cx="0" cy="0"/>
        </a:xfrm>
      </p:grpSpPr>
      <p:sp>
        <p:nvSpPr>
          <p:cNvPr id="379" name="Google Shape;379;g7fc93db1f8_1_2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0" name="Google Shape;380;g7fc93db1f8_1_2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7" name="Shape 387"/>
        <p:cNvGrpSpPr/>
        <p:nvPr/>
      </p:nvGrpSpPr>
      <p:grpSpPr>
        <a:xfrm>
          <a:off x="0" y="0"/>
          <a:ext cx="0" cy="0"/>
          <a:chOff x="0" y="0"/>
          <a:chExt cx="0" cy="0"/>
        </a:xfrm>
      </p:grpSpPr>
      <p:sp>
        <p:nvSpPr>
          <p:cNvPr id="388" name="Google Shape;388;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7.png"/><Relationship Id="rId5"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hiterosemaths.com/homelearning/year-6/" TargetMode="External"/><Relationship Id="rId4" Type="http://schemas.openxmlformats.org/officeDocument/2006/relationships/image" Target="../media/image1.png"/><Relationship Id="rId5"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wrm-13b48.kxcdn.com/wp-content/uploads/2020/homelearning/year-6/Lesson-4-Y6-Summer-Block-1-WO2-Introduce-angles-2020.pdf" TargetMode="External"/><Relationship Id="rId4" Type="http://schemas.openxmlformats.org/officeDocument/2006/relationships/image" Target="../media/image11.png"/><Relationship Id="rId5" Type="http://schemas.openxmlformats.org/officeDocument/2006/relationships/hyperlink" Target="https://wrm-13b48.kxcdn.com/wp-content/uploads/2020/homelearning/year-6/Y6-Summer-Block-1-ANS2-Introduce-angles-2020.pdf" TargetMode="External"/><Relationship Id="rId6"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5.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7.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2.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2.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s://www.bbc.co.uk/bitesize/clips/zkpmhyc" TargetMode="External"/><Relationship Id="rId4" Type="http://schemas.openxmlformats.org/officeDocument/2006/relationships/image" Target="../media/image29.png"/><Relationship Id="rId5" Type="http://schemas.openxmlformats.org/officeDocument/2006/relationships/hyperlink" Target="https://www.bbc.co.uk/bitesize/clips/zkpmhyc"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2.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 Id="rId3" Type="http://schemas.openxmlformats.org/officeDocument/2006/relationships/hyperlink" Target="https://www.youtube.com/channel/UCAxW1XT0iEJo0TYlRfn6rYQ" TargetMode="Externa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6.png"/><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35.png"/><Relationship Id="rId4" Type="http://schemas.openxmlformats.org/officeDocument/2006/relationships/image" Target="../media/image41.png"/><Relationship Id="rId5" Type="http://schemas.openxmlformats.org/officeDocument/2006/relationships/image" Target="../media/image3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Happy Monday morning Year 6!  We hope you have had a good weekend with your families. We are looking forward to sharing another week of learning with you.</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 </a:t>
            </a:r>
            <a:endParaRPr/>
          </a:p>
          <a:p>
            <a:pPr indent="0" lvl="0" marL="0" rtl="0" algn="ctr">
              <a:spcBef>
                <a:spcPts val="0"/>
              </a:spcBef>
              <a:spcAft>
                <a:spcPts val="0"/>
              </a:spcAft>
              <a:buNone/>
            </a:pPr>
            <a:r>
              <a:t/>
            </a:r>
            <a:endParaRPr/>
          </a:p>
        </p:txBody>
      </p:sp>
      <p:sp>
        <p:nvSpPr>
          <p:cNvPr id="109" name="Google Shape;109;p26"/>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Google Shape;114;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use the next slide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5" name="Google Shape;115;p27"/>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6" name="Google Shape;116;p27"/>
          <p:cNvPicPr preferRelativeResize="0"/>
          <p:nvPr/>
        </p:nvPicPr>
        <p:blipFill>
          <a:blip r:embed="rId4">
            <a:alphaModFix/>
          </a:blip>
          <a:stretch>
            <a:fillRect/>
          </a:stretch>
        </p:blipFill>
        <p:spPr>
          <a:xfrm>
            <a:off x="301125" y="1883375"/>
            <a:ext cx="3751700" cy="3116050"/>
          </a:xfrm>
          <a:prstGeom prst="rect">
            <a:avLst/>
          </a:prstGeom>
          <a:noFill/>
          <a:ln>
            <a:noFill/>
          </a:ln>
        </p:spPr>
      </p:pic>
      <p:pic>
        <p:nvPicPr>
          <p:cNvPr id="117" name="Google Shape;117;p27"/>
          <p:cNvPicPr preferRelativeResize="0"/>
          <p:nvPr/>
        </p:nvPicPr>
        <p:blipFill>
          <a:blip r:embed="rId5">
            <a:alphaModFix/>
          </a:blip>
          <a:stretch>
            <a:fillRect/>
          </a:stretch>
        </p:blipFill>
        <p:spPr>
          <a:xfrm>
            <a:off x="4573600" y="2243875"/>
            <a:ext cx="3542700" cy="142669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8"/>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23" name="Google Shape;123;p28"/>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24" name="Google Shape;124;p28"/>
          <p:cNvPicPr preferRelativeResize="0"/>
          <p:nvPr/>
        </p:nvPicPr>
        <p:blipFill>
          <a:blip r:embed="rId3">
            <a:alphaModFix/>
          </a:blip>
          <a:stretch>
            <a:fillRect/>
          </a:stretch>
        </p:blipFill>
        <p:spPr>
          <a:xfrm>
            <a:off x="301125" y="446175"/>
            <a:ext cx="4111125" cy="3482725"/>
          </a:xfrm>
          <a:prstGeom prst="rect">
            <a:avLst/>
          </a:prstGeom>
          <a:noFill/>
          <a:ln>
            <a:noFill/>
          </a:ln>
        </p:spPr>
      </p:pic>
      <p:sp>
        <p:nvSpPr>
          <p:cNvPr id="125" name="Google Shape;125;p28"/>
          <p:cNvSpPr txBox="1"/>
          <p:nvPr/>
        </p:nvSpPr>
        <p:spPr>
          <a:xfrm>
            <a:off x="4499025" y="446175"/>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-43</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3136</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151,236</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35</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229,602</a:t>
            </a:r>
            <a:endParaRPr sz="2700">
              <a:solidFill>
                <a:srgbClr val="FF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9" name="Shape 129"/>
        <p:cNvGrpSpPr/>
        <p:nvPr/>
      </p:nvGrpSpPr>
      <p:grpSpPr>
        <a:xfrm>
          <a:off x="0" y="0"/>
          <a:ext cx="0" cy="0"/>
          <a:chOff x="0" y="0"/>
          <a:chExt cx="0" cy="0"/>
        </a:xfrm>
      </p:grpSpPr>
      <p:sp>
        <p:nvSpPr>
          <p:cNvPr id="130" name="Google Shape;130;p29"/>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131" name="Google Shape;131;p29"/>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32" name="Google Shape;132;p29"/>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be our first lesson on angles.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33" name="Google Shape;133;p29"/>
          <p:cNvSpPr txBox="1"/>
          <p:nvPr/>
        </p:nvSpPr>
        <p:spPr>
          <a:xfrm>
            <a:off x="4110650" y="3552950"/>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Today we will not be using My Maths, but instead some White Rose videos and questions to help us to learn and then to test our understanding. </a:t>
            </a:r>
            <a:r>
              <a:rPr lang="en-GB"/>
              <a:t> </a:t>
            </a:r>
            <a:endParaRPr/>
          </a:p>
        </p:txBody>
      </p:sp>
      <p:pic>
        <p:nvPicPr>
          <p:cNvPr id="134" name="Google Shape;134;p29"/>
          <p:cNvPicPr preferRelativeResize="0"/>
          <p:nvPr/>
        </p:nvPicPr>
        <p:blipFill>
          <a:blip r:embed="rId4">
            <a:alphaModFix/>
          </a:blip>
          <a:stretch>
            <a:fillRect/>
          </a:stretch>
        </p:blipFill>
        <p:spPr>
          <a:xfrm>
            <a:off x="707175" y="3237875"/>
            <a:ext cx="2857500" cy="1600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8" name="Shape 138"/>
        <p:cNvGrpSpPr/>
        <p:nvPr/>
      </p:nvGrpSpPr>
      <p:grpSpPr>
        <a:xfrm>
          <a:off x="0" y="0"/>
          <a:ext cx="0" cy="0"/>
          <a:chOff x="0" y="0"/>
          <a:chExt cx="0" cy="0"/>
        </a:xfrm>
      </p:grpSpPr>
      <p:sp>
        <p:nvSpPr>
          <p:cNvPr id="139" name="Google Shape;139;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a:t>
            </a:r>
            <a:r>
              <a:rPr lang="en-GB" sz="2400" u="sng">
                <a:solidFill>
                  <a:srgbClr val="666666"/>
                </a:solidFill>
              </a:rPr>
              <a:t> to solve problems</a:t>
            </a:r>
            <a:r>
              <a:rPr lang="en-GB" sz="2400" u="sng">
                <a:solidFill>
                  <a:srgbClr val="666666"/>
                </a:solidFill>
              </a:rPr>
              <a:t>. </a:t>
            </a:r>
            <a:endParaRPr sz="2400" u="sng"/>
          </a:p>
        </p:txBody>
      </p:sp>
      <p:sp>
        <p:nvSpPr>
          <p:cNvPr id="140" name="Google Shape;140;p30"/>
          <p:cNvSpPr txBox="1"/>
          <p:nvPr/>
        </p:nvSpPr>
        <p:spPr>
          <a:xfrm>
            <a:off x="5133175" y="13529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 start the lesson, click on the image to the left of the screen. This will take you to the White Rose home learning website.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Click on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Then scroll down to </a:t>
            </a:r>
            <a:r>
              <a:rPr b="1" lang="en-GB"/>
              <a:t>Lesson 4 - introduce angles </a:t>
            </a:r>
            <a:r>
              <a:rPr lang="en-GB"/>
              <a:t>and click play on the video. This will be a short lesson introducing angles.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Watch the video, pausing where </a:t>
            </a:r>
            <a:r>
              <a:rPr lang="en-GB"/>
              <a:t>necessary</a:t>
            </a:r>
            <a:r>
              <a:rPr lang="en-GB"/>
              <a:t> to have a go at the mini quizzes throughout. </a:t>
            </a:r>
            <a:endParaRPr/>
          </a:p>
          <a:p>
            <a:pPr indent="0" lvl="0" marL="0" rtl="0" algn="ctr">
              <a:spcBef>
                <a:spcPts val="0"/>
              </a:spcBef>
              <a:spcAft>
                <a:spcPts val="0"/>
              </a:spcAft>
              <a:buNone/>
            </a:pPr>
            <a:r>
              <a:t/>
            </a:r>
            <a:endParaRPr/>
          </a:p>
        </p:txBody>
      </p:sp>
      <p:pic>
        <p:nvPicPr>
          <p:cNvPr id="141" name="Google Shape;141;p30">
            <a:hlinkClick r:id="rId3"/>
          </p:cNvPr>
          <p:cNvPicPr preferRelativeResize="0"/>
          <p:nvPr/>
        </p:nvPicPr>
        <p:blipFill>
          <a:blip r:embed="rId4">
            <a:alphaModFix/>
          </a:blip>
          <a:stretch>
            <a:fillRect/>
          </a:stretch>
        </p:blipFill>
        <p:spPr>
          <a:xfrm>
            <a:off x="619125" y="944000"/>
            <a:ext cx="3952875" cy="3429000"/>
          </a:xfrm>
          <a:prstGeom prst="rect">
            <a:avLst/>
          </a:prstGeom>
          <a:noFill/>
          <a:ln>
            <a:noFill/>
          </a:ln>
        </p:spPr>
      </p:pic>
      <p:pic>
        <p:nvPicPr>
          <p:cNvPr id="142" name="Google Shape;142;p30"/>
          <p:cNvPicPr preferRelativeResize="0"/>
          <p:nvPr/>
        </p:nvPicPr>
        <p:blipFill>
          <a:blip r:embed="rId5">
            <a:alphaModFix/>
          </a:blip>
          <a:stretch>
            <a:fillRect/>
          </a:stretch>
        </p:blipFill>
        <p:spPr>
          <a:xfrm>
            <a:off x="7352575" y="2105025"/>
            <a:ext cx="1333500" cy="466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6" name="Shape 146"/>
        <p:cNvGrpSpPr/>
        <p:nvPr/>
      </p:nvGrpSpPr>
      <p:grpSpPr>
        <a:xfrm>
          <a:off x="0" y="0"/>
          <a:ext cx="0" cy="0"/>
          <a:chOff x="0" y="0"/>
          <a:chExt cx="0" cy="0"/>
        </a:xfrm>
      </p:grpSpPr>
      <p:sp>
        <p:nvSpPr>
          <p:cNvPr id="147" name="Google Shape;147;p31"/>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a:t>
            </a:r>
            <a:r>
              <a:rPr lang="en-GB" sz="2400" u="sng">
                <a:solidFill>
                  <a:srgbClr val="666666"/>
                </a:solidFill>
              </a:rPr>
              <a:t>to solve problems</a:t>
            </a:r>
            <a:r>
              <a:rPr lang="en-GB" sz="2400" u="sng">
                <a:solidFill>
                  <a:srgbClr val="666666"/>
                </a:solidFill>
              </a:rPr>
              <a:t>. </a:t>
            </a:r>
            <a:endParaRPr sz="2400" u="sng"/>
          </a:p>
        </p:txBody>
      </p:sp>
      <p:sp>
        <p:nvSpPr>
          <p:cNvPr id="148" name="Google Shape;148;p31"/>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49" name="Google Shape;149;p31"/>
          <p:cNvPicPr preferRelativeResize="0"/>
          <p:nvPr/>
        </p:nvPicPr>
        <p:blipFill>
          <a:blip r:embed="rId3">
            <a:alphaModFix/>
          </a:blip>
          <a:stretch>
            <a:fillRect/>
          </a:stretch>
        </p:blipFill>
        <p:spPr>
          <a:xfrm>
            <a:off x="348350" y="1493375"/>
            <a:ext cx="4847175" cy="2918875"/>
          </a:xfrm>
          <a:prstGeom prst="rect">
            <a:avLst/>
          </a:prstGeom>
          <a:noFill/>
          <a:ln>
            <a:noFill/>
          </a:ln>
        </p:spPr>
      </p:pic>
      <p:pic>
        <p:nvPicPr>
          <p:cNvPr id="150" name="Google Shape;150;p31"/>
          <p:cNvPicPr preferRelativeResize="0"/>
          <p:nvPr/>
        </p:nvPicPr>
        <p:blipFill>
          <a:blip r:embed="rId4">
            <a:alphaModFix/>
          </a:blip>
          <a:stretch>
            <a:fillRect/>
          </a:stretch>
        </p:blipFill>
        <p:spPr>
          <a:xfrm>
            <a:off x="5306825" y="2189125"/>
            <a:ext cx="3649375" cy="1527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4" name="Shape 154"/>
        <p:cNvGrpSpPr/>
        <p:nvPr/>
      </p:nvGrpSpPr>
      <p:grpSpPr>
        <a:xfrm>
          <a:off x="0" y="0"/>
          <a:ext cx="0" cy="0"/>
          <a:chOff x="0" y="0"/>
          <a:chExt cx="0" cy="0"/>
        </a:xfrm>
      </p:grpSpPr>
      <p:sp>
        <p:nvSpPr>
          <p:cNvPr id="155" name="Google Shape;155;p32"/>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a:t>
            </a:r>
            <a:r>
              <a:rPr lang="en-GB" sz="2400" u="sng">
                <a:solidFill>
                  <a:srgbClr val="666666"/>
                </a:solidFill>
              </a:rPr>
              <a:t> to solve problems</a:t>
            </a:r>
            <a:r>
              <a:rPr lang="en-GB" sz="2400" u="sng">
                <a:solidFill>
                  <a:srgbClr val="666666"/>
                </a:solidFill>
              </a:rPr>
              <a:t>. </a:t>
            </a:r>
            <a:endParaRPr sz="2400" u="sng"/>
          </a:p>
        </p:txBody>
      </p:sp>
      <p:sp>
        <p:nvSpPr>
          <p:cNvPr id="156" name="Google Shape;156;p32"/>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57" name="Google Shape;157;p32"/>
          <p:cNvPicPr preferRelativeResize="0"/>
          <p:nvPr/>
        </p:nvPicPr>
        <p:blipFill>
          <a:blip r:embed="rId3">
            <a:alphaModFix/>
          </a:blip>
          <a:stretch>
            <a:fillRect/>
          </a:stretch>
        </p:blipFill>
        <p:spPr>
          <a:xfrm>
            <a:off x="187800" y="1419425"/>
            <a:ext cx="4009875" cy="2681845"/>
          </a:xfrm>
          <a:prstGeom prst="rect">
            <a:avLst/>
          </a:prstGeom>
          <a:noFill/>
          <a:ln>
            <a:noFill/>
          </a:ln>
        </p:spPr>
      </p:pic>
      <p:pic>
        <p:nvPicPr>
          <p:cNvPr id="158" name="Google Shape;158;p32"/>
          <p:cNvPicPr preferRelativeResize="0"/>
          <p:nvPr/>
        </p:nvPicPr>
        <p:blipFill>
          <a:blip r:embed="rId4">
            <a:alphaModFix/>
          </a:blip>
          <a:stretch>
            <a:fillRect/>
          </a:stretch>
        </p:blipFill>
        <p:spPr>
          <a:xfrm>
            <a:off x="4288100" y="1419425"/>
            <a:ext cx="4111326" cy="2681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2" name="Shape 162"/>
        <p:cNvGrpSpPr/>
        <p:nvPr/>
      </p:nvGrpSpPr>
      <p:grpSpPr>
        <a:xfrm>
          <a:off x="0" y="0"/>
          <a:ext cx="0" cy="0"/>
          <a:chOff x="0" y="0"/>
          <a:chExt cx="0" cy="0"/>
        </a:xfrm>
      </p:grpSpPr>
      <p:sp>
        <p:nvSpPr>
          <p:cNvPr id="163" name="Google Shape;163;p33"/>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a:t>
            </a:r>
            <a:r>
              <a:rPr lang="en-GB" sz="2400" u="sng">
                <a:solidFill>
                  <a:srgbClr val="666666"/>
                </a:solidFill>
              </a:rPr>
              <a:t> to solve problems</a:t>
            </a:r>
            <a:r>
              <a:rPr lang="en-GB" sz="2400" u="sng">
                <a:solidFill>
                  <a:srgbClr val="666666"/>
                </a:solidFill>
              </a:rPr>
              <a:t>. </a:t>
            </a:r>
            <a:endParaRPr sz="2400" u="sng"/>
          </a:p>
        </p:txBody>
      </p:sp>
      <p:sp>
        <p:nvSpPr>
          <p:cNvPr id="164" name="Google Shape;164;p33"/>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65" name="Google Shape;165;p33"/>
          <p:cNvPicPr preferRelativeResize="0"/>
          <p:nvPr/>
        </p:nvPicPr>
        <p:blipFill>
          <a:blip r:embed="rId3">
            <a:alphaModFix/>
          </a:blip>
          <a:stretch>
            <a:fillRect/>
          </a:stretch>
        </p:blipFill>
        <p:spPr>
          <a:xfrm>
            <a:off x="2468300" y="1419425"/>
            <a:ext cx="4009875" cy="256943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9" name="Shape 169"/>
        <p:cNvGrpSpPr/>
        <p:nvPr/>
      </p:nvGrpSpPr>
      <p:grpSpPr>
        <a:xfrm>
          <a:off x="0" y="0"/>
          <a:ext cx="0" cy="0"/>
          <a:chOff x="0" y="0"/>
          <a:chExt cx="0" cy="0"/>
        </a:xfrm>
      </p:grpSpPr>
      <p:sp>
        <p:nvSpPr>
          <p:cNvPr id="170" name="Google Shape;170;p34"/>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a:t>
            </a:r>
            <a:r>
              <a:rPr lang="en-GB" sz="2400" u="sng">
                <a:solidFill>
                  <a:srgbClr val="666666"/>
                </a:solidFill>
              </a:rPr>
              <a:t> to solve problems</a:t>
            </a:r>
            <a:r>
              <a:rPr lang="en-GB" sz="2400" u="sng">
                <a:solidFill>
                  <a:srgbClr val="666666"/>
                </a:solidFill>
              </a:rPr>
              <a:t>. </a:t>
            </a:r>
            <a:endParaRPr sz="2400" u="sng"/>
          </a:p>
        </p:txBody>
      </p:sp>
      <p:sp>
        <p:nvSpPr>
          <p:cNvPr id="171" name="Google Shape;171;p34"/>
          <p:cNvSpPr txBox="1"/>
          <p:nvPr/>
        </p:nvSpPr>
        <p:spPr>
          <a:xfrm>
            <a:off x="5403313" y="996388"/>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Now click the image on the left of the screen, this will take you to a short test where you can test your understanding.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Have a go at the questions, writing down your answers on some paper. If you have a paper pack the questions are on the next few slides.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Once you have completed, click the link below to mark your work against the answers. </a:t>
            </a:r>
            <a:endParaRPr/>
          </a:p>
        </p:txBody>
      </p:sp>
      <p:pic>
        <p:nvPicPr>
          <p:cNvPr id="172" name="Google Shape;172;p34">
            <a:hlinkClick r:id="rId3"/>
          </p:cNvPr>
          <p:cNvPicPr preferRelativeResize="0"/>
          <p:nvPr/>
        </p:nvPicPr>
        <p:blipFill>
          <a:blip r:embed="rId4">
            <a:alphaModFix/>
          </a:blip>
          <a:stretch>
            <a:fillRect/>
          </a:stretch>
        </p:blipFill>
        <p:spPr>
          <a:xfrm>
            <a:off x="239150" y="1254825"/>
            <a:ext cx="4973001" cy="3357060"/>
          </a:xfrm>
          <a:prstGeom prst="rect">
            <a:avLst/>
          </a:prstGeom>
          <a:noFill/>
          <a:ln>
            <a:noFill/>
          </a:ln>
        </p:spPr>
      </p:pic>
      <p:pic>
        <p:nvPicPr>
          <p:cNvPr id="173" name="Google Shape;173;p34">
            <a:hlinkClick r:id="rId5"/>
          </p:cNvPr>
          <p:cNvPicPr preferRelativeResize="0"/>
          <p:nvPr/>
        </p:nvPicPr>
        <p:blipFill>
          <a:blip r:embed="rId6">
            <a:alphaModFix/>
          </a:blip>
          <a:stretch>
            <a:fillRect/>
          </a:stretch>
        </p:blipFill>
        <p:spPr>
          <a:xfrm>
            <a:off x="6270114" y="3809488"/>
            <a:ext cx="1819275" cy="4381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7" name="Shape 177"/>
        <p:cNvGrpSpPr/>
        <p:nvPr/>
      </p:nvGrpSpPr>
      <p:grpSpPr>
        <a:xfrm>
          <a:off x="0" y="0"/>
          <a:ext cx="0" cy="0"/>
          <a:chOff x="0" y="0"/>
          <a:chExt cx="0" cy="0"/>
        </a:xfrm>
      </p:grpSpPr>
      <p:sp>
        <p:nvSpPr>
          <p:cNvPr id="178" name="Google Shape;178;p35"/>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179" name="Google Shape;179;p35"/>
          <p:cNvPicPr preferRelativeResize="0"/>
          <p:nvPr/>
        </p:nvPicPr>
        <p:blipFill>
          <a:blip r:embed="rId3">
            <a:alphaModFix/>
          </a:blip>
          <a:stretch>
            <a:fillRect/>
          </a:stretch>
        </p:blipFill>
        <p:spPr>
          <a:xfrm>
            <a:off x="325900" y="883025"/>
            <a:ext cx="3095236" cy="4108075"/>
          </a:xfrm>
          <a:prstGeom prst="rect">
            <a:avLst/>
          </a:prstGeom>
          <a:noFill/>
          <a:ln>
            <a:noFill/>
          </a:ln>
        </p:spPr>
      </p:pic>
      <p:pic>
        <p:nvPicPr>
          <p:cNvPr id="180" name="Google Shape;180;p35"/>
          <p:cNvPicPr preferRelativeResize="0"/>
          <p:nvPr/>
        </p:nvPicPr>
        <p:blipFill>
          <a:blip r:embed="rId4">
            <a:alphaModFix/>
          </a:blip>
          <a:stretch>
            <a:fillRect/>
          </a:stretch>
        </p:blipFill>
        <p:spPr>
          <a:xfrm>
            <a:off x="4156061" y="1031775"/>
            <a:ext cx="3962400" cy="35814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4" name="Shape 184"/>
        <p:cNvGrpSpPr/>
        <p:nvPr/>
      </p:nvGrpSpPr>
      <p:grpSpPr>
        <a:xfrm>
          <a:off x="0" y="0"/>
          <a:ext cx="0" cy="0"/>
          <a:chOff x="0" y="0"/>
          <a:chExt cx="0" cy="0"/>
        </a:xfrm>
      </p:grpSpPr>
      <p:sp>
        <p:nvSpPr>
          <p:cNvPr id="185" name="Google Shape;185;p36"/>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186" name="Google Shape;186;p36"/>
          <p:cNvPicPr preferRelativeResize="0"/>
          <p:nvPr/>
        </p:nvPicPr>
        <p:blipFill>
          <a:blip r:embed="rId3">
            <a:alphaModFix/>
          </a:blip>
          <a:stretch>
            <a:fillRect/>
          </a:stretch>
        </p:blipFill>
        <p:spPr>
          <a:xfrm>
            <a:off x="487025" y="957400"/>
            <a:ext cx="3667125" cy="2200275"/>
          </a:xfrm>
          <a:prstGeom prst="rect">
            <a:avLst/>
          </a:prstGeom>
          <a:noFill/>
          <a:ln>
            <a:noFill/>
          </a:ln>
        </p:spPr>
      </p:pic>
      <p:pic>
        <p:nvPicPr>
          <p:cNvPr id="187" name="Google Shape;187;p36"/>
          <p:cNvPicPr preferRelativeResize="0"/>
          <p:nvPr/>
        </p:nvPicPr>
        <p:blipFill>
          <a:blip r:embed="rId4">
            <a:alphaModFix/>
          </a:blip>
          <a:stretch>
            <a:fillRect/>
          </a:stretch>
        </p:blipFill>
        <p:spPr>
          <a:xfrm>
            <a:off x="4938650" y="845850"/>
            <a:ext cx="3581400" cy="4086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1" name="Shape 191"/>
        <p:cNvGrpSpPr/>
        <p:nvPr/>
      </p:nvGrpSpPr>
      <p:grpSpPr>
        <a:xfrm>
          <a:off x="0" y="0"/>
          <a:ext cx="0" cy="0"/>
          <a:chOff x="0" y="0"/>
          <a:chExt cx="0" cy="0"/>
        </a:xfrm>
      </p:grpSpPr>
      <p:sp>
        <p:nvSpPr>
          <p:cNvPr id="192" name="Google Shape;192;p37"/>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193" name="Google Shape;193;p37"/>
          <p:cNvPicPr preferRelativeResize="0"/>
          <p:nvPr/>
        </p:nvPicPr>
        <p:blipFill>
          <a:blip r:embed="rId3">
            <a:alphaModFix/>
          </a:blip>
          <a:stretch>
            <a:fillRect/>
          </a:stretch>
        </p:blipFill>
        <p:spPr>
          <a:xfrm>
            <a:off x="152400" y="883025"/>
            <a:ext cx="4369875" cy="2190675"/>
          </a:xfrm>
          <a:prstGeom prst="rect">
            <a:avLst/>
          </a:prstGeom>
          <a:noFill/>
          <a:ln>
            <a:noFill/>
          </a:ln>
        </p:spPr>
      </p:pic>
      <p:pic>
        <p:nvPicPr>
          <p:cNvPr id="194" name="Google Shape;194;p37"/>
          <p:cNvPicPr preferRelativeResize="0"/>
          <p:nvPr/>
        </p:nvPicPr>
        <p:blipFill>
          <a:blip r:embed="rId4">
            <a:alphaModFix/>
          </a:blip>
          <a:stretch>
            <a:fillRect/>
          </a:stretch>
        </p:blipFill>
        <p:spPr>
          <a:xfrm>
            <a:off x="4674675" y="883025"/>
            <a:ext cx="3924300" cy="4095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8" name="Shape 198"/>
        <p:cNvGrpSpPr/>
        <p:nvPr/>
      </p:nvGrpSpPr>
      <p:grpSpPr>
        <a:xfrm>
          <a:off x="0" y="0"/>
          <a:ext cx="0" cy="0"/>
          <a:chOff x="0" y="0"/>
          <a:chExt cx="0" cy="0"/>
        </a:xfrm>
      </p:grpSpPr>
      <p:sp>
        <p:nvSpPr>
          <p:cNvPr id="199" name="Google Shape;199;p38"/>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200" name="Google Shape;200;p38"/>
          <p:cNvPicPr preferRelativeResize="0"/>
          <p:nvPr/>
        </p:nvPicPr>
        <p:blipFill>
          <a:blip r:embed="rId3">
            <a:alphaModFix/>
          </a:blip>
          <a:stretch>
            <a:fillRect/>
          </a:stretch>
        </p:blipFill>
        <p:spPr>
          <a:xfrm>
            <a:off x="1617900" y="1279650"/>
            <a:ext cx="5908200" cy="21782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4" name="Shape 204"/>
        <p:cNvGrpSpPr/>
        <p:nvPr/>
      </p:nvGrpSpPr>
      <p:grpSpPr>
        <a:xfrm>
          <a:off x="0" y="0"/>
          <a:ext cx="0" cy="0"/>
          <a:chOff x="0" y="0"/>
          <a:chExt cx="0" cy="0"/>
        </a:xfrm>
      </p:grpSpPr>
      <p:sp>
        <p:nvSpPr>
          <p:cNvPr id="205" name="Google Shape;205;p39"/>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pic>
        <p:nvPicPr>
          <p:cNvPr id="206" name="Google Shape;206;p39"/>
          <p:cNvPicPr preferRelativeResize="0"/>
          <p:nvPr/>
        </p:nvPicPr>
        <p:blipFill>
          <a:blip r:embed="rId3">
            <a:alphaModFix/>
          </a:blip>
          <a:stretch>
            <a:fillRect/>
          </a:stretch>
        </p:blipFill>
        <p:spPr>
          <a:xfrm>
            <a:off x="2457675" y="870625"/>
            <a:ext cx="6158684" cy="4108075"/>
          </a:xfrm>
          <a:prstGeom prst="rect">
            <a:avLst/>
          </a:prstGeom>
          <a:noFill/>
          <a:ln>
            <a:noFill/>
          </a:ln>
        </p:spPr>
      </p:pic>
      <p:sp>
        <p:nvSpPr>
          <p:cNvPr id="207" name="Google Shape;207;p39"/>
          <p:cNvSpPr txBox="1"/>
          <p:nvPr/>
        </p:nvSpPr>
        <p:spPr>
          <a:xfrm>
            <a:off x="545325" y="1759950"/>
            <a:ext cx="1586400" cy="138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1" name="Shape 211"/>
        <p:cNvGrpSpPr/>
        <p:nvPr/>
      </p:nvGrpSpPr>
      <p:grpSpPr>
        <a:xfrm>
          <a:off x="0" y="0"/>
          <a:ext cx="0" cy="0"/>
          <a:chOff x="0" y="0"/>
          <a:chExt cx="0" cy="0"/>
        </a:xfrm>
      </p:grpSpPr>
      <p:sp>
        <p:nvSpPr>
          <p:cNvPr id="212" name="Google Shape;212;p4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key angle facts to solve problems. </a:t>
            </a:r>
            <a:endParaRPr sz="2400" u="sng"/>
          </a:p>
        </p:txBody>
      </p:sp>
      <p:sp>
        <p:nvSpPr>
          <p:cNvPr id="213" name="Google Shape;213;p40"/>
          <p:cNvSpPr txBox="1"/>
          <p:nvPr/>
        </p:nvSpPr>
        <p:spPr>
          <a:xfrm>
            <a:off x="545325" y="1759950"/>
            <a:ext cx="1586400" cy="138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14" name="Google Shape;214;p40"/>
          <p:cNvPicPr preferRelativeResize="0"/>
          <p:nvPr/>
        </p:nvPicPr>
        <p:blipFill>
          <a:blip r:embed="rId3">
            <a:alphaModFix/>
          </a:blip>
          <a:stretch>
            <a:fillRect/>
          </a:stretch>
        </p:blipFill>
        <p:spPr>
          <a:xfrm>
            <a:off x="2284125" y="883025"/>
            <a:ext cx="5930036" cy="41080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8" name="Shape 218"/>
        <p:cNvGrpSpPr/>
        <p:nvPr/>
      </p:nvGrpSpPr>
      <p:grpSpPr>
        <a:xfrm>
          <a:off x="0" y="0"/>
          <a:ext cx="0" cy="0"/>
          <a:chOff x="0" y="0"/>
          <a:chExt cx="0" cy="0"/>
        </a:xfrm>
      </p:grpSpPr>
      <p:sp>
        <p:nvSpPr>
          <p:cNvPr id="219" name="Google Shape;219;p41"/>
          <p:cNvSpPr txBox="1"/>
          <p:nvPr/>
        </p:nvSpPr>
        <p:spPr>
          <a:xfrm>
            <a:off x="240775" y="349500"/>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400" u="sng">
                <a:latin typeface="Cedarville Cursive"/>
                <a:ea typeface="Cedarville Cursive"/>
                <a:cs typeface="Cedarville Cursive"/>
                <a:sym typeface="Cedarville Cursive"/>
              </a:rPr>
              <a:t>Monday - Spelling and handwriting practice</a:t>
            </a:r>
            <a:r>
              <a:rPr b="1" lang="en-GB" sz="2400" u="sng"/>
              <a:t>. </a:t>
            </a:r>
            <a:endParaRPr b="1" sz="2400" u="sng"/>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20" name="Google Shape;220;p41"/>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
        <p:nvSpPr>
          <p:cNvPr id="221" name="Google Shape;221;p41"/>
          <p:cNvSpPr txBox="1"/>
          <p:nvPr/>
        </p:nvSpPr>
        <p:spPr>
          <a:xfrm>
            <a:off x="349950" y="1876225"/>
            <a:ext cx="8444100" cy="3157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3000">
                <a:solidFill>
                  <a:schemeClr val="dk1"/>
                </a:solidFill>
              </a:rPr>
              <a:t>dessert/desert</a:t>
            </a:r>
            <a:endParaRPr sz="3000">
              <a:solidFill>
                <a:schemeClr val="dk1"/>
              </a:solidFill>
            </a:endParaRPr>
          </a:p>
          <a:p>
            <a:pPr indent="0" lvl="0" marL="0" rtl="0" algn="ctr">
              <a:spcBef>
                <a:spcPts val="0"/>
              </a:spcBef>
              <a:spcAft>
                <a:spcPts val="0"/>
              </a:spcAft>
              <a:buNone/>
            </a:pPr>
            <a:r>
              <a:rPr lang="en-GB" sz="3000">
                <a:solidFill>
                  <a:schemeClr val="dk1"/>
                </a:solidFill>
              </a:rPr>
              <a:t>stationery/stationary</a:t>
            </a:r>
            <a:endParaRPr sz="3000">
              <a:solidFill>
                <a:schemeClr val="dk1"/>
              </a:solidFill>
            </a:endParaRPr>
          </a:p>
          <a:p>
            <a:pPr indent="0" lvl="0" marL="0" rtl="0" algn="ctr">
              <a:spcBef>
                <a:spcPts val="0"/>
              </a:spcBef>
              <a:spcAft>
                <a:spcPts val="0"/>
              </a:spcAft>
              <a:buNone/>
            </a:pPr>
            <a:r>
              <a:rPr lang="en-GB" sz="3000">
                <a:solidFill>
                  <a:schemeClr val="dk1"/>
                </a:solidFill>
              </a:rPr>
              <a:t>complement/compliment</a:t>
            </a:r>
            <a:endParaRPr sz="3000">
              <a:solidFill>
                <a:schemeClr val="dk1"/>
              </a:solidFill>
            </a:endParaRPr>
          </a:p>
          <a:p>
            <a:pPr indent="0" lvl="0" marL="0" rtl="0" algn="ctr">
              <a:spcBef>
                <a:spcPts val="0"/>
              </a:spcBef>
              <a:spcAft>
                <a:spcPts val="0"/>
              </a:spcAft>
              <a:buNone/>
            </a:pPr>
            <a:r>
              <a:rPr lang="en-GB" sz="3000">
                <a:solidFill>
                  <a:schemeClr val="dk1"/>
                </a:solidFill>
              </a:rPr>
              <a:t>principle/principal</a:t>
            </a:r>
            <a:endParaRPr sz="3000">
              <a:solidFill>
                <a:schemeClr val="dk1"/>
              </a:solidFill>
            </a:endParaRPr>
          </a:p>
          <a:p>
            <a:pPr indent="0" lvl="0" marL="0" rtl="0" algn="ctr">
              <a:spcBef>
                <a:spcPts val="0"/>
              </a:spcBef>
              <a:spcAft>
                <a:spcPts val="0"/>
              </a:spcAft>
              <a:buNone/>
            </a:pPr>
            <a:r>
              <a:rPr lang="en-GB" sz="3000">
                <a:solidFill>
                  <a:schemeClr val="dk1"/>
                </a:solidFill>
              </a:rPr>
              <a:t> prophet/profit</a:t>
            </a:r>
            <a:endParaRPr sz="3000">
              <a:solidFill>
                <a:schemeClr val="dk1"/>
              </a:solidFill>
            </a:endParaRPr>
          </a:p>
          <a:p>
            <a:pPr indent="0" lvl="0" marL="0" rtl="0" algn="ctr">
              <a:spcBef>
                <a:spcPts val="0"/>
              </a:spcBef>
              <a:spcAft>
                <a:spcPts val="0"/>
              </a:spcAft>
              <a:buNone/>
            </a:pPr>
            <a:r>
              <a:t/>
            </a:r>
            <a:endParaRPr sz="3000">
              <a:solidFill>
                <a:schemeClr val="dk1"/>
              </a:solidFill>
            </a:endParaRPr>
          </a:p>
          <a:p>
            <a:pPr indent="0" lvl="0" marL="0" rtl="0" algn="ctr">
              <a:spcBef>
                <a:spcPts val="0"/>
              </a:spcBef>
              <a:spcAft>
                <a:spcPts val="0"/>
              </a:spcAft>
              <a:buNone/>
            </a:pPr>
            <a:r>
              <a:rPr lang="en-GB" sz="3000">
                <a:solidFill>
                  <a:srgbClr val="222222"/>
                </a:solidFill>
              </a:rPr>
              <a:t>We had ice cream and apple pie for </a:t>
            </a:r>
            <a:r>
              <a:rPr b="1" lang="en-GB" sz="3000">
                <a:solidFill>
                  <a:srgbClr val="222222"/>
                </a:solidFill>
              </a:rPr>
              <a:t>dessert.</a:t>
            </a:r>
            <a:endParaRPr b="1" sz="3000">
              <a:solidFill>
                <a:schemeClr val="dk1"/>
              </a:solidFill>
            </a:endParaRPr>
          </a:p>
          <a:p>
            <a:pPr indent="0" lvl="0" marL="0" rtl="0" algn="ctr">
              <a:spcBef>
                <a:spcPts val="0"/>
              </a:spcBef>
              <a:spcAft>
                <a:spcPts val="0"/>
              </a:spcAft>
              <a:buNone/>
            </a:pPr>
            <a:r>
              <a:rPr lang="en-GB" sz="2400">
                <a:solidFill>
                  <a:schemeClr val="dk1"/>
                </a:solidFill>
                <a:latin typeface="Comic Sans MS"/>
                <a:ea typeface="Comic Sans MS"/>
                <a:cs typeface="Comic Sans MS"/>
                <a:sym typeface="Comic Sans MS"/>
              </a:rPr>
              <a:t> </a:t>
            </a:r>
            <a:endParaRPr sz="2400">
              <a:solidFill>
                <a:schemeClr val="dk1"/>
              </a:solidFill>
              <a:latin typeface="Comic Sans MS"/>
              <a:ea typeface="Comic Sans MS"/>
              <a:cs typeface="Comic Sans MS"/>
              <a:sym typeface="Comic Sans MS"/>
            </a:endParaRPr>
          </a:p>
        </p:txBody>
      </p:sp>
      <p:sp>
        <p:nvSpPr>
          <p:cNvPr id="222" name="Google Shape;222;p41"/>
          <p:cNvSpPr txBox="1"/>
          <p:nvPr/>
        </p:nvSpPr>
        <p:spPr>
          <a:xfrm>
            <a:off x="57450" y="0"/>
            <a:ext cx="9029100" cy="34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26" name="Shape 226"/>
        <p:cNvGrpSpPr/>
        <p:nvPr/>
      </p:nvGrpSpPr>
      <p:grpSpPr>
        <a:xfrm>
          <a:off x="0" y="0"/>
          <a:ext cx="0" cy="0"/>
          <a:chOff x="0" y="0"/>
          <a:chExt cx="0" cy="0"/>
        </a:xfrm>
      </p:grpSpPr>
      <p:sp>
        <p:nvSpPr>
          <p:cNvPr id="227" name="Google Shape;227;p42"/>
          <p:cNvSpPr txBox="1"/>
          <p:nvPr/>
        </p:nvSpPr>
        <p:spPr>
          <a:xfrm>
            <a:off x="222900" y="-6987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Homophones</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28" name="Google Shape;228;p42"/>
          <p:cNvSpPr txBox="1"/>
          <p:nvPr/>
        </p:nvSpPr>
        <p:spPr>
          <a:xfrm>
            <a:off x="124650" y="1106950"/>
            <a:ext cx="3773400" cy="383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u="sng"/>
          </a:p>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solidFill>
                  <a:srgbClr val="231F20"/>
                </a:solidFill>
              </a:rPr>
              <a:t>Can you think of some clever ways to remember which word is which? Find the meaning of the words and see if you can come up with your own way to help you remember which is which. </a:t>
            </a:r>
            <a:endParaRPr>
              <a:solidFill>
                <a:srgbClr val="231F20"/>
              </a:solidFill>
            </a:endParaRPr>
          </a:p>
          <a:p>
            <a:pPr indent="0" lvl="0" marL="0" rtl="0" algn="l">
              <a:lnSpc>
                <a:spcPct val="115000"/>
              </a:lnSpc>
              <a:spcBef>
                <a:spcPts val="1200"/>
              </a:spcBef>
              <a:spcAft>
                <a:spcPts val="0"/>
              </a:spcAft>
              <a:buNone/>
            </a:pPr>
            <a:r>
              <a:rPr b="1" lang="en-GB" u="sng">
                <a:solidFill>
                  <a:srgbClr val="231F20"/>
                </a:solidFill>
              </a:rPr>
              <a:t>Note:</a:t>
            </a:r>
            <a:endParaRPr b="1" u="sng">
              <a:solidFill>
                <a:srgbClr val="231F20"/>
              </a:solidFill>
            </a:endParaRPr>
          </a:p>
          <a:p>
            <a:pPr indent="0" lvl="0" marL="0" rtl="0" algn="l">
              <a:spcBef>
                <a:spcPts val="1200"/>
              </a:spcBef>
              <a:spcAft>
                <a:spcPts val="0"/>
              </a:spcAft>
              <a:buNone/>
            </a:pPr>
            <a:r>
              <a:rPr i="1" lang="en-GB">
                <a:solidFill>
                  <a:srgbClr val="231F20"/>
                </a:solidFill>
              </a:rPr>
              <a:t>stationery/stationary</a:t>
            </a:r>
            <a:r>
              <a:rPr lang="en-GB">
                <a:solidFill>
                  <a:srgbClr val="231F20"/>
                </a:solidFill>
              </a:rPr>
              <a:t>: These words are commonly confused but there is a fun and simple trick to stop you doing the same. Whenever you mean the paper or writing supplies, think about the word </a:t>
            </a:r>
            <a:r>
              <a:rPr i="1" lang="en-GB">
                <a:solidFill>
                  <a:srgbClr val="231F20"/>
                </a:solidFill>
              </a:rPr>
              <a:t>paper</a:t>
            </a:r>
            <a:r>
              <a:rPr lang="en-GB">
                <a:solidFill>
                  <a:srgbClr val="231F20"/>
                </a:solidFill>
              </a:rPr>
              <a:t>, which ends in ‘er’. The word you want is also spelt with ‘er’, not ‘ar’, like the word </a:t>
            </a:r>
            <a:r>
              <a:rPr i="1" lang="en-GB">
                <a:solidFill>
                  <a:srgbClr val="231F20"/>
                </a:solidFill>
              </a:rPr>
              <a:t>paper</a:t>
            </a:r>
            <a:r>
              <a:rPr lang="en-GB">
                <a:solidFill>
                  <a:srgbClr val="231F20"/>
                </a:solidFill>
              </a:rPr>
              <a:t>. </a:t>
            </a:r>
            <a:endParaRPr b="1"/>
          </a:p>
        </p:txBody>
      </p:sp>
      <p:graphicFrame>
        <p:nvGraphicFramePr>
          <p:cNvPr id="229" name="Google Shape;229;p42"/>
          <p:cNvGraphicFramePr/>
          <p:nvPr/>
        </p:nvGraphicFramePr>
        <p:xfrm>
          <a:off x="4122700" y="660700"/>
          <a:ext cx="3000000" cy="3000000"/>
        </p:xfrm>
        <a:graphic>
          <a:graphicData uri="http://schemas.openxmlformats.org/drawingml/2006/table">
            <a:tbl>
              <a:tblPr>
                <a:noFill/>
                <a:tableStyleId>{FF1BBE54-C25C-4BD4-8D9B-23761EA47E8F}</a:tableStyleId>
              </a:tblPr>
              <a:tblGrid>
                <a:gridCol w="2454950"/>
                <a:gridCol w="2147600"/>
              </a:tblGrid>
              <a:tr h="548150">
                <a:tc>
                  <a:txBody>
                    <a:bodyPr/>
                    <a:lstStyle/>
                    <a:p>
                      <a:pPr indent="0" lvl="0" marL="0" rtl="0" algn="ctr">
                        <a:spcBef>
                          <a:spcPts val="0"/>
                        </a:spcBef>
                        <a:spcAft>
                          <a:spcPts val="0"/>
                        </a:spcAft>
                        <a:buNone/>
                      </a:pPr>
                      <a:r>
                        <a:rPr lang="en-GB" sz="1800">
                          <a:solidFill>
                            <a:schemeClr val="dk1"/>
                          </a:solidFill>
                        </a:rPr>
                        <a:t>dessert</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desert</a:t>
                      </a:r>
                      <a:endParaRPr sz="1800"/>
                    </a:p>
                  </a:txBody>
                  <a:tcPr marT="91425" marB="91425" marR="91425" marL="91425">
                    <a:solidFill>
                      <a:srgbClr val="FFFFFF"/>
                    </a:solidFill>
                  </a:tcPr>
                </a:tc>
              </a:tr>
              <a:tr h="548150">
                <a:tc>
                  <a:txBody>
                    <a:bodyPr/>
                    <a:lstStyle/>
                    <a:p>
                      <a:pPr indent="0" lvl="0" marL="0" rtl="0" algn="ctr">
                        <a:spcBef>
                          <a:spcPts val="0"/>
                        </a:spcBef>
                        <a:spcAft>
                          <a:spcPts val="0"/>
                        </a:spcAft>
                        <a:buNone/>
                      </a:pPr>
                      <a:r>
                        <a:rPr lang="en-GB" sz="1800">
                          <a:solidFill>
                            <a:schemeClr val="dk1"/>
                          </a:solidFill>
                        </a:rPr>
                        <a:t>stationery</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stationary</a:t>
                      </a:r>
                      <a:endParaRPr sz="1800"/>
                    </a:p>
                  </a:txBody>
                  <a:tcPr marT="91425" marB="91425" marR="91425" marL="91425">
                    <a:solidFill>
                      <a:srgbClr val="FFFFFF"/>
                    </a:solidFill>
                  </a:tcPr>
                </a:tc>
              </a:tr>
              <a:tr h="548150">
                <a:tc>
                  <a:txBody>
                    <a:bodyPr/>
                    <a:lstStyle/>
                    <a:p>
                      <a:pPr indent="0" lvl="0" marL="0" rtl="0" algn="ctr">
                        <a:spcBef>
                          <a:spcPts val="0"/>
                        </a:spcBef>
                        <a:spcAft>
                          <a:spcPts val="0"/>
                        </a:spcAft>
                        <a:buNone/>
                      </a:pPr>
                      <a:r>
                        <a:rPr lang="en-GB" sz="1800">
                          <a:solidFill>
                            <a:schemeClr val="dk1"/>
                          </a:solidFill>
                        </a:rPr>
                        <a:t>complement</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compliment</a:t>
                      </a:r>
                      <a:endParaRPr sz="1800"/>
                    </a:p>
                  </a:txBody>
                  <a:tcPr marT="91425" marB="91425" marR="91425" marL="91425">
                    <a:solidFill>
                      <a:srgbClr val="FFFFFF"/>
                    </a:solidFill>
                  </a:tcPr>
                </a:tc>
              </a:tr>
              <a:tr h="727625">
                <a:tc>
                  <a:txBody>
                    <a:bodyPr/>
                    <a:lstStyle/>
                    <a:p>
                      <a:pPr indent="0" lvl="0" marL="0" rtl="0" algn="ctr">
                        <a:spcBef>
                          <a:spcPts val="0"/>
                        </a:spcBef>
                        <a:spcAft>
                          <a:spcPts val="0"/>
                        </a:spcAft>
                        <a:buNone/>
                      </a:pPr>
                      <a:r>
                        <a:rPr lang="en-GB" sz="1800">
                          <a:solidFill>
                            <a:schemeClr val="dk1"/>
                          </a:solidFill>
                        </a:rPr>
                        <a:t>principle</a:t>
                      </a:r>
                      <a:endParaRPr sz="1800">
                        <a:solidFill>
                          <a:schemeClr val="dk1"/>
                        </a:solidFill>
                      </a:endParaRPr>
                    </a:p>
                    <a:p>
                      <a:pPr indent="0" lvl="0" marL="0" rtl="0" algn="l">
                        <a:spcBef>
                          <a:spcPts val="0"/>
                        </a:spcBef>
                        <a:spcAft>
                          <a:spcPts val="0"/>
                        </a:spcAft>
                        <a:buNone/>
                      </a:pPr>
                      <a:r>
                        <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principal</a:t>
                      </a:r>
                      <a:endParaRPr sz="1800"/>
                    </a:p>
                  </a:txBody>
                  <a:tcPr marT="91425" marB="91425" marR="91425" marL="91425">
                    <a:solidFill>
                      <a:srgbClr val="FFFFFF"/>
                    </a:solidFill>
                  </a:tcPr>
                </a:tc>
              </a:tr>
              <a:tr h="464225">
                <a:tc>
                  <a:txBody>
                    <a:bodyPr/>
                    <a:lstStyle/>
                    <a:p>
                      <a:pPr indent="0" lvl="0" marL="0" rtl="0" algn="ctr">
                        <a:spcBef>
                          <a:spcPts val="0"/>
                        </a:spcBef>
                        <a:spcAft>
                          <a:spcPts val="0"/>
                        </a:spcAft>
                        <a:buNone/>
                      </a:pPr>
                      <a:r>
                        <a:rPr lang="en-GB" sz="1800">
                          <a:solidFill>
                            <a:schemeClr val="dk1"/>
                          </a:solidFill>
                        </a:rPr>
                        <a:t>prophet</a:t>
                      </a:r>
                      <a:endParaRPr sz="1800">
                        <a:solidFill>
                          <a:schemeClr val="dk1"/>
                        </a:solidFill>
                      </a:endParaRPr>
                    </a:p>
                    <a:p>
                      <a:pPr indent="0" lvl="0" marL="0" rtl="0" algn="l">
                        <a:spcBef>
                          <a:spcPts val="0"/>
                        </a:spcBef>
                        <a:spcAft>
                          <a:spcPts val="0"/>
                        </a:spcAft>
                        <a:buNone/>
                      </a:pPr>
                      <a:r>
                        <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profit</a:t>
                      </a:r>
                      <a:endParaRPr sz="1800"/>
                    </a:p>
                  </a:txBody>
                  <a:tcPr marT="91425" marB="91425" marR="91425" marL="91425">
                    <a:solidFill>
                      <a:srgbClr val="FFFFFF"/>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3" name="Shape 233"/>
        <p:cNvGrpSpPr/>
        <p:nvPr/>
      </p:nvGrpSpPr>
      <p:grpSpPr>
        <a:xfrm>
          <a:off x="0" y="0"/>
          <a:ext cx="0" cy="0"/>
          <a:chOff x="0" y="0"/>
          <a:chExt cx="0" cy="0"/>
        </a:xfrm>
      </p:grpSpPr>
      <p:sp>
        <p:nvSpPr>
          <p:cNvPr id="234" name="Google Shape;234;p43"/>
          <p:cNvSpPr txBox="1"/>
          <p:nvPr>
            <p:ph idx="1" type="subTitle"/>
          </p:nvPr>
        </p:nvSpPr>
        <p:spPr>
          <a:xfrm>
            <a:off x="1062250" y="723600"/>
            <a:ext cx="6903600" cy="10236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English - Writing </a:t>
            </a:r>
            <a:endParaRPr/>
          </a:p>
          <a:p>
            <a:pPr indent="0" lvl="0" marL="0" rtl="0" algn="ctr">
              <a:spcBef>
                <a:spcPts val="0"/>
              </a:spcBef>
              <a:spcAft>
                <a:spcPts val="0"/>
              </a:spcAft>
              <a:buNone/>
            </a:pPr>
            <a:r>
              <a:rPr lang="en-GB"/>
              <a:t>Lesson 1</a:t>
            </a:r>
            <a:endParaRPr/>
          </a:p>
        </p:txBody>
      </p:sp>
      <p:sp>
        <p:nvSpPr>
          <p:cNvPr id="235" name="Google Shape;235;p43"/>
          <p:cNvSpPr/>
          <p:nvPr/>
        </p:nvSpPr>
        <p:spPr>
          <a:xfrm>
            <a:off x="1048275" y="2222325"/>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36" name="Google Shape;236;p43"/>
          <p:cNvPicPr preferRelativeResize="0"/>
          <p:nvPr/>
        </p:nvPicPr>
        <p:blipFill>
          <a:blip r:embed="rId3">
            <a:alphaModFix/>
          </a:blip>
          <a:stretch>
            <a:fillRect/>
          </a:stretch>
        </p:blipFill>
        <p:spPr>
          <a:xfrm>
            <a:off x="1897260" y="2445950"/>
            <a:ext cx="5349475" cy="1229589"/>
          </a:xfrm>
          <a:prstGeom prst="rect">
            <a:avLst/>
          </a:prstGeom>
          <a:noFill/>
          <a:ln>
            <a:noFill/>
          </a:ln>
        </p:spPr>
      </p:pic>
      <p:grpSp>
        <p:nvGrpSpPr>
          <p:cNvPr id="237" name="Google Shape;237;p43"/>
          <p:cNvGrpSpPr/>
          <p:nvPr/>
        </p:nvGrpSpPr>
        <p:grpSpPr>
          <a:xfrm>
            <a:off x="7047600" y="4631144"/>
            <a:ext cx="2096400" cy="512356"/>
            <a:chOff x="7047600" y="4631144"/>
            <a:chExt cx="2096400" cy="512356"/>
          </a:xfrm>
        </p:grpSpPr>
        <p:pic>
          <p:nvPicPr>
            <p:cNvPr id="238" name="Google Shape;238;p43"/>
            <p:cNvPicPr preferRelativeResize="0"/>
            <p:nvPr/>
          </p:nvPicPr>
          <p:blipFill>
            <a:blip r:embed="rId4">
              <a:alphaModFix/>
            </a:blip>
            <a:stretch>
              <a:fillRect/>
            </a:stretch>
          </p:blipFill>
          <p:spPr>
            <a:xfrm>
              <a:off x="7965850" y="4631144"/>
              <a:ext cx="1058175" cy="408531"/>
            </a:xfrm>
            <a:prstGeom prst="rect">
              <a:avLst/>
            </a:prstGeom>
            <a:noFill/>
            <a:ln>
              <a:noFill/>
            </a:ln>
          </p:spPr>
        </p:pic>
        <p:sp>
          <p:nvSpPr>
            <p:cNvPr id="239" name="Google Shape;239;p43"/>
            <p:cNvSpPr txBox="1"/>
            <p:nvPr/>
          </p:nvSpPr>
          <p:spPr>
            <a:xfrm>
              <a:off x="7047600" y="4895100"/>
              <a:ext cx="2096400" cy="24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t>© Jamie Thomas for Talk for Writing</a:t>
              </a:r>
              <a:endParaRPr sz="900"/>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43" name="Shape 243"/>
        <p:cNvGrpSpPr/>
        <p:nvPr/>
      </p:nvGrpSpPr>
      <p:grpSpPr>
        <a:xfrm>
          <a:off x="0" y="0"/>
          <a:ext cx="0" cy="0"/>
          <a:chOff x="0" y="0"/>
          <a:chExt cx="0" cy="0"/>
        </a:xfrm>
      </p:grpSpPr>
      <p:sp>
        <p:nvSpPr>
          <p:cNvPr id="244" name="Google Shape;244;p44"/>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pic>
        <p:nvPicPr>
          <p:cNvPr id="245" name="Google Shape;245;p44"/>
          <p:cNvPicPr preferRelativeResize="0"/>
          <p:nvPr/>
        </p:nvPicPr>
        <p:blipFill>
          <a:blip r:embed="rId3">
            <a:alphaModFix/>
          </a:blip>
          <a:stretch>
            <a:fillRect/>
          </a:stretch>
        </p:blipFill>
        <p:spPr>
          <a:xfrm>
            <a:off x="166375" y="1533525"/>
            <a:ext cx="2322988" cy="3218600"/>
          </a:xfrm>
          <a:prstGeom prst="rect">
            <a:avLst/>
          </a:prstGeom>
          <a:noFill/>
          <a:ln>
            <a:noFill/>
          </a:ln>
        </p:spPr>
      </p:pic>
      <p:pic>
        <p:nvPicPr>
          <p:cNvPr id="246" name="Google Shape;246;p44"/>
          <p:cNvPicPr preferRelativeResize="0"/>
          <p:nvPr/>
        </p:nvPicPr>
        <p:blipFill>
          <a:blip r:embed="rId4">
            <a:alphaModFix/>
          </a:blip>
          <a:stretch>
            <a:fillRect/>
          </a:stretch>
        </p:blipFill>
        <p:spPr>
          <a:xfrm>
            <a:off x="2629525" y="1533525"/>
            <a:ext cx="2012375" cy="3218600"/>
          </a:xfrm>
          <a:prstGeom prst="rect">
            <a:avLst/>
          </a:prstGeom>
          <a:noFill/>
          <a:ln>
            <a:noFill/>
          </a:ln>
        </p:spPr>
      </p:pic>
      <p:pic>
        <p:nvPicPr>
          <p:cNvPr id="247" name="Google Shape;247;p44"/>
          <p:cNvPicPr preferRelativeResize="0"/>
          <p:nvPr/>
        </p:nvPicPr>
        <p:blipFill>
          <a:blip r:embed="rId5">
            <a:alphaModFix/>
          </a:blip>
          <a:stretch>
            <a:fillRect/>
          </a:stretch>
        </p:blipFill>
        <p:spPr>
          <a:xfrm>
            <a:off x="4820135" y="1595126"/>
            <a:ext cx="2133253" cy="3218600"/>
          </a:xfrm>
          <a:prstGeom prst="rect">
            <a:avLst/>
          </a:prstGeom>
          <a:noFill/>
          <a:ln>
            <a:noFill/>
          </a:ln>
        </p:spPr>
      </p:pic>
      <p:pic>
        <p:nvPicPr>
          <p:cNvPr id="248" name="Google Shape;248;p44"/>
          <p:cNvPicPr preferRelativeResize="0"/>
          <p:nvPr/>
        </p:nvPicPr>
        <p:blipFill>
          <a:blip r:embed="rId6">
            <a:alphaModFix/>
          </a:blip>
          <a:stretch>
            <a:fillRect/>
          </a:stretch>
        </p:blipFill>
        <p:spPr>
          <a:xfrm>
            <a:off x="7061725" y="1763607"/>
            <a:ext cx="2012375" cy="288163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2" name="Shape 252"/>
        <p:cNvGrpSpPr/>
        <p:nvPr/>
      </p:nvGrpSpPr>
      <p:grpSpPr>
        <a:xfrm>
          <a:off x="0" y="0"/>
          <a:ext cx="0" cy="0"/>
          <a:chOff x="0" y="0"/>
          <a:chExt cx="0" cy="0"/>
        </a:xfrm>
      </p:grpSpPr>
      <p:sp>
        <p:nvSpPr>
          <p:cNvPr id="253" name="Google Shape;253;p45"/>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pic>
        <p:nvPicPr>
          <p:cNvPr id="254" name="Google Shape;254;p45"/>
          <p:cNvPicPr preferRelativeResize="0"/>
          <p:nvPr/>
        </p:nvPicPr>
        <p:blipFill>
          <a:blip r:embed="rId3">
            <a:alphaModFix/>
          </a:blip>
          <a:stretch>
            <a:fillRect/>
          </a:stretch>
        </p:blipFill>
        <p:spPr>
          <a:xfrm rot="-615087">
            <a:off x="311700" y="1155125"/>
            <a:ext cx="1319225" cy="1827851"/>
          </a:xfrm>
          <a:prstGeom prst="rect">
            <a:avLst/>
          </a:prstGeom>
          <a:noFill/>
          <a:ln>
            <a:noFill/>
          </a:ln>
        </p:spPr>
      </p:pic>
      <p:pic>
        <p:nvPicPr>
          <p:cNvPr id="255" name="Google Shape;255;p45"/>
          <p:cNvPicPr preferRelativeResize="0"/>
          <p:nvPr/>
        </p:nvPicPr>
        <p:blipFill>
          <a:blip r:embed="rId4">
            <a:alphaModFix/>
          </a:blip>
          <a:stretch>
            <a:fillRect/>
          </a:stretch>
        </p:blipFill>
        <p:spPr>
          <a:xfrm rot="859376">
            <a:off x="2629550" y="1211975"/>
            <a:ext cx="1211925" cy="1938357"/>
          </a:xfrm>
          <a:prstGeom prst="rect">
            <a:avLst/>
          </a:prstGeom>
          <a:noFill/>
          <a:ln>
            <a:noFill/>
          </a:ln>
        </p:spPr>
      </p:pic>
      <p:pic>
        <p:nvPicPr>
          <p:cNvPr id="256" name="Google Shape;256;p45"/>
          <p:cNvPicPr preferRelativeResize="0"/>
          <p:nvPr/>
        </p:nvPicPr>
        <p:blipFill>
          <a:blip r:embed="rId5">
            <a:alphaModFix/>
          </a:blip>
          <a:stretch>
            <a:fillRect/>
          </a:stretch>
        </p:blipFill>
        <p:spPr>
          <a:xfrm rot="-397008">
            <a:off x="4673301" y="1154800"/>
            <a:ext cx="1211925" cy="1828500"/>
          </a:xfrm>
          <a:prstGeom prst="rect">
            <a:avLst/>
          </a:prstGeom>
          <a:noFill/>
          <a:ln>
            <a:noFill/>
          </a:ln>
        </p:spPr>
      </p:pic>
      <p:pic>
        <p:nvPicPr>
          <p:cNvPr id="257" name="Google Shape;257;p45"/>
          <p:cNvPicPr preferRelativeResize="0"/>
          <p:nvPr/>
        </p:nvPicPr>
        <p:blipFill>
          <a:blip r:embed="rId6">
            <a:alphaModFix/>
          </a:blip>
          <a:stretch>
            <a:fillRect/>
          </a:stretch>
        </p:blipFill>
        <p:spPr>
          <a:xfrm rot="800359">
            <a:off x="6977625" y="1236615"/>
            <a:ext cx="1319225" cy="1889083"/>
          </a:xfrm>
          <a:prstGeom prst="rect">
            <a:avLst/>
          </a:prstGeom>
          <a:noFill/>
          <a:ln>
            <a:noFill/>
          </a:ln>
        </p:spPr>
      </p:pic>
      <p:sp>
        <p:nvSpPr>
          <p:cNvPr id="258" name="Google Shape;258;p45"/>
          <p:cNvSpPr txBox="1"/>
          <p:nvPr/>
        </p:nvSpPr>
        <p:spPr>
          <a:xfrm>
            <a:off x="504550" y="3252400"/>
            <a:ext cx="7932600" cy="176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a:t>
            </a:r>
            <a:endParaRPr b="1" sz="1600" u="sng"/>
          </a:p>
          <a:p>
            <a:pPr indent="0" lvl="0" marL="0" rtl="0" algn="l">
              <a:spcBef>
                <a:spcPts val="0"/>
              </a:spcBef>
              <a:spcAft>
                <a:spcPts val="0"/>
              </a:spcAft>
              <a:buNone/>
            </a:pPr>
            <a:r>
              <a:rPr lang="en-GB" sz="1600"/>
              <a:t>Have you ever looked at a door and wondered what might be on the other side? Where may it lead? What may be hiding within? At first glance, a door is just a piece of wood, glass or metal that is opened and closed so that people can get in and out of a room, a vehicle or a space. But in the hands of a writer, a door represents a world of possibility, a world where things are not only hidden but often closed off and restricted. </a:t>
            </a:r>
            <a:endParaRPr sz="16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2" name="Shape 262"/>
        <p:cNvGrpSpPr/>
        <p:nvPr/>
      </p:nvGrpSpPr>
      <p:grpSpPr>
        <a:xfrm>
          <a:off x="0" y="0"/>
          <a:ext cx="0" cy="0"/>
          <a:chOff x="0" y="0"/>
          <a:chExt cx="0" cy="0"/>
        </a:xfrm>
      </p:grpSpPr>
      <p:sp>
        <p:nvSpPr>
          <p:cNvPr id="263" name="Google Shape;263;p46"/>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pic>
        <p:nvPicPr>
          <p:cNvPr id="264" name="Google Shape;264;p46">
            <a:hlinkClick r:id="rId3"/>
          </p:cNvPr>
          <p:cNvPicPr preferRelativeResize="0"/>
          <p:nvPr/>
        </p:nvPicPr>
        <p:blipFill>
          <a:blip r:embed="rId4">
            <a:alphaModFix/>
          </a:blip>
          <a:stretch>
            <a:fillRect/>
          </a:stretch>
        </p:blipFill>
        <p:spPr>
          <a:xfrm>
            <a:off x="194325" y="1407725"/>
            <a:ext cx="5906100" cy="3316450"/>
          </a:xfrm>
          <a:prstGeom prst="rect">
            <a:avLst/>
          </a:prstGeom>
          <a:noFill/>
          <a:ln>
            <a:noFill/>
          </a:ln>
        </p:spPr>
      </p:pic>
      <p:sp>
        <p:nvSpPr>
          <p:cNvPr id="265" name="Google Shape;265;p46"/>
          <p:cNvSpPr txBox="1"/>
          <p:nvPr/>
        </p:nvSpPr>
        <p:spPr>
          <a:xfrm>
            <a:off x="311700" y="4794000"/>
            <a:ext cx="41664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5"/>
              </a:rPr>
              <a:t>https://www.bbc.co.uk/bitesize/clips/zkpmhyc</a:t>
            </a:r>
            <a:endParaRPr/>
          </a:p>
        </p:txBody>
      </p:sp>
      <p:sp>
        <p:nvSpPr>
          <p:cNvPr id="266" name="Google Shape;266;p46"/>
          <p:cNvSpPr txBox="1"/>
          <p:nvPr/>
        </p:nvSpPr>
        <p:spPr>
          <a:xfrm>
            <a:off x="3382400" y="4724175"/>
            <a:ext cx="3214800" cy="44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Click on the image or the link to hear the poem</a:t>
            </a:r>
            <a:endParaRPr sz="1200"/>
          </a:p>
        </p:txBody>
      </p:sp>
      <p:sp>
        <p:nvSpPr>
          <p:cNvPr id="267" name="Google Shape;267;p46"/>
          <p:cNvSpPr txBox="1"/>
          <p:nvPr/>
        </p:nvSpPr>
        <p:spPr>
          <a:xfrm>
            <a:off x="251575" y="1037975"/>
            <a:ext cx="30000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Kit Wright’s poem ‘The Magic Box’</a:t>
            </a:r>
            <a:endParaRPr/>
          </a:p>
        </p:txBody>
      </p:sp>
      <p:sp>
        <p:nvSpPr>
          <p:cNvPr id="268" name="Google Shape;268;p46"/>
          <p:cNvSpPr txBox="1"/>
          <p:nvPr/>
        </p:nvSpPr>
        <p:spPr>
          <a:xfrm>
            <a:off x="6513225" y="1565950"/>
            <a:ext cx="2469000" cy="315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t/>
            </a:r>
            <a:endParaRPr b="1" sz="1800" u="sng"/>
          </a:p>
          <a:p>
            <a:pPr indent="0" lvl="0" marL="0" rtl="0" algn="l">
              <a:spcBef>
                <a:spcPts val="0"/>
              </a:spcBef>
              <a:spcAft>
                <a:spcPts val="0"/>
              </a:spcAft>
              <a:buNone/>
            </a:pPr>
            <a:r>
              <a:rPr lang="en-GB" sz="1800"/>
              <a:t>In the poem, Kit imagines what may be contained inside a magical box. We can use this idea to connect to what could be behind the magical door. </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2" name="Shape 272"/>
        <p:cNvGrpSpPr/>
        <p:nvPr/>
      </p:nvGrpSpPr>
      <p:grpSpPr>
        <a:xfrm>
          <a:off x="0" y="0"/>
          <a:ext cx="0" cy="0"/>
          <a:chOff x="0" y="0"/>
          <a:chExt cx="0" cy="0"/>
        </a:xfrm>
      </p:grpSpPr>
      <p:sp>
        <p:nvSpPr>
          <p:cNvPr id="273" name="Google Shape;273;p47"/>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pic>
        <p:nvPicPr>
          <p:cNvPr id="274" name="Google Shape;274;p47"/>
          <p:cNvPicPr preferRelativeResize="0"/>
          <p:nvPr/>
        </p:nvPicPr>
        <p:blipFill>
          <a:blip r:embed="rId3">
            <a:alphaModFix/>
          </a:blip>
          <a:stretch>
            <a:fillRect/>
          </a:stretch>
        </p:blipFill>
        <p:spPr>
          <a:xfrm rot="-615087">
            <a:off x="311700" y="1155125"/>
            <a:ext cx="1319225" cy="1827851"/>
          </a:xfrm>
          <a:prstGeom prst="rect">
            <a:avLst/>
          </a:prstGeom>
          <a:noFill/>
          <a:ln>
            <a:noFill/>
          </a:ln>
        </p:spPr>
      </p:pic>
      <p:pic>
        <p:nvPicPr>
          <p:cNvPr id="275" name="Google Shape;275;p47"/>
          <p:cNvPicPr preferRelativeResize="0"/>
          <p:nvPr/>
        </p:nvPicPr>
        <p:blipFill>
          <a:blip r:embed="rId4">
            <a:alphaModFix/>
          </a:blip>
          <a:stretch>
            <a:fillRect/>
          </a:stretch>
        </p:blipFill>
        <p:spPr>
          <a:xfrm rot="859376">
            <a:off x="2629550" y="1211975"/>
            <a:ext cx="1211925" cy="1938357"/>
          </a:xfrm>
          <a:prstGeom prst="rect">
            <a:avLst/>
          </a:prstGeom>
          <a:noFill/>
          <a:ln>
            <a:noFill/>
          </a:ln>
        </p:spPr>
      </p:pic>
      <p:pic>
        <p:nvPicPr>
          <p:cNvPr id="276" name="Google Shape;276;p47"/>
          <p:cNvPicPr preferRelativeResize="0"/>
          <p:nvPr/>
        </p:nvPicPr>
        <p:blipFill>
          <a:blip r:embed="rId5">
            <a:alphaModFix/>
          </a:blip>
          <a:stretch>
            <a:fillRect/>
          </a:stretch>
        </p:blipFill>
        <p:spPr>
          <a:xfrm rot="-397008">
            <a:off x="4673301" y="1154800"/>
            <a:ext cx="1211925" cy="1828500"/>
          </a:xfrm>
          <a:prstGeom prst="rect">
            <a:avLst/>
          </a:prstGeom>
          <a:noFill/>
          <a:ln>
            <a:noFill/>
          </a:ln>
        </p:spPr>
      </p:pic>
      <p:pic>
        <p:nvPicPr>
          <p:cNvPr id="277" name="Google Shape;277;p47"/>
          <p:cNvPicPr preferRelativeResize="0"/>
          <p:nvPr/>
        </p:nvPicPr>
        <p:blipFill>
          <a:blip r:embed="rId6">
            <a:alphaModFix/>
          </a:blip>
          <a:stretch>
            <a:fillRect/>
          </a:stretch>
        </p:blipFill>
        <p:spPr>
          <a:xfrm rot="800359">
            <a:off x="6977625" y="1236615"/>
            <a:ext cx="1319225" cy="1889083"/>
          </a:xfrm>
          <a:prstGeom prst="rect">
            <a:avLst/>
          </a:prstGeom>
          <a:noFill/>
          <a:ln>
            <a:noFill/>
          </a:ln>
        </p:spPr>
      </p:pic>
      <p:sp>
        <p:nvSpPr>
          <p:cNvPr id="278" name="Google Shape;278;p47"/>
          <p:cNvSpPr txBox="1"/>
          <p:nvPr/>
        </p:nvSpPr>
        <p:spPr>
          <a:xfrm>
            <a:off x="504550" y="3252400"/>
            <a:ext cx="7932600" cy="189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400" u="sng"/>
              <a:t>Teacher Notes</a:t>
            </a:r>
            <a:endParaRPr b="1" sz="2400" u="sng"/>
          </a:p>
          <a:p>
            <a:pPr indent="0" lvl="0" marL="0" rtl="0" algn="l">
              <a:spcBef>
                <a:spcPts val="0"/>
              </a:spcBef>
              <a:spcAft>
                <a:spcPts val="0"/>
              </a:spcAft>
              <a:buNone/>
            </a:pPr>
            <a:r>
              <a:rPr lang="en-GB" sz="2400"/>
              <a:t>We are going to be writing a poem today. Before you begin, create a mind map of ideas for what might be behind the door. Let your imagination run wild as there is no wrong answer. </a:t>
            </a:r>
            <a:endParaRPr sz="2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2" name="Shape 282"/>
        <p:cNvGrpSpPr/>
        <p:nvPr/>
      </p:nvGrpSpPr>
      <p:grpSpPr>
        <a:xfrm>
          <a:off x="0" y="0"/>
          <a:ext cx="0" cy="0"/>
          <a:chOff x="0" y="0"/>
          <a:chExt cx="0" cy="0"/>
        </a:xfrm>
      </p:grpSpPr>
      <p:sp>
        <p:nvSpPr>
          <p:cNvPr id="283" name="Google Shape;283;p48"/>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sp>
        <p:nvSpPr>
          <p:cNvPr id="284" name="Google Shape;284;p48"/>
          <p:cNvSpPr txBox="1"/>
          <p:nvPr/>
        </p:nvSpPr>
        <p:spPr>
          <a:xfrm>
            <a:off x="377400" y="1341775"/>
            <a:ext cx="2222400" cy="29241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Once you have your ideas, have a go at writing a poem, using the repeating opener: I opened the magical door and saw …</a:t>
            </a:r>
            <a:endParaRPr sz="1800"/>
          </a:p>
        </p:txBody>
      </p:sp>
      <p:pic>
        <p:nvPicPr>
          <p:cNvPr id="285" name="Google Shape;285;p48"/>
          <p:cNvPicPr preferRelativeResize="0"/>
          <p:nvPr/>
        </p:nvPicPr>
        <p:blipFill>
          <a:blip r:embed="rId3">
            <a:alphaModFix/>
          </a:blip>
          <a:stretch>
            <a:fillRect/>
          </a:stretch>
        </p:blipFill>
        <p:spPr>
          <a:xfrm rot="434880">
            <a:off x="2955831" y="1164586"/>
            <a:ext cx="2269411" cy="3249687"/>
          </a:xfrm>
          <a:prstGeom prst="rect">
            <a:avLst/>
          </a:prstGeom>
          <a:noFill/>
          <a:ln>
            <a:noFill/>
          </a:ln>
        </p:spPr>
      </p:pic>
      <p:sp>
        <p:nvSpPr>
          <p:cNvPr id="286" name="Google Shape;286;p48"/>
          <p:cNvSpPr txBox="1"/>
          <p:nvPr/>
        </p:nvSpPr>
        <p:spPr>
          <a:xfrm>
            <a:off x="5707175" y="1186200"/>
            <a:ext cx="3195900" cy="39573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Here’s an example to help you get going: </a:t>
            </a:r>
            <a:endParaRPr b="1" sz="1800" u="sng"/>
          </a:p>
          <a:p>
            <a:pPr indent="0" lvl="0" marL="0" rtl="0" algn="l">
              <a:spcBef>
                <a:spcPts val="0"/>
              </a:spcBef>
              <a:spcAft>
                <a:spcPts val="0"/>
              </a:spcAft>
              <a:buNone/>
            </a:pPr>
            <a:r>
              <a:t/>
            </a:r>
            <a:endParaRPr b="1" sz="1800" u="sng"/>
          </a:p>
          <a:p>
            <a:pPr indent="0" lvl="0" marL="0" rtl="0" algn="l">
              <a:spcBef>
                <a:spcPts val="0"/>
              </a:spcBef>
              <a:spcAft>
                <a:spcPts val="0"/>
              </a:spcAft>
              <a:buNone/>
            </a:pPr>
            <a:r>
              <a:rPr lang="en-GB" sz="1800"/>
              <a:t>I opened the magical door and saw shadows dancing. </a:t>
            </a:r>
            <a:endParaRPr sz="1800"/>
          </a:p>
          <a:p>
            <a:pPr indent="0" lvl="0" marL="0" rtl="0" algn="l">
              <a:spcBef>
                <a:spcPts val="0"/>
              </a:spcBef>
              <a:spcAft>
                <a:spcPts val="0"/>
              </a:spcAft>
              <a:buNone/>
            </a:pPr>
            <a:r>
              <a:rPr lang="en-GB" sz="1800"/>
              <a:t>I opened the magical door and saw a rainbow leading to another world. </a:t>
            </a:r>
            <a:endParaRPr sz="1800"/>
          </a:p>
          <a:p>
            <a:pPr indent="0" lvl="0" marL="0" rtl="0" algn="l">
              <a:spcBef>
                <a:spcPts val="0"/>
              </a:spcBef>
              <a:spcAft>
                <a:spcPts val="0"/>
              </a:spcAft>
              <a:buNone/>
            </a:pPr>
            <a:r>
              <a:rPr lang="en-GB" sz="1800"/>
              <a:t>I opened the magical door and saw people crying. </a:t>
            </a:r>
            <a:endParaRPr sz="1800"/>
          </a:p>
          <a:p>
            <a:pPr indent="0" lvl="0" marL="0" rtl="0" algn="l">
              <a:spcBef>
                <a:spcPts val="0"/>
              </a:spcBef>
              <a:spcAft>
                <a:spcPts val="0"/>
              </a:spcAft>
              <a:buNone/>
            </a:pPr>
            <a:r>
              <a:rPr lang="en-GB" sz="1800"/>
              <a:t>I opened the magical door and saw a magical fairground flooded in lights.</a:t>
            </a:r>
            <a:endParaRPr sz="1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0" name="Shape 290"/>
        <p:cNvGrpSpPr/>
        <p:nvPr/>
      </p:nvGrpSpPr>
      <p:grpSpPr>
        <a:xfrm>
          <a:off x="0" y="0"/>
          <a:ext cx="0" cy="0"/>
          <a:chOff x="0" y="0"/>
          <a:chExt cx="0" cy="0"/>
        </a:xfrm>
      </p:grpSpPr>
      <p:sp>
        <p:nvSpPr>
          <p:cNvPr id="291" name="Google Shape;291;p49"/>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sp>
        <p:nvSpPr>
          <p:cNvPr id="292" name="Google Shape;292;p49"/>
          <p:cNvSpPr txBox="1"/>
          <p:nvPr/>
        </p:nvSpPr>
        <p:spPr>
          <a:xfrm>
            <a:off x="253200" y="1152225"/>
            <a:ext cx="3828000" cy="37398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Once you have created your poem, go back and see if you can add to it. You could add more description or bring the thing to life through action,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solidFill>
                  <a:srgbClr val="4A86E8"/>
                </a:solidFill>
              </a:rPr>
              <a:t>e.g. I opened the magical door and saw a shoal of hungry shadows, tangoing through busy streets.</a:t>
            </a:r>
            <a:r>
              <a:rPr lang="en-GB" sz="1800"/>
              <a: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Have fun adding to your ideas and let your imagination run wild.</a:t>
            </a:r>
            <a:endParaRPr sz="1800"/>
          </a:p>
        </p:txBody>
      </p:sp>
      <p:pic>
        <p:nvPicPr>
          <p:cNvPr id="293" name="Google Shape;293;p49"/>
          <p:cNvPicPr preferRelativeResize="0"/>
          <p:nvPr/>
        </p:nvPicPr>
        <p:blipFill>
          <a:blip r:embed="rId3">
            <a:alphaModFix/>
          </a:blip>
          <a:stretch>
            <a:fillRect/>
          </a:stretch>
        </p:blipFill>
        <p:spPr>
          <a:xfrm>
            <a:off x="4429275" y="1188563"/>
            <a:ext cx="4152900" cy="36671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7" name="Shape 297"/>
        <p:cNvGrpSpPr/>
        <p:nvPr/>
      </p:nvGrpSpPr>
      <p:grpSpPr>
        <a:xfrm>
          <a:off x="0" y="0"/>
          <a:ext cx="0" cy="0"/>
          <a:chOff x="0" y="0"/>
          <a:chExt cx="0" cy="0"/>
        </a:xfrm>
      </p:grpSpPr>
      <p:sp>
        <p:nvSpPr>
          <p:cNvPr id="298" name="Google Shape;298;p50"/>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What’s behind the door?</a:t>
            </a:r>
            <a:endParaRPr/>
          </a:p>
        </p:txBody>
      </p:sp>
      <p:sp>
        <p:nvSpPr>
          <p:cNvPr id="299" name="Google Shape;299;p50"/>
          <p:cNvSpPr txBox="1"/>
          <p:nvPr/>
        </p:nvSpPr>
        <p:spPr>
          <a:xfrm>
            <a:off x="253200" y="1152225"/>
            <a:ext cx="2751900" cy="1182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Here is an example of a poem to help you get ideas.</a:t>
            </a:r>
            <a:endParaRPr sz="1800"/>
          </a:p>
        </p:txBody>
      </p:sp>
      <p:pic>
        <p:nvPicPr>
          <p:cNvPr id="300" name="Google Shape;300;p50"/>
          <p:cNvPicPr preferRelativeResize="0"/>
          <p:nvPr/>
        </p:nvPicPr>
        <p:blipFill>
          <a:blip r:embed="rId3">
            <a:alphaModFix/>
          </a:blip>
          <a:stretch>
            <a:fillRect/>
          </a:stretch>
        </p:blipFill>
        <p:spPr>
          <a:xfrm>
            <a:off x="428450" y="2571751"/>
            <a:ext cx="1915225" cy="1691200"/>
          </a:xfrm>
          <a:prstGeom prst="rect">
            <a:avLst/>
          </a:prstGeom>
          <a:noFill/>
          <a:ln>
            <a:noFill/>
          </a:ln>
        </p:spPr>
      </p:pic>
      <p:sp>
        <p:nvSpPr>
          <p:cNvPr id="301" name="Google Shape;301;p50"/>
          <p:cNvSpPr txBox="1"/>
          <p:nvPr/>
        </p:nvSpPr>
        <p:spPr>
          <a:xfrm>
            <a:off x="3114900" y="1017725"/>
            <a:ext cx="2914200" cy="399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The Magical Door </a:t>
            </a:r>
            <a:endParaRPr b="1" u="sng"/>
          </a:p>
          <a:p>
            <a:pPr indent="0" lvl="0" marL="0" rtl="0" algn="l">
              <a:spcBef>
                <a:spcPts val="0"/>
              </a:spcBef>
              <a:spcAft>
                <a:spcPts val="0"/>
              </a:spcAft>
              <a:buNone/>
            </a:pPr>
            <a:r>
              <a:rPr lang="en-GB"/>
              <a:t>I opened the magical door and saw … a world turned upside down: the sea, now a floating ceiling, the clouds, an inviting carpet. </a:t>
            </a:r>
            <a:endParaRPr/>
          </a:p>
          <a:p>
            <a:pPr indent="0" lvl="0" marL="0" rtl="0" algn="l">
              <a:spcBef>
                <a:spcPts val="0"/>
              </a:spcBef>
              <a:spcAft>
                <a:spcPts val="0"/>
              </a:spcAft>
              <a:buNone/>
            </a:pPr>
            <a:r>
              <a:rPr lang="en-GB"/>
              <a:t>I opened the magical door and saw … the reflection of myself: standing, searching, staring, questioning how this was possible. </a:t>
            </a:r>
            <a:endParaRPr/>
          </a:p>
          <a:p>
            <a:pPr indent="0" lvl="0" marL="0" rtl="0" algn="l">
              <a:spcBef>
                <a:spcPts val="0"/>
              </a:spcBef>
              <a:spcAft>
                <a:spcPts val="0"/>
              </a:spcAft>
              <a:buNone/>
            </a:pPr>
            <a:r>
              <a:rPr lang="en-GB"/>
              <a:t>I opened the magical door and saw … a sweet-treat paradise: clouds of candy floss, drifting across a bubble gum sky.</a:t>
            </a:r>
            <a:endParaRPr/>
          </a:p>
          <a:p>
            <a:pPr indent="0" lvl="0" marL="0" rtl="0" algn="l">
              <a:spcBef>
                <a:spcPts val="0"/>
              </a:spcBef>
              <a:spcAft>
                <a:spcPts val="0"/>
              </a:spcAft>
              <a:buNone/>
            </a:pPr>
            <a:r>
              <a:rPr lang="en-GB">
                <a:solidFill>
                  <a:schemeClr val="dk1"/>
                </a:solidFill>
              </a:rPr>
              <a:t>I opened the magical door and saw … a field of waves: blue potatoes were leaping, playing in white foam, as puzzled farmers watched from sunny shores.</a:t>
            </a:r>
            <a:endParaRPr/>
          </a:p>
        </p:txBody>
      </p:sp>
      <p:sp>
        <p:nvSpPr>
          <p:cNvPr id="302" name="Google Shape;302;p50"/>
          <p:cNvSpPr txBox="1"/>
          <p:nvPr/>
        </p:nvSpPr>
        <p:spPr>
          <a:xfrm>
            <a:off x="5959225" y="1076275"/>
            <a:ext cx="3000000" cy="285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I opened the magical door and saw … The image of a street I used to know, But as I entered, everything changed; As I reached out, everything had gone.</a:t>
            </a:r>
            <a:endParaRPr/>
          </a:p>
          <a:p>
            <a:pPr indent="0" lvl="0" marL="0" rtl="0" algn="l">
              <a:spcBef>
                <a:spcPts val="0"/>
              </a:spcBef>
              <a:spcAft>
                <a:spcPts val="0"/>
              </a:spcAft>
              <a:buNone/>
            </a:pPr>
            <a:r>
              <a:rPr lang="en-GB"/>
              <a:t>I opened the magical door and saw … A forest of mirrors, surrounding me in dazzling white light, leading me into a world of mystery. </a:t>
            </a:r>
            <a:endParaRPr/>
          </a:p>
          <a:p>
            <a:pPr indent="0" lvl="0" marL="0" rtl="0" algn="l">
              <a:spcBef>
                <a:spcPts val="0"/>
              </a:spcBef>
              <a:spcAft>
                <a:spcPts val="0"/>
              </a:spcAft>
              <a:buNone/>
            </a:pPr>
            <a:r>
              <a:rPr lang="en-GB"/>
              <a:t>I opened the magical door and saw… A feast of my favourite foods Guarded by monster chips Waiting to fight off all invaders. </a:t>
            </a:r>
            <a:endParaRPr/>
          </a:p>
          <a:p>
            <a:pPr indent="0" lvl="0" marL="0" rtl="0" algn="l">
              <a:spcBef>
                <a:spcPts val="0"/>
              </a:spcBef>
              <a:spcAft>
                <a:spcPts val="0"/>
              </a:spcAft>
              <a:buNone/>
            </a:pPr>
            <a:r>
              <a:rPr lang="en-GB"/>
              <a:t>I opened the magical door and saw … Monstrous mobile phones Herding people into little houses And laughing, laughing, laughing. </a:t>
            </a:r>
            <a:endParaRPr/>
          </a:p>
          <a:p>
            <a:pPr indent="0" lvl="0" marL="0" rtl="0" algn="l">
              <a:spcBef>
                <a:spcPts val="0"/>
              </a:spcBef>
              <a:spcAft>
                <a:spcPts val="0"/>
              </a:spcAft>
              <a:buNone/>
            </a:pPr>
            <a:r>
              <a:rPr lang="en-GB"/>
              <a:t>I opened the magical door and saw… The future.</a:t>
            </a:r>
            <a:endParaRPr/>
          </a:p>
        </p:txBody>
      </p:sp>
      <p:sp>
        <p:nvSpPr>
          <p:cNvPr id="303" name="Google Shape;303;p50"/>
          <p:cNvSpPr txBox="1"/>
          <p:nvPr/>
        </p:nvSpPr>
        <p:spPr>
          <a:xfrm>
            <a:off x="93000" y="4870075"/>
            <a:ext cx="1640100" cy="19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t>© Talk for Writing</a:t>
            </a:r>
            <a:endParaRPr sz="1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7" name="Shape 307"/>
        <p:cNvGrpSpPr/>
        <p:nvPr/>
      </p:nvGrpSpPr>
      <p:grpSpPr>
        <a:xfrm>
          <a:off x="0" y="0"/>
          <a:ext cx="0" cy="0"/>
          <a:chOff x="0" y="0"/>
          <a:chExt cx="0" cy="0"/>
        </a:xfrm>
      </p:grpSpPr>
      <p:sp>
        <p:nvSpPr>
          <p:cNvPr id="308" name="Google Shape;308;p51"/>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309" name="Google Shape;309;p51"/>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310" name="Google Shape;310;p51"/>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311" name="Google Shape;311;p51"/>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15" name="Shape 315"/>
        <p:cNvGrpSpPr/>
        <p:nvPr/>
      </p:nvGrpSpPr>
      <p:grpSpPr>
        <a:xfrm>
          <a:off x="0" y="0"/>
          <a:ext cx="0" cy="0"/>
          <a:chOff x="0" y="0"/>
          <a:chExt cx="0" cy="0"/>
        </a:xfrm>
      </p:grpSpPr>
      <p:sp>
        <p:nvSpPr>
          <p:cNvPr id="316" name="Google Shape;316;p52"/>
          <p:cNvSpPr/>
          <p:nvPr/>
        </p:nvSpPr>
        <p:spPr>
          <a:xfrm>
            <a:off x="2308500" y="213975"/>
            <a:ext cx="4527000" cy="1182300"/>
          </a:xfrm>
          <a:prstGeom prst="roundRect">
            <a:avLst>
              <a:gd fmla="val 16667" name="adj"/>
            </a:avLst>
          </a:prstGeom>
          <a:solidFill>
            <a:schemeClr val="lt2"/>
          </a:solid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u="sng">
                <a:latin typeface="Comfortaa"/>
                <a:ea typeface="Comfortaa"/>
                <a:cs typeface="Comfortaa"/>
                <a:sym typeface="Comfortaa"/>
              </a:rPr>
              <a:t>Design and Technology</a:t>
            </a:r>
            <a:endParaRPr b="1" sz="2400" u="sng">
              <a:latin typeface="Comfortaa"/>
              <a:ea typeface="Comfortaa"/>
              <a:cs typeface="Comfortaa"/>
              <a:sym typeface="Comfortaa"/>
            </a:endParaRPr>
          </a:p>
          <a:p>
            <a:pPr indent="0" lvl="0" marL="0" rtl="0" algn="ctr">
              <a:spcBef>
                <a:spcPts val="0"/>
              </a:spcBef>
              <a:spcAft>
                <a:spcPts val="0"/>
              </a:spcAft>
              <a:buNone/>
            </a:pPr>
            <a:r>
              <a:rPr b="1" lang="en-GB" sz="3000">
                <a:latin typeface="Comfortaa"/>
                <a:ea typeface="Comfortaa"/>
                <a:cs typeface="Comfortaa"/>
                <a:sym typeface="Comfortaa"/>
              </a:rPr>
              <a:t>Cooking</a:t>
            </a:r>
            <a:endParaRPr b="1" sz="3000">
              <a:latin typeface="Comfortaa"/>
              <a:ea typeface="Comfortaa"/>
              <a:cs typeface="Comfortaa"/>
              <a:sym typeface="Comfortaa"/>
            </a:endParaRPr>
          </a:p>
        </p:txBody>
      </p:sp>
      <p:sp>
        <p:nvSpPr>
          <p:cNvPr id="317" name="Google Shape;317;p52"/>
          <p:cNvSpPr/>
          <p:nvPr/>
        </p:nvSpPr>
        <p:spPr>
          <a:xfrm>
            <a:off x="427925" y="1689175"/>
            <a:ext cx="8243100" cy="3119400"/>
          </a:xfrm>
          <a:prstGeom prst="roundRect">
            <a:avLst>
              <a:gd fmla="val 16667" name="adj"/>
            </a:avLst>
          </a:prstGeom>
          <a:solidFill>
            <a:schemeClr val="lt2"/>
          </a:solidFill>
          <a:ln cap="flat" cmpd="sng" w="38100">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2000">
                <a:latin typeface="Comfortaa"/>
                <a:ea typeface="Comfortaa"/>
                <a:cs typeface="Comfortaa"/>
                <a:sym typeface="Comfortaa"/>
              </a:rPr>
              <a:t>Aims of the week for DT:</a:t>
            </a:r>
            <a:endParaRPr b="1" sz="2000">
              <a:latin typeface="Comfortaa"/>
              <a:ea typeface="Comfortaa"/>
              <a:cs typeface="Comfortaa"/>
              <a:sym typeface="Comfortaa"/>
            </a:endParaRPr>
          </a:p>
          <a:p>
            <a:pPr indent="0" lvl="0" marL="0" rtl="0" algn="l">
              <a:spcBef>
                <a:spcPts val="0"/>
              </a:spcBef>
              <a:spcAft>
                <a:spcPts val="0"/>
              </a:spcAft>
              <a:buNone/>
            </a:pPr>
            <a:r>
              <a:t/>
            </a:r>
            <a:endParaRPr b="1" sz="2000">
              <a:latin typeface="Comfortaa"/>
              <a:ea typeface="Comfortaa"/>
              <a:cs typeface="Comfortaa"/>
              <a:sym typeface="Comfortaa"/>
            </a:endParaRPr>
          </a:p>
          <a:p>
            <a:pPr indent="-355600" lvl="0" marL="457200" rtl="0" algn="l">
              <a:spcBef>
                <a:spcPts val="0"/>
              </a:spcBef>
              <a:spcAft>
                <a:spcPts val="0"/>
              </a:spcAft>
              <a:buSzPts val="2000"/>
              <a:buFont typeface="Comfortaa"/>
              <a:buChar char="●"/>
            </a:pPr>
            <a:r>
              <a:rPr lang="en-GB" sz="2000">
                <a:latin typeface="Comfortaa"/>
                <a:ea typeface="Comfortaa"/>
                <a:cs typeface="Comfortaa"/>
                <a:sym typeface="Comfortaa"/>
              </a:rPr>
              <a:t>To understand that fruit and vegetables are seasonal</a:t>
            </a:r>
            <a:endParaRPr sz="2000">
              <a:latin typeface="Comfortaa"/>
              <a:ea typeface="Comfortaa"/>
              <a:cs typeface="Comfortaa"/>
              <a:sym typeface="Comfortaa"/>
            </a:endParaRPr>
          </a:p>
          <a:p>
            <a:pPr indent="0" lvl="0" marL="457200" rtl="0" algn="l">
              <a:spcBef>
                <a:spcPts val="0"/>
              </a:spcBef>
              <a:spcAft>
                <a:spcPts val="0"/>
              </a:spcAft>
              <a:buNone/>
            </a:pPr>
            <a:r>
              <a:t/>
            </a:r>
            <a:endParaRPr sz="2000">
              <a:latin typeface="Comfortaa"/>
              <a:ea typeface="Comfortaa"/>
              <a:cs typeface="Comfortaa"/>
              <a:sym typeface="Comfortaa"/>
            </a:endParaRPr>
          </a:p>
          <a:p>
            <a:pPr indent="-355600" lvl="0" marL="457200" rtl="0" algn="l">
              <a:spcBef>
                <a:spcPts val="0"/>
              </a:spcBef>
              <a:spcAft>
                <a:spcPts val="0"/>
              </a:spcAft>
              <a:buSzPts val="2000"/>
              <a:buFont typeface="Comfortaa"/>
              <a:buChar char="●"/>
            </a:pPr>
            <a:r>
              <a:rPr lang="en-GB" sz="2000">
                <a:latin typeface="Comfortaa"/>
                <a:ea typeface="Comfortaa"/>
                <a:cs typeface="Comfortaa"/>
                <a:sym typeface="Comfortaa"/>
              </a:rPr>
              <a:t>To apply our knowledge of healthy eating</a:t>
            </a:r>
            <a:endParaRPr sz="2000">
              <a:latin typeface="Comfortaa"/>
              <a:ea typeface="Comfortaa"/>
              <a:cs typeface="Comfortaa"/>
              <a:sym typeface="Comfortaa"/>
            </a:endParaRPr>
          </a:p>
          <a:p>
            <a:pPr indent="0" lvl="0" marL="457200" rtl="0" algn="l">
              <a:spcBef>
                <a:spcPts val="0"/>
              </a:spcBef>
              <a:spcAft>
                <a:spcPts val="0"/>
              </a:spcAft>
              <a:buNone/>
            </a:pPr>
            <a:r>
              <a:t/>
            </a:r>
            <a:endParaRPr sz="2000">
              <a:latin typeface="Comfortaa"/>
              <a:ea typeface="Comfortaa"/>
              <a:cs typeface="Comfortaa"/>
              <a:sym typeface="Comfortaa"/>
            </a:endParaRPr>
          </a:p>
          <a:p>
            <a:pPr indent="-355600" lvl="0" marL="457200" rtl="0" algn="l">
              <a:spcBef>
                <a:spcPts val="0"/>
              </a:spcBef>
              <a:spcAft>
                <a:spcPts val="0"/>
              </a:spcAft>
              <a:buSzPts val="2000"/>
              <a:buFont typeface="Comfortaa"/>
              <a:buChar char="●"/>
            </a:pPr>
            <a:r>
              <a:rPr lang="en-GB" sz="2000">
                <a:latin typeface="Comfortaa"/>
                <a:ea typeface="Comfortaa"/>
                <a:cs typeface="Comfortaa"/>
                <a:sym typeface="Comfortaa"/>
              </a:rPr>
              <a:t>To design, prepare and evaluate a healthy meal</a:t>
            </a:r>
            <a:endParaRPr sz="2000">
              <a:latin typeface="Comfortaa"/>
              <a:ea typeface="Comfortaa"/>
              <a:cs typeface="Comfortaa"/>
              <a:sym typeface="Comfortaa"/>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21" name="Shape 321"/>
        <p:cNvGrpSpPr/>
        <p:nvPr/>
      </p:nvGrpSpPr>
      <p:grpSpPr>
        <a:xfrm>
          <a:off x="0" y="0"/>
          <a:ext cx="0" cy="0"/>
          <a:chOff x="0" y="0"/>
          <a:chExt cx="0" cy="0"/>
        </a:xfrm>
      </p:grpSpPr>
      <p:sp>
        <p:nvSpPr>
          <p:cNvPr id="322" name="Google Shape;322;p53"/>
          <p:cNvSpPr/>
          <p:nvPr/>
        </p:nvSpPr>
        <p:spPr>
          <a:xfrm>
            <a:off x="2308500" y="213975"/>
            <a:ext cx="4527000" cy="743100"/>
          </a:xfrm>
          <a:prstGeom prst="roundRect">
            <a:avLst>
              <a:gd fmla="val 16667" name="adj"/>
            </a:avLst>
          </a:prstGeom>
          <a:solidFill>
            <a:schemeClr val="lt2"/>
          </a:solid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u="sng">
                <a:latin typeface="Comfortaa"/>
                <a:ea typeface="Comfortaa"/>
                <a:cs typeface="Comfortaa"/>
                <a:sym typeface="Comfortaa"/>
              </a:rPr>
              <a:t>Design and Technology</a:t>
            </a:r>
            <a:endParaRPr b="1" sz="3000">
              <a:latin typeface="Comfortaa"/>
              <a:ea typeface="Comfortaa"/>
              <a:cs typeface="Comfortaa"/>
              <a:sym typeface="Comfortaa"/>
            </a:endParaRPr>
          </a:p>
        </p:txBody>
      </p:sp>
      <p:sp>
        <p:nvSpPr>
          <p:cNvPr id="323" name="Google Shape;323;p53"/>
          <p:cNvSpPr/>
          <p:nvPr/>
        </p:nvSpPr>
        <p:spPr>
          <a:xfrm>
            <a:off x="450450" y="1216200"/>
            <a:ext cx="8243100" cy="2173500"/>
          </a:xfrm>
          <a:prstGeom prst="roundRect">
            <a:avLst>
              <a:gd fmla="val 16667" name="adj"/>
            </a:avLst>
          </a:prstGeom>
          <a:solidFill>
            <a:schemeClr val="lt2"/>
          </a:solidFill>
          <a:ln cap="flat" cmpd="sng" w="38100">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Can you remember the different components of a healthy diet?</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Why is it important to have a </a:t>
            </a:r>
            <a:r>
              <a:rPr i="1" lang="en-GB" sz="2000">
                <a:latin typeface="Comfortaa"/>
                <a:ea typeface="Comfortaa"/>
                <a:cs typeface="Comfortaa"/>
                <a:sym typeface="Comfortaa"/>
              </a:rPr>
              <a:t>balanced </a:t>
            </a:r>
            <a:r>
              <a:rPr lang="en-GB" sz="2000">
                <a:latin typeface="Comfortaa"/>
                <a:ea typeface="Comfortaa"/>
                <a:cs typeface="Comfortaa"/>
                <a:sym typeface="Comfortaa"/>
              </a:rPr>
              <a:t>diet?</a:t>
            </a:r>
            <a:endParaRPr sz="2000">
              <a:latin typeface="Comfortaa"/>
              <a:ea typeface="Comfortaa"/>
              <a:cs typeface="Comfortaa"/>
              <a:sym typeface="Comfortaa"/>
            </a:endParaRPr>
          </a:p>
        </p:txBody>
      </p:sp>
      <p:pic>
        <p:nvPicPr>
          <p:cNvPr id="324" name="Google Shape;324;p53"/>
          <p:cNvPicPr preferRelativeResize="0"/>
          <p:nvPr/>
        </p:nvPicPr>
        <p:blipFill>
          <a:blip r:embed="rId3">
            <a:alphaModFix/>
          </a:blip>
          <a:stretch>
            <a:fillRect/>
          </a:stretch>
        </p:blipFill>
        <p:spPr>
          <a:xfrm>
            <a:off x="6525476" y="2571750"/>
            <a:ext cx="2389350" cy="24372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28" name="Shape 328"/>
        <p:cNvGrpSpPr/>
        <p:nvPr/>
      </p:nvGrpSpPr>
      <p:grpSpPr>
        <a:xfrm>
          <a:off x="0" y="0"/>
          <a:ext cx="0" cy="0"/>
          <a:chOff x="0" y="0"/>
          <a:chExt cx="0" cy="0"/>
        </a:xfrm>
      </p:grpSpPr>
      <p:pic>
        <p:nvPicPr>
          <p:cNvPr id="329" name="Google Shape;329;p54"/>
          <p:cNvPicPr preferRelativeResize="0"/>
          <p:nvPr/>
        </p:nvPicPr>
        <p:blipFill>
          <a:blip r:embed="rId3">
            <a:alphaModFix/>
          </a:blip>
          <a:stretch>
            <a:fillRect/>
          </a:stretch>
        </p:blipFill>
        <p:spPr>
          <a:xfrm>
            <a:off x="2447625" y="404813"/>
            <a:ext cx="4248749" cy="4333875"/>
          </a:xfrm>
          <a:prstGeom prst="rect">
            <a:avLst/>
          </a:prstGeom>
          <a:noFill/>
          <a:ln>
            <a:noFill/>
          </a:ln>
        </p:spPr>
      </p:pic>
      <p:cxnSp>
        <p:nvCxnSpPr>
          <p:cNvPr id="330" name="Google Shape;330;p54"/>
          <p:cNvCxnSpPr/>
          <p:nvPr/>
        </p:nvCxnSpPr>
        <p:spPr>
          <a:xfrm rot="10800000">
            <a:off x="2088525" y="939775"/>
            <a:ext cx="775200" cy="675000"/>
          </a:xfrm>
          <a:prstGeom prst="straightConnector1">
            <a:avLst/>
          </a:prstGeom>
          <a:noFill/>
          <a:ln cap="flat" cmpd="sng" w="28575">
            <a:solidFill>
              <a:srgbClr val="E69138"/>
            </a:solidFill>
            <a:prstDash val="solid"/>
            <a:round/>
            <a:headEnd len="med" w="med" type="none"/>
            <a:tailEnd len="med" w="med" type="none"/>
          </a:ln>
        </p:spPr>
      </p:cxnSp>
      <p:sp>
        <p:nvSpPr>
          <p:cNvPr id="331" name="Google Shape;331;p54"/>
          <p:cNvSpPr/>
          <p:nvPr/>
        </p:nvSpPr>
        <p:spPr>
          <a:xfrm>
            <a:off x="146075" y="146500"/>
            <a:ext cx="2079300" cy="2361900"/>
          </a:xfrm>
          <a:prstGeom prst="roundRect">
            <a:avLst>
              <a:gd fmla="val 16667" name="adj"/>
            </a:avLst>
          </a:prstGeom>
          <a:solidFill>
            <a:srgbClr val="FCE5CD"/>
          </a:solidFill>
          <a:ln cap="flat" cmpd="sng" w="28575">
            <a:solidFill>
              <a:srgbClr val="E6913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54"/>
          <p:cNvSpPr/>
          <p:nvPr/>
        </p:nvSpPr>
        <p:spPr>
          <a:xfrm>
            <a:off x="198175" y="2651800"/>
            <a:ext cx="2079300" cy="2361900"/>
          </a:xfrm>
          <a:prstGeom prst="roundRect">
            <a:avLst>
              <a:gd fmla="val 16667" name="adj"/>
            </a:avLst>
          </a:prstGeom>
          <a:solidFill>
            <a:srgbClr val="CFE2F3"/>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54"/>
          <p:cNvSpPr/>
          <p:nvPr/>
        </p:nvSpPr>
        <p:spPr>
          <a:xfrm>
            <a:off x="6918625" y="146500"/>
            <a:ext cx="2079300" cy="2361900"/>
          </a:xfrm>
          <a:prstGeom prst="roundRect">
            <a:avLst>
              <a:gd fmla="val 16667" name="adj"/>
            </a:avLst>
          </a:prstGeom>
          <a:solidFill>
            <a:srgbClr val="B6D7A8"/>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54"/>
          <p:cNvSpPr/>
          <p:nvPr/>
        </p:nvSpPr>
        <p:spPr>
          <a:xfrm>
            <a:off x="6918625" y="2571750"/>
            <a:ext cx="2079300" cy="2361900"/>
          </a:xfrm>
          <a:prstGeom prst="roundRect">
            <a:avLst>
              <a:gd fmla="val 16667" name="adj"/>
            </a:avLst>
          </a:prstGeom>
          <a:solidFill>
            <a:srgbClr val="D9D2E9"/>
          </a:solidFill>
          <a:ln cap="flat" cmpd="sng" w="28575">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35" name="Google Shape;335;p54"/>
          <p:cNvCxnSpPr>
            <a:stCxn id="332" idx="3"/>
          </p:cNvCxnSpPr>
          <p:nvPr/>
        </p:nvCxnSpPr>
        <p:spPr>
          <a:xfrm flipH="1" rot="10800000">
            <a:off x="2277475" y="3803650"/>
            <a:ext cx="659100" cy="29100"/>
          </a:xfrm>
          <a:prstGeom prst="straightConnector1">
            <a:avLst/>
          </a:prstGeom>
          <a:noFill/>
          <a:ln cap="flat" cmpd="sng" w="28575">
            <a:solidFill>
              <a:srgbClr val="0B5394"/>
            </a:solidFill>
            <a:prstDash val="solid"/>
            <a:round/>
            <a:headEnd len="med" w="med" type="none"/>
            <a:tailEnd len="med" w="med" type="none"/>
          </a:ln>
        </p:spPr>
      </p:cxnSp>
      <p:cxnSp>
        <p:nvCxnSpPr>
          <p:cNvPr id="336" name="Google Shape;336;p54"/>
          <p:cNvCxnSpPr/>
          <p:nvPr/>
        </p:nvCxnSpPr>
        <p:spPr>
          <a:xfrm flipH="1">
            <a:off x="6529825" y="1993175"/>
            <a:ext cx="388800" cy="223500"/>
          </a:xfrm>
          <a:prstGeom prst="straightConnector1">
            <a:avLst/>
          </a:prstGeom>
          <a:noFill/>
          <a:ln cap="flat" cmpd="sng" w="28575">
            <a:solidFill>
              <a:srgbClr val="38761D"/>
            </a:solidFill>
            <a:prstDash val="solid"/>
            <a:round/>
            <a:headEnd len="med" w="med" type="none"/>
            <a:tailEnd len="med" w="med" type="none"/>
          </a:ln>
        </p:spPr>
      </p:cxnSp>
      <p:cxnSp>
        <p:nvCxnSpPr>
          <p:cNvPr id="337" name="Google Shape;337;p54"/>
          <p:cNvCxnSpPr/>
          <p:nvPr/>
        </p:nvCxnSpPr>
        <p:spPr>
          <a:xfrm flipH="1">
            <a:off x="6374800" y="2034275"/>
            <a:ext cx="547200" cy="1550400"/>
          </a:xfrm>
          <a:prstGeom prst="straightConnector1">
            <a:avLst/>
          </a:prstGeom>
          <a:noFill/>
          <a:ln cap="flat" cmpd="sng" w="28575">
            <a:solidFill>
              <a:srgbClr val="38761D"/>
            </a:solidFill>
            <a:prstDash val="solid"/>
            <a:round/>
            <a:headEnd len="med" w="med" type="none"/>
            <a:tailEnd len="med" w="med" type="none"/>
          </a:ln>
        </p:spPr>
      </p:cxnSp>
      <p:cxnSp>
        <p:nvCxnSpPr>
          <p:cNvPr id="338" name="Google Shape;338;p54"/>
          <p:cNvCxnSpPr/>
          <p:nvPr/>
        </p:nvCxnSpPr>
        <p:spPr>
          <a:xfrm rot="10800000">
            <a:off x="5316925" y="4460175"/>
            <a:ext cx="1623300" cy="72900"/>
          </a:xfrm>
          <a:prstGeom prst="straightConnector1">
            <a:avLst/>
          </a:prstGeom>
          <a:noFill/>
          <a:ln cap="flat" cmpd="sng" w="28575">
            <a:solidFill>
              <a:srgbClr val="351C75"/>
            </a:solidFill>
            <a:prstDash val="solid"/>
            <a:round/>
            <a:headEnd len="med" w="med" type="none"/>
            <a:tailEnd len="med" w="med" type="none"/>
          </a:ln>
        </p:spPr>
      </p:cxnSp>
      <p:sp>
        <p:nvSpPr>
          <p:cNvPr id="339" name="Google Shape;339;p54"/>
          <p:cNvSpPr txBox="1"/>
          <p:nvPr/>
        </p:nvSpPr>
        <p:spPr>
          <a:xfrm>
            <a:off x="319350" y="283300"/>
            <a:ext cx="1696200" cy="206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omfortaa"/>
                <a:ea typeface="Comfortaa"/>
                <a:cs typeface="Comfortaa"/>
                <a:sym typeface="Comfortaa"/>
              </a:rPr>
              <a:t>Carbohydrates give you energy.</a:t>
            </a:r>
            <a:endParaRPr>
              <a:latin typeface="Comfortaa"/>
              <a:ea typeface="Comfortaa"/>
              <a:cs typeface="Comfortaa"/>
              <a:sym typeface="Comfortaa"/>
            </a:endParaRPr>
          </a:p>
        </p:txBody>
      </p:sp>
      <p:sp>
        <p:nvSpPr>
          <p:cNvPr id="340" name="Google Shape;340;p54"/>
          <p:cNvSpPr txBox="1"/>
          <p:nvPr/>
        </p:nvSpPr>
        <p:spPr>
          <a:xfrm>
            <a:off x="389725" y="2802250"/>
            <a:ext cx="1696200" cy="206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omfortaa"/>
                <a:ea typeface="Comfortaa"/>
                <a:cs typeface="Comfortaa"/>
                <a:sym typeface="Comfortaa"/>
              </a:rPr>
              <a:t>Proteins are the building blocks of the body. They help the body to grow and repair itself.</a:t>
            </a:r>
            <a:endParaRPr>
              <a:latin typeface="Comfortaa"/>
              <a:ea typeface="Comfortaa"/>
              <a:cs typeface="Comfortaa"/>
              <a:sym typeface="Comfortaa"/>
            </a:endParaRPr>
          </a:p>
        </p:txBody>
      </p:sp>
      <p:sp>
        <p:nvSpPr>
          <p:cNvPr id="341" name="Google Shape;341;p54"/>
          <p:cNvSpPr txBox="1"/>
          <p:nvPr/>
        </p:nvSpPr>
        <p:spPr>
          <a:xfrm>
            <a:off x="7110175" y="2722200"/>
            <a:ext cx="1696200" cy="206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omfortaa"/>
                <a:ea typeface="Comfortaa"/>
                <a:cs typeface="Comfortaa"/>
                <a:sym typeface="Comfortaa"/>
              </a:rPr>
              <a:t>Dairy products are full of calcium, protein, and vitamins A and D. They keep our teeth and bones healthy.</a:t>
            </a:r>
            <a:endParaRPr>
              <a:latin typeface="Comfortaa"/>
              <a:ea typeface="Comfortaa"/>
              <a:cs typeface="Comfortaa"/>
              <a:sym typeface="Comfortaa"/>
            </a:endParaRPr>
          </a:p>
        </p:txBody>
      </p:sp>
      <p:sp>
        <p:nvSpPr>
          <p:cNvPr id="342" name="Google Shape;342;p54"/>
          <p:cNvSpPr txBox="1"/>
          <p:nvPr/>
        </p:nvSpPr>
        <p:spPr>
          <a:xfrm>
            <a:off x="6987025" y="146500"/>
            <a:ext cx="1942500" cy="206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omfortaa"/>
                <a:ea typeface="Comfortaa"/>
                <a:cs typeface="Comfortaa"/>
                <a:sym typeface="Comfortaa"/>
              </a:rPr>
              <a:t>Vegetables and fruits are full of fiber, antioxidants and vitamins. They keep your digestive system healthy. Fruits contain sugar, so make sure you eat a variety of both vegetables and fruits.</a:t>
            </a:r>
            <a:endParaRPr sz="1300">
              <a:latin typeface="Comfortaa"/>
              <a:ea typeface="Comfortaa"/>
              <a:cs typeface="Comfortaa"/>
              <a:sym typeface="Comforta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46" name="Shape 346"/>
        <p:cNvGrpSpPr/>
        <p:nvPr/>
      </p:nvGrpSpPr>
      <p:grpSpPr>
        <a:xfrm>
          <a:off x="0" y="0"/>
          <a:ext cx="0" cy="0"/>
          <a:chOff x="0" y="0"/>
          <a:chExt cx="0" cy="0"/>
        </a:xfrm>
      </p:grpSpPr>
      <p:sp>
        <p:nvSpPr>
          <p:cNvPr id="347" name="Google Shape;347;p55"/>
          <p:cNvSpPr/>
          <p:nvPr/>
        </p:nvSpPr>
        <p:spPr>
          <a:xfrm>
            <a:off x="2308500" y="213975"/>
            <a:ext cx="4527000" cy="743100"/>
          </a:xfrm>
          <a:prstGeom prst="roundRect">
            <a:avLst>
              <a:gd fmla="val 16667" name="adj"/>
            </a:avLst>
          </a:prstGeom>
          <a:solidFill>
            <a:schemeClr val="lt2"/>
          </a:solid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u="sng">
                <a:latin typeface="Comfortaa"/>
                <a:ea typeface="Comfortaa"/>
                <a:cs typeface="Comfortaa"/>
                <a:sym typeface="Comfortaa"/>
              </a:rPr>
              <a:t>Seasonality</a:t>
            </a:r>
            <a:endParaRPr b="1" sz="3000">
              <a:latin typeface="Comfortaa"/>
              <a:ea typeface="Comfortaa"/>
              <a:cs typeface="Comfortaa"/>
              <a:sym typeface="Comfortaa"/>
            </a:endParaRPr>
          </a:p>
        </p:txBody>
      </p:sp>
      <p:sp>
        <p:nvSpPr>
          <p:cNvPr id="348" name="Google Shape;348;p55"/>
          <p:cNvSpPr/>
          <p:nvPr/>
        </p:nvSpPr>
        <p:spPr>
          <a:xfrm>
            <a:off x="450450" y="1216200"/>
            <a:ext cx="8243100" cy="1891800"/>
          </a:xfrm>
          <a:prstGeom prst="roundRect">
            <a:avLst>
              <a:gd fmla="val 16667" name="adj"/>
            </a:avLst>
          </a:prstGeom>
          <a:solidFill>
            <a:schemeClr val="lt2"/>
          </a:solidFill>
          <a:ln cap="flat" cmpd="sng" w="38100">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In the UK, different fruits and vegetables are ripe and ready to eat at different times of the year.</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This is called </a:t>
            </a:r>
            <a:r>
              <a:rPr b="1" i="1" lang="en-GB" sz="2000">
                <a:latin typeface="Comfortaa"/>
                <a:ea typeface="Comfortaa"/>
                <a:cs typeface="Comfortaa"/>
                <a:sym typeface="Comfortaa"/>
              </a:rPr>
              <a:t>seasonality</a:t>
            </a:r>
            <a:r>
              <a:rPr i="1" lang="en-GB" sz="2000">
                <a:latin typeface="Comfortaa"/>
                <a:ea typeface="Comfortaa"/>
                <a:cs typeface="Comfortaa"/>
                <a:sym typeface="Comfortaa"/>
              </a:rPr>
              <a:t>.</a:t>
            </a:r>
            <a:endParaRPr i="1" sz="2000">
              <a:latin typeface="Comfortaa"/>
              <a:ea typeface="Comfortaa"/>
              <a:cs typeface="Comfortaa"/>
              <a:sym typeface="Comfortaa"/>
            </a:endParaRPr>
          </a:p>
        </p:txBody>
      </p:sp>
      <p:pic>
        <p:nvPicPr>
          <p:cNvPr id="349" name="Google Shape;349;p55"/>
          <p:cNvPicPr preferRelativeResize="0"/>
          <p:nvPr/>
        </p:nvPicPr>
        <p:blipFill>
          <a:blip r:embed="rId3">
            <a:alphaModFix/>
          </a:blip>
          <a:stretch>
            <a:fillRect/>
          </a:stretch>
        </p:blipFill>
        <p:spPr>
          <a:xfrm>
            <a:off x="3072287" y="3226625"/>
            <a:ext cx="2999421" cy="17307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53" name="Shape 353"/>
        <p:cNvGrpSpPr/>
        <p:nvPr/>
      </p:nvGrpSpPr>
      <p:grpSpPr>
        <a:xfrm>
          <a:off x="0" y="0"/>
          <a:ext cx="0" cy="0"/>
          <a:chOff x="0" y="0"/>
          <a:chExt cx="0" cy="0"/>
        </a:xfrm>
      </p:grpSpPr>
      <p:pic>
        <p:nvPicPr>
          <p:cNvPr id="354" name="Google Shape;354;p56"/>
          <p:cNvPicPr preferRelativeResize="0"/>
          <p:nvPr/>
        </p:nvPicPr>
        <p:blipFill rotWithShape="1">
          <a:blip r:embed="rId3">
            <a:alphaModFix/>
          </a:blip>
          <a:srcRect b="0" l="2930" r="3146" t="7330"/>
          <a:stretch/>
        </p:blipFill>
        <p:spPr>
          <a:xfrm>
            <a:off x="981250" y="0"/>
            <a:ext cx="7181503" cy="51435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58" name="Shape 358"/>
        <p:cNvGrpSpPr/>
        <p:nvPr/>
      </p:nvGrpSpPr>
      <p:grpSpPr>
        <a:xfrm>
          <a:off x="0" y="0"/>
          <a:ext cx="0" cy="0"/>
          <a:chOff x="0" y="0"/>
          <a:chExt cx="0" cy="0"/>
        </a:xfrm>
      </p:grpSpPr>
      <p:pic>
        <p:nvPicPr>
          <p:cNvPr id="359" name="Google Shape;359;p57"/>
          <p:cNvPicPr preferRelativeResize="0"/>
          <p:nvPr/>
        </p:nvPicPr>
        <p:blipFill rotWithShape="1">
          <a:blip r:embed="rId3">
            <a:alphaModFix/>
          </a:blip>
          <a:srcRect b="11505" l="3704" r="4137" t="6433"/>
          <a:stretch/>
        </p:blipFill>
        <p:spPr>
          <a:xfrm>
            <a:off x="195988" y="0"/>
            <a:ext cx="8752032" cy="51435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63" name="Shape 363"/>
        <p:cNvGrpSpPr/>
        <p:nvPr/>
      </p:nvGrpSpPr>
      <p:grpSpPr>
        <a:xfrm>
          <a:off x="0" y="0"/>
          <a:ext cx="0" cy="0"/>
          <a:chOff x="0" y="0"/>
          <a:chExt cx="0" cy="0"/>
        </a:xfrm>
      </p:grpSpPr>
      <p:sp>
        <p:nvSpPr>
          <p:cNvPr id="364" name="Google Shape;364;p58"/>
          <p:cNvSpPr/>
          <p:nvPr/>
        </p:nvSpPr>
        <p:spPr>
          <a:xfrm>
            <a:off x="2308500" y="213975"/>
            <a:ext cx="4527000" cy="743100"/>
          </a:xfrm>
          <a:prstGeom prst="roundRect">
            <a:avLst>
              <a:gd fmla="val 16667" name="adj"/>
            </a:avLst>
          </a:prstGeom>
          <a:solidFill>
            <a:schemeClr val="lt2"/>
          </a:solid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u="sng">
                <a:latin typeface="Comfortaa"/>
                <a:ea typeface="Comfortaa"/>
                <a:cs typeface="Comfortaa"/>
                <a:sym typeface="Comfortaa"/>
              </a:rPr>
              <a:t>UK Seasonality Chart</a:t>
            </a:r>
            <a:endParaRPr b="1" sz="3000">
              <a:latin typeface="Comfortaa"/>
              <a:ea typeface="Comfortaa"/>
              <a:cs typeface="Comfortaa"/>
              <a:sym typeface="Comfortaa"/>
            </a:endParaRPr>
          </a:p>
        </p:txBody>
      </p:sp>
      <p:sp>
        <p:nvSpPr>
          <p:cNvPr id="365" name="Google Shape;365;p58"/>
          <p:cNvSpPr/>
          <p:nvPr/>
        </p:nvSpPr>
        <p:spPr>
          <a:xfrm>
            <a:off x="450450" y="1216200"/>
            <a:ext cx="8243100" cy="1891800"/>
          </a:xfrm>
          <a:prstGeom prst="roundRect">
            <a:avLst>
              <a:gd fmla="val 16667" name="adj"/>
            </a:avLst>
          </a:prstGeom>
          <a:solidFill>
            <a:schemeClr val="lt2"/>
          </a:solidFill>
          <a:ln cap="flat" cmpd="sng" w="38100">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00">
                <a:latin typeface="Comfortaa"/>
                <a:ea typeface="Comfortaa"/>
                <a:cs typeface="Comfortaa"/>
                <a:sym typeface="Comfortaa"/>
              </a:rPr>
              <a:t>The following charts show which fruits and vegetables are seasonal at what times of year. </a:t>
            </a:r>
            <a:endParaRPr sz="1800">
              <a:latin typeface="Comfortaa"/>
              <a:ea typeface="Comfortaa"/>
              <a:cs typeface="Comfortaa"/>
              <a:sym typeface="Comfortaa"/>
            </a:endParaRPr>
          </a:p>
          <a:p>
            <a:pPr indent="0" lvl="0" marL="0" rtl="0" algn="l">
              <a:spcBef>
                <a:spcPts val="0"/>
              </a:spcBef>
              <a:spcAft>
                <a:spcPts val="0"/>
              </a:spcAft>
              <a:buNone/>
            </a:pPr>
            <a:r>
              <a:rPr b="1" lang="en-GB" sz="1800">
                <a:latin typeface="Comfortaa"/>
                <a:ea typeface="Comfortaa"/>
                <a:cs typeface="Comfortaa"/>
                <a:sym typeface="Comfortaa"/>
              </a:rPr>
              <a:t>Please note: </a:t>
            </a:r>
            <a:r>
              <a:rPr lang="en-GB" sz="1800">
                <a:latin typeface="Comfortaa"/>
                <a:ea typeface="Comfortaa"/>
                <a:cs typeface="Comfortaa"/>
                <a:sym typeface="Comfortaa"/>
              </a:rPr>
              <a:t>All vegetables listed are grown in the UK.</a:t>
            </a:r>
            <a:endParaRPr sz="1800">
              <a:latin typeface="Comfortaa"/>
              <a:ea typeface="Comfortaa"/>
              <a:cs typeface="Comfortaa"/>
              <a:sym typeface="Comfortaa"/>
            </a:endParaRPr>
          </a:p>
          <a:p>
            <a:pPr indent="0" lvl="0" marL="0" rtl="0" algn="l">
              <a:spcBef>
                <a:spcPts val="0"/>
              </a:spcBef>
              <a:spcAft>
                <a:spcPts val="0"/>
              </a:spcAft>
              <a:buNone/>
            </a:pPr>
            <a:r>
              <a:rPr lang="en-GB" sz="1800">
                <a:latin typeface="Comfortaa"/>
                <a:ea typeface="Comfortaa"/>
                <a:cs typeface="Comfortaa"/>
                <a:sym typeface="Comfortaa"/>
              </a:rPr>
              <a:t>Many fruits cannot be grown in the UK due to our climate. The UK grown seasonal </a:t>
            </a:r>
            <a:r>
              <a:rPr b="1" lang="en-GB" sz="1800">
                <a:latin typeface="Comfortaa"/>
                <a:ea typeface="Comfortaa"/>
                <a:cs typeface="Comfortaa"/>
                <a:sym typeface="Comfortaa"/>
              </a:rPr>
              <a:t>fruits</a:t>
            </a:r>
            <a:r>
              <a:rPr lang="en-GB" sz="1800">
                <a:latin typeface="Comfortaa"/>
                <a:ea typeface="Comfortaa"/>
                <a:cs typeface="Comfortaa"/>
                <a:sym typeface="Comfortaa"/>
              </a:rPr>
              <a:t> are in UPPERCASE. </a:t>
            </a:r>
            <a:endParaRPr sz="1800">
              <a:latin typeface="Comfortaa"/>
              <a:ea typeface="Comfortaa"/>
              <a:cs typeface="Comfortaa"/>
              <a:sym typeface="Comfortaa"/>
            </a:endParaRPr>
          </a:p>
          <a:p>
            <a:pPr indent="0" lvl="0" marL="0" rtl="0" algn="l">
              <a:spcBef>
                <a:spcPts val="0"/>
              </a:spcBef>
              <a:spcAft>
                <a:spcPts val="0"/>
              </a:spcAft>
              <a:buNone/>
            </a:pPr>
            <a:r>
              <a:rPr lang="en-GB" sz="1800">
                <a:latin typeface="Comfortaa"/>
                <a:ea typeface="Comfortaa"/>
                <a:cs typeface="Comfortaa"/>
                <a:sym typeface="Comfortaa"/>
              </a:rPr>
              <a:t>Seasonal </a:t>
            </a:r>
            <a:r>
              <a:rPr b="1" i="1" lang="en-GB" sz="1800">
                <a:latin typeface="Comfortaa"/>
                <a:ea typeface="Comfortaa"/>
                <a:cs typeface="Comfortaa"/>
                <a:sym typeface="Comfortaa"/>
              </a:rPr>
              <a:t>imported</a:t>
            </a:r>
            <a:r>
              <a:rPr i="1" lang="en-GB" sz="1800">
                <a:latin typeface="Comfortaa"/>
                <a:ea typeface="Comfortaa"/>
                <a:cs typeface="Comfortaa"/>
                <a:sym typeface="Comfortaa"/>
              </a:rPr>
              <a:t> </a:t>
            </a:r>
            <a:r>
              <a:rPr lang="en-GB" sz="1800">
                <a:latin typeface="Comfortaa"/>
                <a:ea typeface="Comfortaa"/>
                <a:cs typeface="Comfortaa"/>
                <a:sym typeface="Comfortaa"/>
              </a:rPr>
              <a:t>fruits are in lowercase. </a:t>
            </a:r>
            <a:endParaRPr sz="1800">
              <a:latin typeface="Comfortaa"/>
              <a:ea typeface="Comfortaa"/>
              <a:cs typeface="Comfortaa"/>
              <a:sym typeface="Comfortaa"/>
            </a:endParaRPr>
          </a:p>
        </p:txBody>
      </p:sp>
      <p:pic>
        <p:nvPicPr>
          <p:cNvPr id="366" name="Google Shape;366;p58"/>
          <p:cNvPicPr preferRelativeResize="0"/>
          <p:nvPr/>
        </p:nvPicPr>
        <p:blipFill rotWithShape="1">
          <a:blip r:embed="rId3">
            <a:alphaModFix/>
          </a:blip>
          <a:srcRect b="8652" l="3168" r="3364" t="7342"/>
          <a:stretch/>
        </p:blipFill>
        <p:spPr>
          <a:xfrm>
            <a:off x="1935842" y="3267675"/>
            <a:ext cx="2552035" cy="1776374"/>
          </a:xfrm>
          <a:prstGeom prst="rect">
            <a:avLst/>
          </a:prstGeom>
          <a:noFill/>
          <a:ln>
            <a:noFill/>
          </a:ln>
        </p:spPr>
      </p:pic>
      <p:pic>
        <p:nvPicPr>
          <p:cNvPr id="367" name="Google Shape;367;p58"/>
          <p:cNvPicPr preferRelativeResize="0"/>
          <p:nvPr/>
        </p:nvPicPr>
        <p:blipFill rotWithShape="1">
          <a:blip r:embed="rId4">
            <a:alphaModFix/>
          </a:blip>
          <a:srcRect b="7964" l="3146" r="3491" t="8023"/>
          <a:stretch/>
        </p:blipFill>
        <p:spPr>
          <a:xfrm>
            <a:off x="4718400" y="3266563"/>
            <a:ext cx="2552024" cy="177855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71" name="Shape 371"/>
        <p:cNvGrpSpPr/>
        <p:nvPr/>
      </p:nvGrpSpPr>
      <p:grpSpPr>
        <a:xfrm>
          <a:off x="0" y="0"/>
          <a:ext cx="0" cy="0"/>
          <a:chOff x="0" y="0"/>
          <a:chExt cx="0" cy="0"/>
        </a:xfrm>
      </p:grpSpPr>
      <p:pic>
        <p:nvPicPr>
          <p:cNvPr id="372" name="Google Shape;372;p59"/>
          <p:cNvPicPr preferRelativeResize="0"/>
          <p:nvPr/>
        </p:nvPicPr>
        <p:blipFill rotWithShape="1">
          <a:blip r:embed="rId3">
            <a:alphaModFix/>
          </a:blip>
          <a:srcRect b="8652" l="3168" r="3364" t="7342"/>
          <a:stretch/>
        </p:blipFill>
        <p:spPr>
          <a:xfrm>
            <a:off x="877288" y="0"/>
            <a:ext cx="7389427" cy="514349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76" name="Shape 376"/>
        <p:cNvGrpSpPr/>
        <p:nvPr/>
      </p:nvGrpSpPr>
      <p:grpSpPr>
        <a:xfrm>
          <a:off x="0" y="0"/>
          <a:ext cx="0" cy="0"/>
          <a:chOff x="0" y="0"/>
          <a:chExt cx="0" cy="0"/>
        </a:xfrm>
      </p:grpSpPr>
      <p:pic>
        <p:nvPicPr>
          <p:cNvPr id="377" name="Google Shape;377;p60"/>
          <p:cNvPicPr preferRelativeResize="0"/>
          <p:nvPr/>
        </p:nvPicPr>
        <p:blipFill rotWithShape="1">
          <a:blip r:embed="rId3">
            <a:alphaModFix/>
          </a:blip>
          <a:srcRect b="7964" l="3146" r="3491" t="8023"/>
          <a:stretch/>
        </p:blipFill>
        <p:spPr>
          <a:xfrm>
            <a:off x="881800" y="0"/>
            <a:ext cx="7380405" cy="514349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81" name="Shape 381"/>
        <p:cNvGrpSpPr/>
        <p:nvPr/>
      </p:nvGrpSpPr>
      <p:grpSpPr>
        <a:xfrm>
          <a:off x="0" y="0"/>
          <a:ext cx="0" cy="0"/>
          <a:chOff x="0" y="0"/>
          <a:chExt cx="0" cy="0"/>
        </a:xfrm>
      </p:grpSpPr>
      <p:sp>
        <p:nvSpPr>
          <p:cNvPr id="382" name="Google Shape;382;p61"/>
          <p:cNvSpPr/>
          <p:nvPr/>
        </p:nvSpPr>
        <p:spPr>
          <a:xfrm>
            <a:off x="2697000" y="213975"/>
            <a:ext cx="3750000" cy="563100"/>
          </a:xfrm>
          <a:prstGeom prst="roundRect">
            <a:avLst>
              <a:gd fmla="val 16667" name="adj"/>
            </a:avLst>
          </a:prstGeom>
          <a:solidFill>
            <a:schemeClr val="lt2"/>
          </a:solid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Seasonality Activity</a:t>
            </a:r>
            <a:endParaRPr b="1" sz="2000">
              <a:latin typeface="Comfortaa"/>
              <a:ea typeface="Comfortaa"/>
              <a:cs typeface="Comfortaa"/>
              <a:sym typeface="Comfortaa"/>
            </a:endParaRPr>
          </a:p>
        </p:txBody>
      </p:sp>
      <p:sp>
        <p:nvSpPr>
          <p:cNvPr id="383" name="Google Shape;383;p61"/>
          <p:cNvSpPr/>
          <p:nvPr/>
        </p:nvSpPr>
        <p:spPr>
          <a:xfrm>
            <a:off x="450450" y="878375"/>
            <a:ext cx="8243100" cy="1013400"/>
          </a:xfrm>
          <a:prstGeom prst="roundRect">
            <a:avLst>
              <a:gd fmla="val 16667" name="adj"/>
            </a:avLst>
          </a:prstGeom>
          <a:solidFill>
            <a:schemeClr val="lt2"/>
          </a:solidFill>
          <a:ln cap="flat" cmpd="sng" w="38100">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00">
                <a:latin typeface="Comfortaa"/>
                <a:ea typeface="Comfortaa"/>
                <a:cs typeface="Comfortaa"/>
                <a:sym typeface="Comfortaa"/>
              </a:rPr>
              <a:t>Create a poster displaying seasonal fruit and vegetables in the United Kingdom. Ideas for your poster are shown below. </a:t>
            </a:r>
            <a:endParaRPr sz="1800">
              <a:latin typeface="Comfortaa"/>
              <a:ea typeface="Comfortaa"/>
              <a:cs typeface="Comfortaa"/>
              <a:sym typeface="Comfortaa"/>
            </a:endParaRPr>
          </a:p>
        </p:txBody>
      </p:sp>
      <p:pic>
        <p:nvPicPr>
          <p:cNvPr id="384" name="Google Shape;384;p61"/>
          <p:cNvPicPr preferRelativeResize="0"/>
          <p:nvPr/>
        </p:nvPicPr>
        <p:blipFill>
          <a:blip r:embed="rId3">
            <a:alphaModFix/>
          </a:blip>
          <a:stretch>
            <a:fillRect/>
          </a:stretch>
        </p:blipFill>
        <p:spPr>
          <a:xfrm>
            <a:off x="152400" y="1993075"/>
            <a:ext cx="3990975" cy="1943100"/>
          </a:xfrm>
          <a:prstGeom prst="rect">
            <a:avLst/>
          </a:prstGeom>
          <a:noFill/>
          <a:ln cap="flat" cmpd="sng" w="9525">
            <a:solidFill>
              <a:srgbClr val="000000"/>
            </a:solidFill>
            <a:prstDash val="solid"/>
            <a:round/>
            <a:headEnd len="sm" w="sm" type="none"/>
            <a:tailEnd len="sm" w="sm" type="none"/>
          </a:ln>
        </p:spPr>
      </p:pic>
      <p:pic>
        <p:nvPicPr>
          <p:cNvPr id="385" name="Google Shape;385;p61"/>
          <p:cNvPicPr preferRelativeResize="0"/>
          <p:nvPr/>
        </p:nvPicPr>
        <p:blipFill>
          <a:blip r:embed="rId4">
            <a:alphaModFix/>
          </a:blip>
          <a:stretch>
            <a:fillRect/>
          </a:stretch>
        </p:blipFill>
        <p:spPr>
          <a:xfrm>
            <a:off x="6652800" y="1993075"/>
            <a:ext cx="2357024" cy="2357024"/>
          </a:xfrm>
          <a:prstGeom prst="rect">
            <a:avLst/>
          </a:prstGeom>
          <a:noFill/>
          <a:ln cap="flat" cmpd="sng" w="9525">
            <a:solidFill>
              <a:schemeClr val="dk2"/>
            </a:solidFill>
            <a:prstDash val="solid"/>
            <a:round/>
            <a:headEnd len="sm" w="sm" type="none"/>
            <a:tailEnd len="sm" w="sm" type="none"/>
          </a:ln>
        </p:spPr>
      </p:pic>
      <p:pic>
        <p:nvPicPr>
          <p:cNvPr id="386" name="Google Shape;386;p61"/>
          <p:cNvPicPr preferRelativeResize="0"/>
          <p:nvPr/>
        </p:nvPicPr>
        <p:blipFill>
          <a:blip r:embed="rId5">
            <a:alphaModFix/>
          </a:blip>
          <a:stretch>
            <a:fillRect/>
          </a:stretch>
        </p:blipFill>
        <p:spPr>
          <a:xfrm>
            <a:off x="4219575" y="1993074"/>
            <a:ext cx="2357020" cy="2981425"/>
          </a:xfrm>
          <a:prstGeom prst="rect">
            <a:avLst/>
          </a:prstGeom>
          <a:noFill/>
          <a:ln cap="flat" cmpd="sng" w="9525">
            <a:solidFill>
              <a:schemeClr val="dk2"/>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90" name="Shape 390"/>
        <p:cNvGrpSpPr/>
        <p:nvPr/>
      </p:nvGrpSpPr>
      <p:grpSpPr>
        <a:xfrm>
          <a:off x="0" y="0"/>
          <a:ext cx="0" cy="0"/>
          <a:chOff x="0" y="0"/>
          <a:chExt cx="0" cy="0"/>
        </a:xfrm>
      </p:grpSpPr>
      <p:sp>
        <p:nvSpPr>
          <p:cNvPr id="391" name="Google Shape;391;p62"/>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Monday complete!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392" name="Google Shape;392;p62"/>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